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 id="2147483732" r:id="rId2"/>
  </p:sldMasterIdLst>
  <p:notesMasterIdLst>
    <p:notesMasterId r:id="rId459"/>
  </p:notesMasterIdLst>
  <p:handoutMasterIdLst>
    <p:handoutMasterId r:id="rId460"/>
  </p:handoutMasterIdLst>
  <p:sldIdLst>
    <p:sldId id="964" r:id="rId3"/>
    <p:sldId id="562" r:id="rId4"/>
    <p:sldId id="563" r:id="rId5"/>
    <p:sldId id="565" r:id="rId6"/>
    <p:sldId id="567" r:id="rId7"/>
    <p:sldId id="593" r:id="rId8"/>
    <p:sldId id="770" r:id="rId9"/>
    <p:sldId id="771" r:id="rId10"/>
    <p:sldId id="772" r:id="rId11"/>
    <p:sldId id="773" r:id="rId12"/>
    <p:sldId id="774" r:id="rId13"/>
    <p:sldId id="887" r:id="rId14"/>
    <p:sldId id="775" r:id="rId15"/>
    <p:sldId id="776" r:id="rId16"/>
    <p:sldId id="777" r:id="rId17"/>
    <p:sldId id="778" r:id="rId18"/>
    <p:sldId id="779" r:id="rId19"/>
    <p:sldId id="780" r:id="rId20"/>
    <p:sldId id="781" r:id="rId21"/>
    <p:sldId id="782" r:id="rId22"/>
    <p:sldId id="783" r:id="rId23"/>
    <p:sldId id="784" r:id="rId24"/>
    <p:sldId id="785" r:id="rId25"/>
    <p:sldId id="786" r:id="rId26"/>
    <p:sldId id="787" r:id="rId27"/>
    <p:sldId id="789" r:id="rId28"/>
    <p:sldId id="790" r:id="rId29"/>
    <p:sldId id="791" r:id="rId30"/>
    <p:sldId id="792" r:id="rId31"/>
    <p:sldId id="793" r:id="rId32"/>
    <p:sldId id="794" r:id="rId33"/>
    <p:sldId id="795" r:id="rId34"/>
    <p:sldId id="796" r:id="rId35"/>
    <p:sldId id="1013" r:id="rId36"/>
    <p:sldId id="830" r:id="rId37"/>
    <p:sldId id="831" r:id="rId38"/>
    <p:sldId id="832" r:id="rId39"/>
    <p:sldId id="833" r:id="rId40"/>
    <p:sldId id="834" r:id="rId41"/>
    <p:sldId id="835" r:id="rId42"/>
    <p:sldId id="836" r:id="rId43"/>
    <p:sldId id="837" r:id="rId44"/>
    <p:sldId id="1019" r:id="rId45"/>
    <p:sldId id="366" r:id="rId46"/>
    <p:sldId id="367" r:id="rId47"/>
    <p:sldId id="368" r:id="rId48"/>
    <p:sldId id="369" r:id="rId49"/>
    <p:sldId id="963" r:id="rId50"/>
    <p:sldId id="854" r:id="rId51"/>
    <p:sldId id="855" r:id="rId52"/>
    <p:sldId id="924" r:id="rId53"/>
    <p:sldId id="1029" r:id="rId54"/>
    <p:sldId id="258" r:id="rId55"/>
    <p:sldId id="259" r:id="rId56"/>
    <p:sldId id="260" r:id="rId57"/>
    <p:sldId id="265" r:id="rId58"/>
    <p:sldId id="261" r:id="rId59"/>
    <p:sldId id="262" r:id="rId60"/>
    <p:sldId id="863" r:id="rId61"/>
    <p:sldId id="857" r:id="rId62"/>
    <p:sldId id="858" r:id="rId63"/>
    <p:sldId id="859" r:id="rId64"/>
    <p:sldId id="860" r:id="rId65"/>
    <p:sldId id="862" r:id="rId66"/>
    <p:sldId id="268" r:id="rId67"/>
    <p:sldId id="269" r:id="rId68"/>
    <p:sldId id="267" r:id="rId69"/>
    <p:sldId id="282" r:id="rId70"/>
    <p:sldId id="277" r:id="rId71"/>
    <p:sldId id="283" r:id="rId72"/>
    <p:sldId id="864" r:id="rId73"/>
    <p:sldId id="284" r:id="rId74"/>
    <p:sldId id="925" r:id="rId75"/>
    <p:sldId id="309" r:id="rId76"/>
    <p:sldId id="310" r:id="rId77"/>
    <p:sldId id="1011" r:id="rId78"/>
    <p:sldId id="308" r:id="rId79"/>
    <p:sldId id="865" r:id="rId80"/>
    <p:sldId id="866" r:id="rId81"/>
    <p:sldId id="867" r:id="rId82"/>
    <p:sldId id="286" r:id="rId83"/>
    <p:sldId id="288" r:id="rId84"/>
    <p:sldId id="290" r:id="rId85"/>
    <p:sldId id="291" r:id="rId86"/>
    <p:sldId id="289" r:id="rId87"/>
    <p:sldId id="311" r:id="rId88"/>
    <p:sldId id="294" r:id="rId89"/>
    <p:sldId id="312" r:id="rId90"/>
    <p:sldId id="313" r:id="rId91"/>
    <p:sldId id="868" r:id="rId92"/>
    <p:sldId id="869" r:id="rId93"/>
    <p:sldId id="321" r:id="rId94"/>
    <p:sldId id="1020" r:id="rId95"/>
    <p:sldId id="298" r:id="rId96"/>
    <p:sldId id="322" r:id="rId97"/>
    <p:sldId id="324" r:id="rId98"/>
    <p:sldId id="323" r:id="rId99"/>
    <p:sldId id="307" r:id="rId100"/>
    <p:sldId id="325" r:id="rId101"/>
    <p:sldId id="326" r:id="rId102"/>
    <p:sldId id="327" r:id="rId103"/>
    <p:sldId id="330" r:id="rId104"/>
    <p:sldId id="331" r:id="rId105"/>
    <p:sldId id="332" r:id="rId106"/>
    <p:sldId id="315" r:id="rId107"/>
    <p:sldId id="300" r:id="rId108"/>
    <p:sldId id="1000" r:id="rId109"/>
    <p:sldId id="1021" r:id="rId110"/>
    <p:sldId id="303" r:id="rId111"/>
    <p:sldId id="1012" r:id="rId112"/>
    <p:sldId id="1001" r:id="rId113"/>
    <p:sldId id="316" r:id="rId114"/>
    <p:sldId id="278" r:id="rId115"/>
    <p:sldId id="317" r:id="rId116"/>
    <p:sldId id="334" r:id="rId117"/>
    <p:sldId id="333" r:id="rId118"/>
    <p:sldId id="306" r:id="rId119"/>
    <p:sldId id="1014" r:id="rId120"/>
    <p:sldId id="1015" r:id="rId121"/>
    <p:sldId id="1016" r:id="rId122"/>
    <p:sldId id="1022" r:id="rId123"/>
    <p:sldId id="1023" r:id="rId124"/>
    <p:sldId id="1024" r:id="rId125"/>
    <p:sldId id="1025" r:id="rId126"/>
    <p:sldId id="1027" r:id="rId127"/>
    <p:sldId id="1028" r:id="rId128"/>
    <p:sldId id="1017" r:id="rId129"/>
    <p:sldId id="1018" r:id="rId130"/>
    <p:sldId id="926" r:id="rId131"/>
    <p:sldId id="1050" r:id="rId132"/>
    <p:sldId id="335" r:id="rId133"/>
    <p:sldId id="1051" r:id="rId134"/>
    <p:sldId id="1052" r:id="rId135"/>
    <p:sldId id="1053" r:id="rId136"/>
    <p:sldId id="1054" r:id="rId137"/>
    <p:sldId id="1056" r:id="rId138"/>
    <p:sldId id="1057" r:id="rId139"/>
    <p:sldId id="1058" r:id="rId140"/>
    <p:sldId id="1059" r:id="rId141"/>
    <p:sldId id="1060" r:id="rId142"/>
    <p:sldId id="1061" r:id="rId143"/>
    <p:sldId id="1062" r:id="rId144"/>
    <p:sldId id="1063" r:id="rId145"/>
    <p:sldId id="1064" r:id="rId146"/>
    <p:sldId id="1065" r:id="rId147"/>
    <p:sldId id="1066" r:id="rId148"/>
    <p:sldId id="1067" r:id="rId149"/>
    <p:sldId id="1068" r:id="rId150"/>
    <p:sldId id="1069" r:id="rId151"/>
    <p:sldId id="1070" r:id="rId152"/>
    <p:sldId id="1071" r:id="rId153"/>
    <p:sldId id="1072" r:id="rId154"/>
    <p:sldId id="1073" r:id="rId155"/>
    <p:sldId id="1074" r:id="rId156"/>
    <p:sldId id="1075" r:id="rId157"/>
    <p:sldId id="1076" r:id="rId158"/>
    <p:sldId id="1077" r:id="rId159"/>
    <p:sldId id="1078" r:id="rId160"/>
    <p:sldId id="1079" r:id="rId161"/>
    <p:sldId id="1080" r:id="rId162"/>
    <p:sldId id="1081" r:id="rId163"/>
    <p:sldId id="1082" r:id="rId164"/>
    <p:sldId id="1083" r:id="rId165"/>
    <p:sldId id="1084" r:id="rId166"/>
    <p:sldId id="1085" r:id="rId167"/>
    <p:sldId id="1086" r:id="rId168"/>
    <p:sldId id="1087" r:id="rId169"/>
    <p:sldId id="1088" r:id="rId170"/>
    <p:sldId id="1042" r:id="rId171"/>
    <p:sldId id="1055" r:id="rId172"/>
    <p:sldId id="337" r:id="rId173"/>
    <p:sldId id="338" r:id="rId174"/>
    <p:sldId id="339" r:id="rId175"/>
    <p:sldId id="340" r:id="rId176"/>
    <p:sldId id="341" r:id="rId177"/>
    <p:sldId id="928" r:id="rId178"/>
    <p:sldId id="966" r:id="rId179"/>
    <p:sldId id="342" r:id="rId180"/>
    <p:sldId id="1049" r:id="rId181"/>
    <p:sldId id="343" r:id="rId182"/>
    <p:sldId id="929" r:id="rId183"/>
    <p:sldId id="344" r:id="rId184"/>
    <p:sldId id="345" r:id="rId185"/>
    <p:sldId id="346" r:id="rId186"/>
    <p:sldId id="347" r:id="rId187"/>
    <p:sldId id="348" r:id="rId188"/>
    <p:sldId id="349" r:id="rId189"/>
    <p:sldId id="1002" r:id="rId190"/>
    <p:sldId id="1043" r:id="rId191"/>
    <p:sldId id="1044" r:id="rId192"/>
    <p:sldId id="1048" r:id="rId193"/>
    <p:sldId id="1047" r:id="rId194"/>
    <p:sldId id="1045" r:id="rId195"/>
    <p:sldId id="1046" r:id="rId196"/>
    <p:sldId id="1030" r:id="rId197"/>
    <p:sldId id="870" r:id="rId198"/>
    <p:sldId id="871" r:id="rId199"/>
    <p:sldId id="350" r:id="rId200"/>
    <p:sldId id="351" r:id="rId201"/>
    <p:sldId id="352" r:id="rId202"/>
    <p:sldId id="353" r:id="rId203"/>
    <p:sldId id="354" r:id="rId204"/>
    <p:sldId id="355" r:id="rId205"/>
    <p:sldId id="356" r:id="rId206"/>
    <p:sldId id="357" r:id="rId207"/>
    <p:sldId id="358" r:id="rId208"/>
    <p:sldId id="359" r:id="rId209"/>
    <p:sldId id="360" r:id="rId210"/>
    <p:sldId id="361" r:id="rId211"/>
    <p:sldId id="930" r:id="rId212"/>
    <p:sldId id="362" r:id="rId213"/>
    <p:sldId id="1031" r:id="rId214"/>
    <p:sldId id="376" r:id="rId215"/>
    <p:sldId id="377" r:id="rId216"/>
    <p:sldId id="378" r:id="rId217"/>
    <p:sldId id="379" r:id="rId218"/>
    <p:sldId id="380" r:id="rId219"/>
    <p:sldId id="381" r:id="rId220"/>
    <p:sldId id="382" r:id="rId221"/>
    <p:sldId id="383" r:id="rId222"/>
    <p:sldId id="384" r:id="rId223"/>
    <p:sldId id="385" r:id="rId224"/>
    <p:sldId id="386" r:id="rId225"/>
    <p:sldId id="387" r:id="rId226"/>
    <p:sldId id="388" r:id="rId227"/>
    <p:sldId id="389" r:id="rId228"/>
    <p:sldId id="390" r:id="rId229"/>
    <p:sldId id="391" r:id="rId230"/>
    <p:sldId id="392" r:id="rId231"/>
    <p:sldId id="970" r:id="rId232"/>
    <p:sldId id="394" r:id="rId233"/>
    <p:sldId id="395" r:id="rId234"/>
    <p:sldId id="396" r:id="rId235"/>
    <p:sldId id="397" r:id="rId236"/>
    <p:sldId id="399" r:id="rId237"/>
    <p:sldId id="400" r:id="rId238"/>
    <p:sldId id="401" r:id="rId239"/>
    <p:sldId id="1003" r:id="rId240"/>
    <p:sldId id="1004" r:id="rId241"/>
    <p:sldId id="1005" r:id="rId242"/>
    <p:sldId id="402" r:id="rId243"/>
    <p:sldId id="1041" r:id="rId244"/>
    <p:sldId id="403" r:id="rId245"/>
    <p:sldId id="872" r:id="rId246"/>
    <p:sldId id="873" r:id="rId247"/>
    <p:sldId id="408" r:id="rId248"/>
    <p:sldId id="409" r:id="rId249"/>
    <p:sldId id="410" r:id="rId250"/>
    <p:sldId id="411" r:id="rId251"/>
    <p:sldId id="580" r:id="rId252"/>
    <p:sldId id="412" r:id="rId253"/>
    <p:sldId id="413" r:id="rId254"/>
    <p:sldId id="933" r:id="rId255"/>
    <p:sldId id="416" r:id="rId256"/>
    <p:sldId id="934" r:id="rId257"/>
    <p:sldId id="1006" r:id="rId258"/>
    <p:sldId id="1007" r:id="rId259"/>
    <p:sldId id="1008" r:id="rId260"/>
    <p:sldId id="417" r:id="rId261"/>
    <p:sldId id="418" r:id="rId262"/>
    <p:sldId id="419" r:id="rId263"/>
    <p:sldId id="892" r:id="rId264"/>
    <p:sldId id="888" r:id="rId265"/>
    <p:sldId id="893" r:id="rId266"/>
    <p:sldId id="890" r:id="rId267"/>
    <p:sldId id="421" r:id="rId268"/>
    <p:sldId id="422" r:id="rId269"/>
    <p:sldId id="896" r:id="rId270"/>
    <p:sldId id="423" r:id="rId271"/>
    <p:sldId id="894" r:id="rId272"/>
    <p:sldId id="424" r:id="rId273"/>
    <p:sldId id="897" r:id="rId274"/>
    <p:sldId id="898" r:id="rId275"/>
    <p:sldId id="425" r:id="rId276"/>
    <p:sldId id="426" r:id="rId277"/>
    <p:sldId id="427" r:id="rId278"/>
    <p:sldId id="899" r:id="rId279"/>
    <p:sldId id="900" r:id="rId280"/>
    <p:sldId id="901" r:id="rId281"/>
    <p:sldId id="904" r:id="rId282"/>
    <p:sldId id="902" r:id="rId283"/>
    <p:sldId id="903" r:id="rId284"/>
    <p:sldId id="935" r:id="rId285"/>
    <p:sldId id="936" r:id="rId286"/>
    <p:sldId id="428" r:id="rId287"/>
    <p:sldId id="905" r:id="rId288"/>
    <p:sldId id="429" r:id="rId289"/>
    <p:sldId id="430" r:id="rId290"/>
    <p:sldId id="431" r:id="rId291"/>
    <p:sldId id="938" r:id="rId292"/>
    <p:sldId id="939" r:id="rId293"/>
    <p:sldId id="447" r:id="rId294"/>
    <p:sldId id="940" r:id="rId295"/>
    <p:sldId id="448" r:id="rId296"/>
    <p:sldId id="449" r:id="rId297"/>
    <p:sldId id="450" r:id="rId298"/>
    <p:sldId id="451" r:id="rId299"/>
    <p:sldId id="882" r:id="rId300"/>
    <p:sldId id="883" r:id="rId301"/>
    <p:sldId id="884" r:id="rId302"/>
    <p:sldId id="885" r:id="rId303"/>
    <p:sldId id="980" r:id="rId304"/>
    <p:sldId id="981" r:id="rId305"/>
    <p:sldId id="1010" r:id="rId306"/>
    <p:sldId id="982" r:id="rId307"/>
    <p:sldId id="983" r:id="rId308"/>
    <p:sldId id="984" r:id="rId309"/>
    <p:sldId id="985" r:id="rId310"/>
    <p:sldId id="452" r:id="rId311"/>
    <p:sldId id="941" r:id="rId312"/>
    <p:sldId id="454" r:id="rId313"/>
    <p:sldId id="942" r:id="rId314"/>
    <p:sldId id="943" r:id="rId315"/>
    <p:sldId id="945" r:id="rId316"/>
    <p:sldId id="946" r:id="rId317"/>
    <p:sldId id="456" r:id="rId318"/>
    <p:sldId id="947" r:id="rId319"/>
    <p:sldId id="948" r:id="rId320"/>
    <p:sldId id="457" r:id="rId321"/>
    <p:sldId id="458" r:id="rId322"/>
    <p:sldId id="955" r:id="rId323"/>
    <p:sldId id="956" r:id="rId324"/>
    <p:sldId id="459" r:id="rId325"/>
    <p:sldId id="954" r:id="rId326"/>
    <p:sldId id="957" r:id="rId327"/>
    <p:sldId id="960" r:id="rId328"/>
    <p:sldId id="953" r:id="rId329"/>
    <p:sldId id="959" r:id="rId330"/>
    <p:sldId id="958" r:id="rId331"/>
    <p:sldId id="1032" r:id="rId332"/>
    <p:sldId id="1033" r:id="rId333"/>
    <p:sldId id="1034" r:id="rId334"/>
    <p:sldId id="1035" r:id="rId335"/>
    <p:sldId id="1036" r:id="rId336"/>
    <p:sldId id="1037" r:id="rId337"/>
    <p:sldId id="1038" r:id="rId338"/>
    <p:sldId id="1039" r:id="rId339"/>
    <p:sldId id="1040" r:id="rId340"/>
    <p:sldId id="764" r:id="rId341"/>
    <p:sldId id="765" r:id="rId342"/>
    <p:sldId id="766" r:id="rId343"/>
    <p:sldId id="767" r:id="rId344"/>
    <p:sldId id="590" r:id="rId345"/>
    <p:sldId id="594" r:id="rId346"/>
    <p:sldId id="595" r:id="rId347"/>
    <p:sldId id="596" r:id="rId348"/>
    <p:sldId id="602" r:id="rId349"/>
    <p:sldId id="606" r:id="rId350"/>
    <p:sldId id="608" r:id="rId351"/>
    <p:sldId id="881" r:id="rId352"/>
    <p:sldId id="609" r:id="rId353"/>
    <p:sldId id="612" r:id="rId354"/>
    <p:sldId id="613" r:id="rId355"/>
    <p:sldId id="614" r:id="rId356"/>
    <p:sldId id="615" r:id="rId357"/>
    <p:sldId id="616" r:id="rId358"/>
    <p:sldId id="617" r:id="rId359"/>
    <p:sldId id="618" r:id="rId360"/>
    <p:sldId id="619" r:id="rId361"/>
    <p:sldId id="620" r:id="rId362"/>
    <p:sldId id="621" r:id="rId363"/>
    <p:sldId id="622" r:id="rId364"/>
    <p:sldId id="623" r:id="rId365"/>
    <p:sldId id="624" r:id="rId366"/>
    <p:sldId id="625" r:id="rId367"/>
    <p:sldId id="626" r:id="rId368"/>
    <p:sldId id="627" r:id="rId369"/>
    <p:sldId id="628" r:id="rId370"/>
    <p:sldId id="629" r:id="rId371"/>
    <p:sldId id="630" r:id="rId372"/>
    <p:sldId id="631" r:id="rId373"/>
    <p:sldId id="632" r:id="rId374"/>
    <p:sldId id="633" r:id="rId375"/>
    <p:sldId id="634" r:id="rId376"/>
    <p:sldId id="635" r:id="rId377"/>
    <p:sldId id="636" r:id="rId378"/>
    <p:sldId id="637" r:id="rId379"/>
    <p:sldId id="638" r:id="rId380"/>
    <p:sldId id="639" r:id="rId381"/>
    <p:sldId id="986" r:id="rId382"/>
    <p:sldId id="999" r:id="rId383"/>
    <p:sldId id="686" r:id="rId384"/>
    <p:sldId id="658" r:id="rId385"/>
    <p:sldId id="659" r:id="rId386"/>
    <p:sldId id="660" r:id="rId387"/>
    <p:sldId id="661" r:id="rId388"/>
    <p:sldId id="662" r:id="rId389"/>
    <p:sldId id="663" r:id="rId390"/>
    <p:sldId id="664" r:id="rId391"/>
    <p:sldId id="665" r:id="rId392"/>
    <p:sldId id="666" r:id="rId393"/>
    <p:sldId id="667" r:id="rId394"/>
    <p:sldId id="668" r:id="rId395"/>
    <p:sldId id="669" r:id="rId396"/>
    <p:sldId id="670" r:id="rId397"/>
    <p:sldId id="671" r:id="rId398"/>
    <p:sldId id="672" r:id="rId399"/>
    <p:sldId id="673" r:id="rId400"/>
    <p:sldId id="674" r:id="rId401"/>
    <p:sldId id="675" r:id="rId402"/>
    <p:sldId id="676" r:id="rId403"/>
    <p:sldId id="677" r:id="rId404"/>
    <p:sldId id="678" r:id="rId405"/>
    <p:sldId id="679" r:id="rId406"/>
    <p:sldId id="680" r:id="rId407"/>
    <p:sldId id="681" r:id="rId408"/>
    <p:sldId id="682" r:id="rId409"/>
    <p:sldId id="683" r:id="rId410"/>
    <p:sldId id="684" r:id="rId411"/>
    <p:sldId id="685" r:id="rId412"/>
    <p:sldId id="987" r:id="rId413"/>
    <p:sldId id="998" r:id="rId414"/>
    <p:sldId id="703" r:id="rId415"/>
    <p:sldId id="704" r:id="rId416"/>
    <p:sldId id="705" r:id="rId417"/>
    <p:sldId id="706" r:id="rId418"/>
    <p:sldId id="707" r:id="rId419"/>
    <p:sldId id="708" r:id="rId420"/>
    <p:sldId id="709" r:id="rId421"/>
    <p:sldId id="710" r:id="rId422"/>
    <p:sldId id="711" r:id="rId423"/>
    <p:sldId id="712" r:id="rId424"/>
    <p:sldId id="713" r:id="rId425"/>
    <p:sldId id="714" r:id="rId426"/>
    <p:sldId id="715" r:id="rId427"/>
    <p:sldId id="716" r:id="rId428"/>
    <p:sldId id="717" r:id="rId429"/>
    <p:sldId id="718" r:id="rId430"/>
    <p:sldId id="719" r:id="rId431"/>
    <p:sldId id="720" r:id="rId432"/>
    <p:sldId id="721" r:id="rId433"/>
    <p:sldId id="722" r:id="rId434"/>
    <p:sldId id="723" r:id="rId435"/>
    <p:sldId id="724" r:id="rId436"/>
    <p:sldId id="725" r:id="rId437"/>
    <p:sldId id="726" r:id="rId438"/>
    <p:sldId id="727" r:id="rId439"/>
    <p:sldId id="728" r:id="rId440"/>
    <p:sldId id="729" r:id="rId441"/>
    <p:sldId id="730" r:id="rId442"/>
    <p:sldId id="731" r:id="rId443"/>
    <p:sldId id="732" r:id="rId444"/>
    <p:sldId id="733" r:id="rId445"/>
    <p:sldId id="734" r:id="rId446"/>
    <p:sldId id="996" r:id="rId447"/>
    <p:sldId id="997" r:id="rId448"/>
    <p:sldId id="988" r:id="rId449"/>
    <p:sldId id="993" r:id="rId450"/>
    <p:sldId id="994" r:id="rId451"/>
    <p:sldId id="995" r:id="rId452"/>
    <p:sldId id="992" r:id="rId453"/>
    <p:sldId id="575" r:id="rId454"/>
    <p:sldId id="576" r:id="rId455"/>
    <p:sldId id="577" r:id="rId456"/>
    <p:sldId id="568" r:id="rId457"/>
    <p:sldId id="578" r:id="rId4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0" autoAdjust="0"/>
    <p:restoredTop sz="81834" autoAdjust="0"/>
  </p:normalViewPr>
  <p:slideViewPr>
    <p:cSldViewPr>
      <p:cViewPr>
        <p:scale>
          <a:sx n="66" d="100"/>
          <a:sy n="66" d="100"/>
        </p:scale>
        <p:origin x="2035" y="278"/>
      </p:cViewPr>
      <p:guideLst>
        <p:guide orient="horz" pos="2160"/>
        <p:guide pos="2880"/>
      </p:guideLst>
    </p:cSldViewPr>
  </p:slideViewPr>
  <p:notesTextViewPr>
    <p:cViewPr>
      <p:scale>
        <a:sx n="75" d="100"/>
        <a:sy n="75" d="100"/>
      </p:scale>
      <p:origin x="0" y="0"/>
    </p:cViewPr>
  </p:notesTextViewPr>
  <p:sorterViewPr>
    <p:cViewPr>
      <p:scale>
        <a:sx n="66" d="100"/>
        <a:sy n="66" d="100"/>
      </p:scale>
      <p:origin x="0" y="-17462"/>
    </p:cViewPr>
  </p:sorterViewPr>
  <p:notesViewPr>
    <p:cSldViewPr>
      <p:cViewPr varScale="1">
        <p:scale>
          <a:sx n="53" d="100"/>
          <a:sy n="53" d="100"/>
        </p:scale>
        <p:origin x="-187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notesMaster" Target="notesMasters/notesMaster1.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presProps" Target="presProps.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71" Type="http://schemas.openxmlformats.org/officeDocument/2006/relationships/slide" Target="slides/slide69.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tableStyles" Target="tableStyles.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handoutMaster" Target="handoutMasters/handoutMaster1.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322FD6-7DDE-470D-993E-FD1C68BA5820}" type="datetimeFigureOut">
              <a:rPr lang="en-US" smtClean="0"/>
              <a:pPr/>
              <a:t>1/29/2025</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57802B-7CF9-41D4-9D5C-8079E346AC8C}" type="slidenum">
              <a:rPr lang="en-GB" smtClean="0"/>
              <a:pPr/>
              <a:t>‹#›</a:t>
            </a:fld>
            <a:endParaRPr lang="en-GB" dirty="0"/>
          </a:p>
        </p:txBody>
      </p:sp>
    </p:spTree>
    <p:extLst>
      <p:ext uri="{BB962C8B-B14F-4D97-AF65-F5344CB8AC3E}">
        <p14:creationId xmlns:p14="http://schemas.microsoft.com/office/powerpoint/2010/main" val="3571305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15FA54-3D58-4071-A91B-E5FD1CA34C52}" type="datetimeFigureOut">
              <a:rPr lang="en-US" smtClean="0"/>
              <a:pPr/>
              <a:t>1/29/2025</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B5DD4D-CBFC-4805-B2B7-98790E2004C3}" type="slidenum">
              <a:rPr lang="en-GB" smtClean="0"/>
              <a:pPr/>
              <a:t>‹#›</a:t>
            </a:fld>
            <a:endParaRPr lang="en-GB" dirty="0"/>
          </a:p>
        </p:txBody>
      </p:sp>
    </p:spTree>
    <p:extLst>
      <p:ext uri="{BB962C8B-B14F-4D97-AF65-F5344CB8AC3E}">
        <p14:creationId xmlns:p14="http://schemas.microsoft.com/office/powerpoint/2010/main" val="239182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14</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i="0"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261</a:t>
            </a:fld>
            <a:endParaRPr lang="en-GB"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i="0"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262</a:t>
            </a:fld>
            <a:endParaRPr lang="en-GB"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263</a:t>
            </a:fld>
            <a:endParaRPr lang="en-GB"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264</a:t>
            </a:fld>
            <a:endParaRPr lang="en-GB"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265</a:t>
            </a:fld>
            <a:endParaRPr lang="en-GB"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274</a:t>
            </a:fld>
            <a:endParaRPr lang="en-GB"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275</a:t>
            </a:fld>
            <a:endParaRPr lang="en-GB"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285</a:t>
            </a:fld>
            <a:endParaRPr lang="en-GB"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316</a:t>
            </a:fld>
            <a:endParaRPr lang="en-GB"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317</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15</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318</a:t>
            </a:fld>
            <a:endParaRPr lang="en-GB"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319</a:t>
            </a:fld>
            <a:endParaRPr lang="en-GB"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t" latinLnBrk="0" hangingPunct="1"/>
            <a:r>
              <a:rPr lang="en-US" sz="1200" b="1" i="0" u="none" strike="noStrike" kern="1200" dirty="0">
                <a:solidFill>
                  <a:schemeClr val="tx1"/>
                </a:solidFill>
                <a:latin typeface="+mn-lt"/>
                <a:ea typeface="+mn-ea"/>
                <a:cs typeface="+mn-cs"/>
              </a:rPr>
              <a:t>FAT32 stands for File Allocation Table.</a:t>
            </a:r>
            <a:endParaRPr lang="en-US" sz="1200" b="0" i="0" u="none" strike="noStrike" kern="1200" dirty="0">
              <a:solidFill>
                <a:schemeClr val="tx1"/>
              </a:solidFill>
              <a:latin typeface="+mn-lt"/>
              <a:ea typeface="+mn-ea"/>
              <a:cs typeface="+mn-cs"/>
            </a:endParaRP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Partition size</a:t>
            </a:r>
            <a:r>
              <a:rPr lang="en-US" sz="1200" b="0" i="0" u="none" strike="noStrike" kern="1200" baseline="0" dirty="0">
                <a:solidFill>
                  <a:schemeClr val="tx1"/>
                </a:solidFill>
                <a:latin typeface="+mn-lt"/>
                <a:ea typeface="+mn-ea"/>
                <a:cs typeface="+mn-cs"/>
              </a:rPr>
              <a:t> can be upto 2TB.</a:t>
            </a:r>
            <a:endParaRPr lang="en-US" sz="1200" b="0" i="0" u="none" strike="noStrike" kern="1200" dirty="0">
              <a:solidFill>
                <a:schemeClr val="tx1"/>
              </a:solidFill>
              <a:latin typeface="+mn-lt"/>
              <a:ea typeface="+mn-ea"/>
              <a:cs typeface="+mn-cs"/>
            </a:endParaRP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File size can be upto 16TB.</a:t>
            </a:r>
          </a:p>
          <a:p>
            <a:pPr rtl="0" eaLnBrk="1" fontAlgn="t" latinLnBrk="0" hangingPunct="1">
              <a:buFont typeface="Arial" pitchFamily="34" charset="0"/>
              <a:buChar char="•"/>
            </a:pPr>
            <a:r>
              <a:rPr lang="en-US" sz="1200" b="0" i="0" u="none" strike="noStrike" kern="1200" dirty="0">
                <a:solidFill>
                  <a:schemeClr val="tx1"/>
                </a:solidFill>
                <a:latin typeface="+mn-lt"/>
                <a:ea typeface="+mn-ea"/>
                <a:cs typeface="+mn-cs"/>
              </a:rPr>
              <a:t>File or folder encryption is not possible.</a:t>
            </a:r>
          </a:p>
          <a:p>
            <a:pPr rtl="0" eaLnBrk="1" fontAlgn="t" latinLnBrk="0" hangingPunct="1">
              <a:buFont typeface="Arial" pitchFamily="34" charset="0"/>
              <a:buChar char="•"/>
            </a:pPr>
            <a:r>
              <a:rPr lang="en-US" sz="1200" b="0" i="0" u="none" strike="noStrike" kern="1200" dirty="0">
                <a:solidFill>
                  <a:schemeClr val="tx1"/>
                </a:solidFill>
                <a:latin typeface="+mn-lt"/>
                <a:ea typeface="+mn-ea"/>
                <a:cs typeface="+mn-cs"/>
              </a:rPr>
              <a:t>Supports file name character upto 8.3.</a:t>
            </a:r>
          </a:p>
          <a:p>
            <a:pPr rtl="0" eaLnBrk="1" fontAlgn="t" latinLnBrk="0" hangingPunct="1"/>
            <a:r>
              <a:rPr lang="en-US" sz="1200" b="1" i="0" u="none" strike="noStrike" kern="1200" dirty="0">
                <a:solidFill>
                  <a:schemeClr val="tx1"/>
                </a:solidFill>
                <a:latin typeface="+mn-lt"/>
                <a:ea typeface="+mn-ea"/>
                <a:cs typeface="+mn-cs"/>
              </a:rPr>
              <a:t>NTFS  stands for  New Technology File System. </a:t>
            </a: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Partition size can be 2TB</a:t>
            </a:r>
            <a:r>
              <a:rPr lang="en-US" sz="1200" b="0" i="0" u="none" strike="noStrike" kern="1200" baseline="0" dirty="0">
                <a:solidFill>
                  <a:schemeClr val="tx1"/>
                </a:solidFill>
                <a:latin typeface="+mn-lt"/>
                <a:ea typeface="+mn-ea"/>
                <a:cs typeface="+mn-cs"/>
              </a:rPr>
              <a:t> </a:t>
            </a:r>
            <a:r>
              <a:rPr lang="en-US" sz="1200" b="0" i="0" u="none" strike="noStrike" kern="1200" dirty="0">
                <a:solidFill>
                  <a:schemeClr val="tx1"/>
                </a:solidFill>
                <a:latin typeface="+mn-lt"/>
                <a:ea typeface="+mn-ea"/>
                <a:cs typeface="+mn-cs"/>
              </a:rPr>
              <a:t>or more.</a:t>
            </a:r>
          </a:p>
          <a:p>
            <a:pPr rtl="0" eaLnBrk="1" fontAlgn="t" latinLnBrk="0" hangingPunct="1">
              <a:buFont typeface="Arial" pitchFamily="34" charset="0"/>
              <a:buChar char="•"/>
            </a:pPr>
            <a:r>
              <a:rPr lang="en-US" sz="1200" b="0" i="0" u="none" strike="noStrike" kern="1200" dirty="0">
                <a:solidFill>
                  <a:schemeClr val="tx1"/>
                </a:solidFill>
                <a:latin typeface="+mn-lt"/>
                <a:ea typeface="+mn-ea"/>
                <a:cs typeface="+mn-cs"/>
              </a:rPr>
              <a:t>File size can be upto 16TB.</a:t>
            </a: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File or folder encryption can</a:t>
            </a:r>
            <a:r>
              <a:rPr lang="en-US" sz="1200" b="0" i="0" u="none" strike="noStrike" kern="1200" baseline="0" dirty="0">
                <a:solidFill>
                  <a:schemeClr val="tx1"/>
                </a:solidFill>
                <a:latin typeface="+mn-lt"/>
                <a:ea typeface="+mn-ea"/>
                <a:cs typeface="+mn-cs"/>
              </a:rPr>
              <a:t> be done.</a:t>
            </a:r>
            <a:endParaRPr lang="en-US" sz="1200" b="0" i="0" u="none" strike="noStrike" kern="1200" dirty="0">
              <a:solidFill>
                <a:schemeClr val="tx1"/>
              </a:solidFill>
              <a:latin typeface="+mn-lt"/>
              <a:ea typeface="+mn-ea"/>
              <a:cs typeface="+mn-cs"/>
            </a:endParaRP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Supports file name character upto</a:t>
            </a:r>
            <a:r>
              <a:rPr lang="en-US" sz="1200" b="0" i="0" u="none" strike="noStrike" kern="1200" baseline="0" dirty="0">
                <a:solidFill>
                  <a:schemeClr val="tx1"/>
                </a:solidFill>
                <a:latin typeface="+mn-lt"/>
                <a:ea typeface="+mn-ea"/>
                <a:cs typeface="+mn-cs"/>
              </a:rPr>
              <a:t> 255.</a:t>
            </a:r>
            <a:endParaRPr lang="en-US" sz="1200" b="0" i="0" u="none" strike="noStrike" kern="1200" dirty="0">
              <a:solidFill>
                <a:schemeClr val="tx1"/>
              </a:solidFill>
              <a:latin typeface="+mn-lt"/>
              <a:ea typeface="+mn-ea"/>
              <a:cs typeface="+mn-cs"/>
            </a:endParaRPr>
          </a:p>
          <a:p>
            <a:pPr rtl="0" eaLnBrk="1" fontAlgn="t" latinLnBrk="0" hangingPunct="1"/>
            <a:endParaRPr lang="en-US" sz="1200" b="0" i="0" u="none" strike="noStrike" kern="1200" dirty="0">
              <a:solidFill>
                <a:schemeClr val="tx1"/>
              </a:solidFill>
              <a:latin typeface="+mn-lt"/>
              <a:ea typeface="+mn-ea"/>
              <a:cs typeface="+mn-cs"/>
            </a:endParaRPr>
          </a:p>
          <a:p>
            <a:pPr rtl="0" eaLnBrk="1" fontAlgn="t" latinLnBrk="0" hangingPunct="1"/>
            <a:endParaRPr lang="en-US" sz="1200" b="0" i="0" u="none" strike="noStrike" kern="1200" dirty="0">
              <a:solidFill>
                <a:schemeClr val="tx1"/>
              </a:solidFill>
              <a:latin typeface="+mn-lt"/>
              <a:ea typeface="+mn-ea"/>
              <a:cs typeface="+mn-cs"/>
            </a:endParaRPr>
          </a:p>
          <a:p>
            <a:pPr rtl="0" eaLnBrk="1" fontAlgn="t" latinLnBrk="0" hangingPunct="1"/>
            <a:endParaRPr lang="en-US" sz="1200" b="0" i="0" u="none" strike="noStrike"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330</a:t>
            </a:fld>
            <a:endParaRPr lang="en-GB"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List any two flavors of Windows 7 Operating System.</a:t>
            </a:r>
          </a:p>
          <a:p>
            <a:pPr>
              <a:lnSpc>
                <a:spcPct val="200000"/>
              </a:lnSpc>
            </a:pPr>
            <a:r>
              <a:rPr lang="en-GB" dirty="0"/>
              <a:t>Windows 7 Starter	</a:t>
            </a:r>
          </a:p>
          <a:p>
            <a:pPr>
              <a:lnSpc>
                <a:spcPct val="200000"/>
              </a:lnSpc>
            </a:pPr>
            <a:r>
              <a:rPr lang="en-US" dirty="0"/>
              <a:t>Windows 7 Home Basic</a:t>
            </a:r>
          </a:p>
          <a:p>
            <a:pPr>
              <a:lnSpc>
                <a:spcPct val="200000"/>
              </a:lnSpc>
            </a:pPr>
            <a:r>
              <a:rPr lang="en-US" dirty="0"/>
              <a:t>Windows 7 Home Premium</a:t>
            </a:r>
          </a:p>
          <a:p>
            <a:pPr>
              <a:lnSpc>
                <a:spcPct val="200000"/>
              </a:lnSpc>
            </a:pPr>
            <a:r>
              <a:rPr lang="en-US" dirty="0"/>
              <a:t>Windows 7 Enterprise</a:t>
            </a:r>
          </a:p>
          <a:p>
            <a:pPr>
              <a:lnSpc>
                <a:spcPct val="200000"/>
              </a:lnSpc>
            </a:pPr>
            <a:r>
              <a:rPr lang="en-US" dirty="0"/>
              <a:t>Windows 7 Ultimate</a:t>
            </a:r>
          </a:p>
          <a:p>
            <a:pPr marL="0" marR="0" indent="0" algn="l" defTabSz="914400" rtl="0" eaLnBrk="1" fontAlgn="auto" latinLnBrk="0" hangingPunct="1">
              <a:lnSpc>
                <a:spcPct val="200000"/>
              </a:lnSpc>
              <a:spcBef>
                <a:spcPts val="0"/>
              </a:spcBef>
              <a:spcAft>
                <a:spcPts val="0"/>
              </a:spcAft>
              <a:buClrTx/>
              <a:buSzTx/>
              <a:buFontTx/>
              <a:buNone/>
              <a:tabLst/>
              <a:defRPr/>
            </a:pPr>
            <a:r>
              <a:rPr lang="en-US" dirty="0"/>
              <a:t>Windows 7 Professional</a:t>
            </a:r>
          </a:p>
          <a:p>
            <a:pPr>
              <a:lnSpc>
                <a:spcPct val="200000"/>
              </a:lnSpc>
            </a:pPr>
            <a:endParaRPr lang="en-US" dirty="0"/>
          </a:p>
          <a:p>
            <a:pPr>
              <a:lnSpc>
                <a:spcPct val="200000"/>
              </a:lnSpc>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331</a:t>
            </a:fld>
            <a:endParaRPr lang="en-GB"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do you understand by  Folders?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Folders are virtual containers in the shell namespace. </a:t>
            </a:r>
            <a:endParaRPr lang="en-US"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332</a:t>
            </a:fld>
            <a:endParaRPr lang="en-GB"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do you understand by  Directories?</a:t>
            </a:r>
          </a:p>
          <a:p>
            <a:r>
              <a:rPr lang="en-GB" dirty="0"/>
              <a:t>Directories contain and store files.</a:t>
            </a:r>
          </a:p>
        </p:txBody>
      </p:sp>
      <p:sp>
        <p:nvSpPr>
          <p:cNvPr id="4" name="Slide Number Placeholder 3"/>
          <p:cNvSpPr>
            <a:spLocks noGrp="1"/>
          </p:cNvSpPr>
          <p:nvPr>
            <p:ph type="sldNum" sz="quarter" idx="10"/>
          </p:nvPr>
        </p:nvSpPr>
        <p:spPr/>
        <p:txBody>
          <a:bodyPr/>
          <a:lstStyle/>
          <a:p>
            <a:fld id="{A1B5DD4D-CBFC-4805-B2B7-98790E2004C3}" type="slidenum">
              <a:rPr lang="en-GB" smtClean="0"/>
              <a:pPr/>
              <a:t>333</a:t>
            </a:fld>
            <a:endParaRPr lang="en-GB"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do you understand by IIS?</a:t>
            </a:r>
          </a:p>
          <a:p>
            <a:pPr>
              <a:lnSpc>
                <a:spcPct val="200000"/>
              </a:lnSpc>
            </a:pPr>
            <a:r>
              <a:rPr lang="en-GB" dirty="0"/>
              <a:t>Internet Information Server is a Microsoft’s product for internet server market.  It is an internet server with additional capabilities for Microsoft's Windows NT and Windows 2000 Server operating systems.</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334</a:t>
            </a:fld>
            <a:endParaRPr lang="en-GB"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Mention any two pre-requisite for installing an OS.</a:t>
            </a:r>
          </a:p>
          <a:p>
            <a:pPr>
              <a:buFont typeface="Arial" pitchFamily="34" charset="0"/>
              <a:buChar char="•"/>
            </a:pPr>
            <a:r>
              <a:rPr lang="en-GB" sz="1200" dirty="0"/>
              <a:t>One gigahertz (GHz) or faster 32-bit (x86) or 64-bit (x64) processor.</a:t>
            </a:r>
          </a:p>
          <a:p>
            <a:pPr>
              <a:buFont typeface="Arial" pitchFamily="34" charset="0"/>
              <a:buChar char="•"/>
            </a:pPr>
            <a:r>
              <a:rPr lang="en-GB" sz="1200" dirty="0"/>
              <a:t>One gigabyte (GB) RAM (32-bit) or 2 GB RAM (64-bit).</a:t>
            </a:r>
          </a:p>
          <a:p>
            <a:pPr>
              <a:buFont typeface="Arial" pitchFamily="34" charset="0"/>
              <a:buChar char="•"/>
            </a:pPr>
            <a:r>
              <a:rPr lang="en-GB" sz="1200" dirty="0"/>
              <a:t>16 GB available hard disk space (32-bit) or 20 GB (64-bit).</a:t>
            </a:r>
          </a:p>
          <a:p>
            <a:pPr>
              <a:buFont typeface="Arial" pitchFamily="34" charset="0"/>
              <a:buChar char="•"/>
            </a:pPr>
            <a:r>
              <a:rPr lang="en-GB" sz="1200" dirty="0"/>
              <a:t>DirectX 9 graphics device with WDDM 1.0 or higher driver.</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335</a:t>
            </a:fld>
            <a:endParaRPr lang="en-GB"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do you understand by License Key?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software license key is a pattern of numbers and/or letters provided to licensed users of a software program. </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336</a:t>
            </a:fld>
            <a:endParaRPr lang="en-GB"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List the different types of Softwares.</a:t>
            </a:r>
          </a:p>
          <a:p>
            <a:pPr>
              <a:lnSpc>
                <a:spcPct val="200000"/>
              </a:lnSpc>
              <a:buFont typeface="Arial" pitchFamily="34" charset="0"/>
              <a:buChar char="•"/>
            </a:pPr>
            <a:r>
              <a:rPr lang="en-US" dirty="0"/>
              <a:t>Registered software</a:t>
            </a:r>
          </a:p>
          <a:p>
            <a:pPr>
              <a:lnSpc>
                <a:spcPct val="200000"/>
              </a:lnSpc>
              <a:buFont typeface="Arial" pitchFamily="34" charset="0"/>
              <a:buChar char="•"/>
            </a:pPr>
            <a:r>
              <a:rPr lang="en-US" dirty="0"/>
              <a:t>Shareware</a:t>
            </a:r>
          </a:p>
          <a:p>
            <a:pPr>
              <a:lnSpc>
                <a:spcPct val="200000"/>
              </a:lnSpc>
              <a:buFont typeface="Arial" pitchFamily="34" charset="0"/>
              <a:buChar char="•"/>
            </a:pPr>
            <a:r>
              <a:rPr lang="en-US" dirty="0"/>
              <a:t>Open Source</a:t>
            </a:r>
          </a:p>
          <a:p>
            <a:pPr>
              <a:lnSpc>
                <a:spcPct val="200000"/>
              </a:lnSpc>
              <a:buFont typeface="Arial" pitchFamily="34" charset="0"/>
              <a:buChar char="•"/>
            </a:pPr>
            <a:r>
              <a:rPr lang="en-US" dirty="0"/>
              <a:t>Freeware</a:t>
            </a:r>
          </a:p>
          <a:p>
            <a:pPr>
              <a:lnSpc>
                <a:spcPct val="200000"/>
              </a:lnSpc>
            </a:pPr>
            <a:endParaRPr lang="en-US"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337</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do you understand by Patch management?</a:t>
            </a:r>
          </a:p>
          <a:p>
            <a:pPr>
              <a:lnSpc>
                <a:spcPct val="200000"/>
              </a:lnSpc>
            </a:pPr>
            <a:r>
              <a:rPr lang="en-GB" dirty="0"/>
              <a:t>Patch management means the process of systems management.It deals with the methods of identifying and testing code changes. </a:t>
            </a:r>
          </a:p>
        </p:txBody>
      </p:sp>
      <p:sp>
        <p:nvSpPr>
          <p:cNvPr id="4" name="Slide Number Placeholder 3"/>
          <p:cNvSpPr>
            <a:spLocks noGrp="1"/>
          </p:cNvSpPr>
          <p:nvPr>
            <p:ph type="sldNum" sz="quarter" idx="10"/>
          </p:nvPr>
        </p:nvSpPr>
        <p:spPr/>
        <p:txBody>
          <a:bodyPr/>
          <a:lstStyle/>
          <a:p>
            <a:fld id="{A1B5DD4D-CBFC-4805-B2B7-98790E2004C3}" type="slidenum">
              <a:rPr lang="en-GB" smtClean="0"/>
              <a:pPr/>
              <a:t>338</a:t>
            </a:fld>
            <a:endParaRPr lang="en-GB"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t>List the different types of Virus.</a:t>
            </a:r>
          </a:p>
          <a:p>
            <a:pPr>
              <a:buFont typeface="Arial" pitchFamily="34" charset="0"/>
              <a:buChar char="•"/>
            </a:pPr>
            <a:r>
              <a:rPr lang="en-GB" dirty="0"/>
              <a:t>Worms	</a:t>
            </a:r>
          </a:p>
          <a:p>
            <a:pPr>
              <a:buFont typeface="Arial" pitchFamily="34" charset="0"/>
              <a:buChar char="•"/>
            </a:pPr>
            <a:r>
              <a:rPr lang="en-GB" dirty="0"/>
              <a:t>Trojans</a:t>
            </a:r>
          </a:p>
          <a:p>
            <a:pPr>
              <a:buFont typeface="Arial" pitchFamily="34" charset="0"/>
              <a:buChar char="•"/>
            </a:pPr>
            <a:r>
              <a:rPr lang="en-GB" dirty="0"/>
              <a:t>Malware</a:t>
            </a:r>
          </a:p>
          <a:p>
            <a:pPr>
              <a:buFont typeface="Arial" pitchFamily="34" charset="0"/>
              <a:buChar char="•"/>
            </a:pPr>
            <a:r>
              <a:rPr lang="en-GB" dirty="0"/>
              <a:t>Spyware </a:t>
            </a:r>
          </a:p>
          <a:p>
            <a:pPr>
              <a:buFont typeface="Arial" pitchFamily="34" charset="0"/>
              <a:buChar char="•"/>
            </a:pPr>
            <a:r>
              <a:rPr lang="en-GB" dirty="0"/>
              <a:t>Adware</a:t>
            </a:r>
          </a:p>
          <a:p>
            <a:pPr>
              <a:buFont typeface="Arial" pitchFamily="34" charset="0"/>
              <a:buChar char="•"/>
            </a:pPr>
            <a:r>
              <a:rPr lang="en-GB" dirty="0"/>
              <a:t>Boot sector </a:t>
            </a:r>
          </a:p>
          <a:p>
            <a:pPr>
              <a:buFont typeface="Arial" pitchFamily="34" charset="0"/>
              <a:buChar char="•"/>
            </a:pPr>
            <a:r>
              <a:rPr lang="en-GB" dirty="0"/>
              <a:t>Macro </a:t>
            </a:r>
          </a:p>
          <a:p>
            <a:pPr>
              <a:buFont typeface="Arial" pitchFamily="34" charset="0"/>
              <a:buChar char="•"/>
            </a:pPr>
            <a:r>
              <a:rPr lang="en-GB" dirty="0"/>
              <a:t>Memory resident </a:t>
            </a:r>
          </a:p>
          <a:p>
            <a:pPr>
              <a:buFont typeface="Arial" pitchFamily="34" charset="0"/>
              <a:buChar char="•"/>
            </a:pPr>
            <a:r>
              <a:rPr lang="en-GB" dirty="0"/>
              <a:t>Rootkit </a:t>
            </a:r>
          </a:p>
          <a:p>
            <a:pPr>
              <a:buFont typeface="Arial" pitchFamily="34" charset="0"/>
              <a:buChar char="•"/>
            </a:pPr>
            <a:r>
              <a:rPr lang="en-GB" dirty="0"/>
              <a:t>Polymorphic </a:t>
            </a:r>
          </a:p>
          <a:p>
            <a:pPr>
              <a:buFont typeface="Arial" pitchFamily="34" charset="0"/>
              <a:buChar char="•"/>
            </a:pPr>
            <a:r>
              <a:rPr lang="en-GB" dirty="0"/>
              <a:t>Logic bombs / Time bombs</a:t>
            </a:r>
          </a:p>
          <a:p>
            <a:pPr>
              <a:buFont typeface="Arial" pitchFamily="34" charset="0"/>
              <a:buChar char="•"/>
            </a:pPr>
            <a:r>
              <a:rPr lang="en-GB" dirty="0"/>
              <a:t>Overwrite </a:t>
            </a:r>
          </a:p>
          <a:p>
            <a:pPr>
              <a:buFont typeface="Arial" pitchFamily="34" charset="0"/>
              <a:buChar char="•"/>
            </a:pPr>
            <a:r>
              <a:rPr lang="en-GB" dirty="0"/>
              <a:t>Directory</a:t>
            </a:r>
          </a:p>
          <a:p>
            <a:pPr>
              <a:buFont typeface="Arial" pitchFamily="34" charset="0"/>
              <a:buChar char="•"/>
            </a:pPr>
            <a:r>
              <a:rPr lang="en-GB" dirty="0"/>
              <a:t>Direct action virus</a:t>
            </a:r>
          </a:p>
          <a:p>
            <a:pPr>
              <a:buFont typeface="Arial" pitchFamily="34" charset="0"/>
              <a:buChar char="•"/>
            </a:pPr>
            <a:r>
              <a:rPr lang="en-GB" dirty="0"/>
              <a:t>File infector </a:t>
            </a:r>
          </a:p>
          <a:p>
            <a:pPr>
              <a:buFont typeface="Arial" pitchFamily="34" charset="0"/>
              <a:buChar char="•"/>
            </a:pPr>
            <a:r>
              <a:rPr lang="en-GB" dirty="0"/>
              <a:t>Companion </a:t>
            </a:r>
          </a:p>
          <a:p>
            <a:pPr>
              <a:buFont typeface="Arial" pitchFamily="34" charset="0"/>
              <a:buChar char="•"/>
            </a:pPr>
            <a:r>
              <a:rPr lang="en-GB" dirty="0"/>
              <a:t>Multipartite</a:t>
            </a:r>
          </a:p>
          <a:p>
            <a:pPr>
              <a:buFont typeface="Arial" pitchFamily="34" charset="0"/>
              <a:buChar char="•"/>
            </a:pPr>
            <a:r>
              <a:rPr lang="en-GB" dirty="0"/>
              <a:t>FAT</a:t>
            </a:r>
          </a:p>
          <a:p>
            <a:pPr>
              <a:buFont typeface="Arial" pitchFamily="34" charset="0"/>
              <a:buChar char="•"/>
            </a:pPr>
            <a:r>
              <a:rPr lang="en-GB" dirty="0"/>
              <a:t>Web scribing virus</a:t>
            </a:r>
          </a:p>
          <a:p>
            <a:endParaRPr lang="en-GB"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339</a:t>
            </a:fld>
            <a:endParaRPr lang="en-GB"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is Disk Defragmentation?</a:t>
            </a:r>
          </a:p>
          <a:p>
            <a:r>
              <a:rPr lang="en-US" dirty="0"/>
              <a:t>Disk defragmentation is a process of reducing the amount of fragmentation.</a:t>
            </a: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340</a:t>
            </a:fld>
            <a:endParaRPr lang="en-GB"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is Check disk?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Check disk is an option to fix the errors on a computer. </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341</a:t>
            </a:fld>
            <a:endParaRPr lang="en-GB"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is meant by Computer Management?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Computer management is a collection of Windows administrative tools which can be used to manage a local or remote computer.</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342</a:t>
            </a:fld>
            <a:endParaRPr lang="en-GB"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346</a:t>
            </a:fld>
            <a:endParaRPr lang="en-GB"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348</a:t>
            </a:fld>
            <a:endParaRPr lang="en-GB"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350</a:t>
            </a:fld>
            <a:endParaRPr lang="en-GB"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357</a:t>
            </a:fld>
            <a:endParaRPr lang="en-GB"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359</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17</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361</a:t>
            </a:fld>
            <a:endParaRPr lang="en-GB"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365</a:t>
            </a:fld>
            <a:endParaRPr lang="en-GB"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366</a:t>
            </a:fld>
            <a:endParaRPr lang="en-GB"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367</a:t>
            </a:fld>
            <a:endParaRPr lang="en-GB"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380</a:t>
            </a:fld>
            <a:endParaRPr lang="en-GB"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381</a:t>
            </a:fld>
            <a:endParaRPr lang="en-GB"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383</a:t>
            </a:fld>
            <a:endParaRPr lang="en-GB"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385</a:t>
            </a:fld>
            <a:endParaRPr lang="en-GB"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392</a:t>
            </a:fld>
            <a:endParaRPr lang="en-GB"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393</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dirty="0"/>
              <a:t>.</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18</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394</a:t>
            </a:fld>
            <a:endParaRPr lang="en-GB"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396</a:t>
            </a:fld>
            <a:endParaRPr lang="en-GB"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397</a:t>
            </a:fld>
            <a:endParaRPr lang="en-GB"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398</a:t>
            </a:fld>
            <a:endParaRPr lang="en-GB"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399</a:t>
            </a:fld>
            <a:endParaRPr lang="en-GB"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405</a:t>
            </a:fld>
            <a:endParaRPr lang="en-GB"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C6E3395-9CFF-44E4-B185-0911A74E8D57}" type="slidenum">
              <a:rPr lang="en-GB" smtClean="0"/>
              <a:pPr/>
              <a:t>406</a:t>
            </a:fld>
            <a:endParaRPr lang="en-GB"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411</a:t>
            </a:fld>
            <a:endParaRPr lang="en-GB"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412</a:t>
            </a:fld>
            <a:endParaRPr lang="en-GB"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414</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19</a:t>
            </a:fld>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443</a:t>
            </a:fld>
            <a:endParaRPr lang="en-GB"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445</a:t>
            </a:fld>
            <a:endParaRPr lang="en-GB"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446</a:t>
            </a:fld>
            <a:endParaRPr lang="en-GB"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t>List the different versions of MS Office.</a:t>
            </a:r>
            <a:endParaRPr lang="en-GB" sz="1200" b="0" dirty="0"/>
          </a:p>
          <a:p>
            <a:pPr>
              <a:lnSpc>
                <a:spcPct val="200000"/>
              </a:lnSpc>
              <a:buFont typeface="Arial" pitchFamily="34" charset="0"/>
              <a:buChar char="•"/>
            </a:pPr>
            <a:r>
              <a:rPr lang="en-GB" dirty="0"/>
              <a:t>MS Office for widows 3.0</a:t>
            </a:r>
          </a:p>
          <a:p>
            <a:pPr>
              <a:lnSpc>
                <a:spcPct val="200000"/>
              </a:lnSpc>
              <a:buFont typeface="Arial" pitchFamily="34" charset="0"/>
              <a:buChar char="•"/>
            </a:pPr>
            <a:r>
              <a:rPr lang="en-GB" dirty="0"/>
              <a:t>MS Office 4.0</a:t>
            </a:r>
          </a:p>
          <a:p>
            <a:pPr>
              <a:lnSpc>
                <a:spcPct val="200000"/>
              </a:lnSpc>
              <a:buFont typeface="Arial" pitchFamily="34" charset="0"/>
              <a:buChar char="•"/>
            </a:pPr>
            <a:r>
              <a:rPr lang="en-GB" dirty="0"/>
              <a:t>MS Office 4.2</a:t>
            </a:r>
          </a:p>
          <a:p>
            <a:pPr>
              <a:lnSpc>
                <a:spcPct val="200000"/>
              </a:lnSpc>
              <a:buFont typeface="Arial" pitchFamily="34" charset="0"/>
              <a:buChar char="•"/>
            </a:pPr>
            <a:r>
              <a:rPr lang="en-GB" dirty="0"/>
              <a:t>MS Office for widows 3.0</a:t>
            </a:r>
          </a:p>
          <a:p>
            <a:pPr>
              <a:lnSpc>
                <a:spcPct val="200000"/>
              </a:lnSpc>
              <a:buFont typeface="Arial" pitchFamily="34" charset="0"/>
              <a:buChar char="•"/>
            </a:pPr>
            <a:r>
              <a:rPr lang="en-GB" dirty="0"/>
              <a:t>MS Office 4.0</a:t>
            </a:r>
          </a:p>
          <a:p>
            <a:pPr>
              <a:lnSpc>
                <a:spcPct val="200000"/>
              </a:lnSpc>
              <a:buFont typeface="Arial" pitchFamily="34" charset="0"/>
              <a:buChar char="•"/>
            </a:pPr>
            <a:r>
              <a:rPr lang="en-GB" dirty="0"/>
              <a:t>MS Office 4.2</a:t>
            </a:r>
          </a:p>
          <a:p>
            <a:pPr>
              <a:lnSpc>
                <a:spcPct val="200000"/>
              </a:lnSpc>
              <a:buFont typeface="Arial" pitchFamily="34" charset="0"/>
              <a:buChar char="•"/>
            </a:pPr>
            <a:r>
              <a:rPr lang="en-GB" dirty="0"/>
              <a:t>MS Office 4.3</a:t>
            </a:r>
          </a:p>
          <a:p>
            <a:pPr>
              <a:lnSpc>
                <a:spcPct val="200000"/>
              </a:lnSpc>
              <a:buFont typeface="Arial" pitchFamily="34" charset="0"/>
              <a:buChar char="•"/>
            </a:pPr>
            <a:r>
              <a:rPr lang="en-GB" dirty="0"/>
              <a:t>MS Office 95</a:t>
            </a:r>
          </a:p>
          <a:p>
            <a:pPr>
              <a:lnSpc>
                <a:spcPct val="200000"/>
              </a:lnSpc>
              <a:buFont typeface="Arial" pitchFamily="34" charset="0"/>
              <a:buChar char="•"/>
            </a:pPr>
            <a:r>
              <a:rPr lang="en-GB" dirty="0"/>
              <a:t>MS Office 97</a:t>
            </a:r>
          </a:p>
          <a:p>
            <a:pPr>
              <a:lnSpc>
                <a:spcPct val="200000"/>
              </a:lnSpc>
              <a:buFont typeface="Arial" pitchFamily="34" charset="0"/>
              <a:buChar char="•"/>
            </a:pPr>
            <a:r>
              <a:rPr lang="en-GB" dirty="0"/>
              <a:t>MS Office 2000</a:t>
            </a:r>
          </a:p>
          <a:p>
            <a:pPr>
              <a:lnSpc>
                <a:spcPct val="200000"/>
              </a:lnSpc>
              <a:buFont typeface="Arial" pitchFamily="34" charset="0"/>
              <a:buChar char="•"/>
            </a:pPr>
            <a:r>
              <a:rPr lang="en-GB" dirty="0"/>
              <a:t>MS Office XP</a:t>
            </a:r>
          </a:p>
          <a:p>
            <a:pPr>
              <a:lnSpc>
                <a:spcPct val="200000"/>
              </a:lnSpc>
              <a:buFont typeface="Arial" pitchFamily="34" charset="0"/>
              <a:buChar char="•"/>
            </a:pPr>
            <a:r>
              <a:rPr lang="en-GB" dirty="0"/>
              <a:t>MS Office 2003</a:t>
            </a:r>
          </a:p>
          <a:p>
            <a:pPr>
              <a:lnSpc>
                <a:spcPct val="200000"/>
              </a:lnSpc>
              <a:buFont typeface="Arial" pitchFamily="34" charset="0"/>
              <a:buChar char="•"/>
            </a:pPr>
            <a:r>
              <a:rPr lang="en-GB" dirty="0"/>
              <a:t>MS Office 2007</a:t>
            </a:r>
          </a:p>
          <a:p>
            <a:pPr>
              <a:lnSpc>
                <a:spcPct val="200000"/>
              </a:lnSpc>
              <a:buFont typeface="Arial" pitchFamily="34" charset="0"/>
              <a:buChar char="•"/>
            </a:pPr>
            <a:r>
              <a:rPr lang="en-GB" dirty="0"/>
              <a:t>MS Office 2010</a:t>
            </a:r>
          </a:p>
          <a:p>
            <a:pPr>
              <a:lnSpc>
                <a:spcPct val="200000"/>
              </a:lnSpc>
            </a:pPr>
            <a:endParaRPr lang="en-GB" dirty="0"/>
          </a:p>
          <a:p>
            <a:pPr>
              <a:lnSpc>
                <a:spcPct val="200000"/>
              </a:lnSpc>
            </a:pPr>
            <a:endParaRPr lang="en-GB" dirty="0"/>
          </a:p>
          <a:p>
            <a:pPr>
              <a:lnSpc>
                <a:spcPct val="200000"/>
              </a:lnSpc>
            </a:pPr>
            <a:endParaRPr lang="en-GB"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447</a:t>
            </a:fld>
            <a:endParaRPr lang="en-GB"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nSpc>
                <a:spcPct val="200000"/>
              </a:lnSpc>
            </a:pPr>
            <a:r>
              <a:rPr lang="en-US" b="1" dirty="0"/>
              <a:t>Increase in Productivity</a:t>
            </a:r>
          </a:p>
          <a:p>
            <a:pPr lvl="0">
              <a:lnSpc>
                <a:spcPct val="200000"/>
              </a:lnSpc>
              <a:buFont typeface="Arial" pitchFamily="34" charset="0"/>
              <a:buChar char="•"/>
            </a:pPr>
            <a:endParaRPr lang="en-US" dirty="0"/>
          </a:p>
          <a:p>
            <a:pPr lvl="0">
              <a:lnSpc>
                <a:spcPct val="200000"/>
              </a:lnSpc>
              <a:buFont typeface="Arial" pitchFamily="34" charset="0"/>
              <a:buChar char="•"/>
            </a:pPr>
            <a:r>
              <a:rPr lang="en-US" dirty="0"/>
              <a:t>New OpenType typography</a:t>
            </a:r>
            <a:r>
              <a:rPr lang="en-US" b="1" dirty="0"/>
              <a:t> </a:t>
            </a:r>
            <a:r>
              <a:rPr lang="en-US" dirty="0"/>
              <a:t>in Word 2010 offers flair to the ordinary text.</a:t>
            </a:r>
          </a:p>
          <a:p>
            <a:pPr lvl="1">
              <a:lnSpc>
                <a:spcPct val="200000"/>
              </a:lnSpc>
              <a:buFont typeface="Arial" pitchFamily="34" charset="0"/>
              <a:buChar char="•"/>
            </a:pPr>
            <a:endParaRPr lang="en-US" dirty="0"/>
          </a:p>
          <a:p>
            <a:pPr lvl="0">
              <a:lnSpc>
                <a:spcPct val="200000"/>
              </a:lnSpc>
              <a:buFont typeface="Arial" pitchFamily="34" charset="0"/>
              <a:buChar char="•"/>
            </a:pPr>
            <a:r>
              <a:rPr lang="en-US" dirty="0"/>
              <a:t>The new</a:t>
            </a:r>
            <a:r>
              <a:rPr lang="en-US" b="1" dirty="0"/>
              <a:t> </a:t>
            </a:r>
            <a:r>
              <a:rPr lang="en-US" dirty="0"/>
              <a:t>co-authoring feature in Office 2010 makes it easier to edit the  same files concurrently with different people in different locations.</a:t>
            </a:r>
          </a:p>
          <a:p>
            <a:pPr lvl="1">
              <a:lnSpc>
                <a:spcPct val="200000"/>
              </a:lnSpc>
              <a:buFont typeface="Arial" pitchFamily="34" charset="0"/>
              <a:buChar char="•"/>
            </a:pPr>
            <a:endParaRPr lang="en-US" dirty="0"/>
          </a:p>
          <a:p>
            <a:pPr lvl="0">
              <a:lnSpc>
                <a:spcPct val="200000"/>
              </a:lnSpc>
              <a:buFont typeface="Arial" pitchFamily="34" charset="0"/>
              <a:buChar char="•"/>
            </a:pPr>
            <a:r>
              <a:rPr lang="en-US" dirty="0"/>
              <a:t>The improved Ribbon, makes it easy to access more commands quickly and customise it.</a:t>
            </a:r>
          </a:p>
          <a:p>
            <a:pPr lvl="1">
              <a:lnSpc>
                <a:spcPct val="200000"/>
              </a:lnSpc>
              <a:buFont typeface="Arial" pitchFamily="34" charset="0"/>
              <a:buChar char="•"/>
            </a:pPr>
            <a:endParaRPr lang="en-US" dirty="0"/>
          </a:p>
          <a:p>
            <a:pPr lvl="0">
              <a:lnSpc>
                <a:spcPct val="200000"/>
              </a:lnSpc>
              <a:buFont typeface="Arial" pitchFamily="34" charset="0"/>
              <a:buChar char="•"/>
            </a:pPr>
            <a:r>
              <a:rPr lang="en-US" dirty="0"/>
              <a:t>The new Paste with Live Preview feature offers to preview the Paste Options before the content gets pasted. </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448</a:t>
            </a:fld>
            <a:endParaRPr lang="en-GB"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lnSpc>
                <a:spcPct val="200000"/>
              </a:lnSpc>
              <a:buFont typeface="+mj-lt"/>
              <a:buAutoNum type="arabicPeriod"/>
            </a:pPr>
            <a:r>
              <a:rPr lang="en-GB" dirty="0"/>
              <a:t>File</a:t>
            </a:r>
          </a:p>
          <a:p>
            <a:pPr marL="228600" indent="-228600">
              <a:lnSpc>
                <a:spcPct val="200000"/>
              </a:lnSpc>
              <a:buFont typeface="+mj-lt"/>
              <a:buAutoNum type="arabicPeriod"/>
            </a:pPr>
            <a:r>
              <a:rPr lang="en-GB" dirty="0"/>
              <a:t>Home</a:t>
            </a:r>
          </a:p>
          <a:p>
            <a:pPr marL="228600" indent="-228600">
              <a:lnSpc>
                <a:spcPct val="200000"/>
              </a:lnSpc>
              <a:buFont typeface="+mj-lt"/>
              <a:buAutoNum type="arabicPeriod"/>
            </a:pPr>
            <a:r>
              <a:rPr lang="en-GB" dirty="0"/>
              <a:t>Insert</a:t>
            </a:r>
          </a:p>
          <a:p>
            <a:pPr marL="228600" indent="-228600">
              <a:lnSpc>
                <a:spcPct val="200000"/>
              </a:lnSpc>
              <a:buFont typeface="+mj-lt"/>
              <a:buAutoNum type="arabicPeriod"/>
            </a:pPr>
            <a:r>
              <a:rPr lang="en-GB" dirty="0"/>
              <a:t>Page Layout</a:t>
            </a: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kumimoji="0" lang="en-GB" sz="1200" b="0" i="0" u="none" strike="noStrike" kern="1200" cap="none" spc="0" normalizeH="0" baseline="0" noProof="0" dirty="0">
                <a:ln>
                  <a:noFill/>
                </a:ln>
                <a:solidFill>
                  <a:srgbClr val="595959"/>
                </a:solidFill>
                <a:effectLst/>
                <a:uLnTx/>
                <a:uFillTx/>
                <a:latin typeface="+mn-lt"/>
                <a:ea typeface="+mn-ea"/>
                <a:cs typeface="Arial"/>
              </a:rPr>
              <a:t>Formulas  </a:t>
            </a: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kumimoji="0" lang="en-GB" sz="1200" b="0" i="0" u="none" strike="noStrike" kern="1200" cap="none" spc="0" normalizeH="0" baseline="0" noProof="0" dirty="0">
                <a:ln>
                  <a:noFill/>
                </a:ln>
                <a:solidFill>
                  <a:srgbClr val="595959"/>
                </a:solidFill>
                <a:effectLst/>
                <a:uLnTx/>
                <a:uFillTx/>
                <a:latin typeface="+mn-lt"/>
                <a:ea typeface="+mn-ea"/>
                <a:cs typeface="Arial"/>
              </a:rPr>
              <a:t>Data </a:t>
            </a: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kumimoji="0" lang="en-GB" sz="1200" b="0" i="0" u="none" strike="noStrike" kern="1200" cap="none" spc="0" normalizeH="0" baseline="0" noProof="0" dirty="0">
                <a:ln>
                  <a:noFill/>
                </a:ln>
                <a:solidFill>
                  <a:srgbClr val="595959"/>
                </a:solidFill>
                <a:effectLst/>
                <a:uLnTx/>
                <a:uFillTx/>
                <a:latin typeface="+mn-lt"/>
                <a:ea typeface="+mn-ea"/>
                <a:cs typeface="Arial"/>
              </a:rPr>
              <a:t>Review</a:t>
            </a: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lang="en-GB" noProof="0" dirty="0">
                <a:solidFill>
                  <a:srgbClr val="595959"/>
                </a:solidFill>
                <a:cs typeface="Arial"/>
              </a:rPr>
              <a:t>V</a:t>
            </a:r>
            <a:r>
              <a:rPr kumimoji="0" lang="en-GB" sz="1200" b="0" i="0" u="none" strike="noStrike" kern="1200" cap="none" spc="0" normalizeH="0" baseline="0" noProof="0" dirty="0">
                <a:ln>
                  <a:noFill/>
                </a:ln>
                <a:solidFill>
                  <a:srgbClr val="595959"/>
                </a:solidFill>
                <a:effectLst/>
                <a:uLnTx/>
                <a:uFillTx/>
                <a:latin typeface="+mn-lt"/>
                <a:ea typeface="+mn-ea"/>
                <a:cs typeface="Arial"/>
              </a:rPr>
              <a:t>iew</a:t>
            </a:r>
          </a:p>
          <a:p>
            <a:pPr marL="228600" indent="-228600">
              <a:buFont typeface="+mj-lt"/>
              <a:buAutoNum type="arabicPeriod"/>
            </a:pPr>
            <a:endParaRPr lang="en-GB" dirty="0"/>
          </a:p>
          <a:p>
            <a:pPr marL="228600" indent="-228600">
              <a:buFont typeface="+mj-lt"/>
              <a:buAutoNum type="arabicPeriod"/>
            </a:pP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449</a:t>
            </a:fld>
            <a:endParaRPr lang="en-GB"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lnSpc>
                <a:spcPct val="200000"/>
              </a:lnSpc>
              <a:buFont typeface="+mj-lt"/>
              <a:buAutoNum type="arabicPeriod"/>
            </a:pPr>
            <a:r>
              <a:rPr lang="en-GB" dirty="0"/>
              <a:t>File</a:t>
            </a:r>
          </a:p>
          <a:p>
            <a:pPr marL="228600" indent="-228600">
              <a:lnSpc>
                <a:spcPct val="200000"/>
              </a:lnSpc>
              <a:buFont typeface="+mj-lt"/>
              <a:buAutoNum type="arabicPeriod"/>
            </a:pPr>
            <a:r>
              <a:rPr lang="en-GB" dirty="0"/>
              <a:t>Home</a:t>
            </a:r>
          </a:p>
          <a:p>
            <a:pPr marL="228600" indent="-228600">
              <a:lnSpc>
                <a:spcPct val="200000"/>
              </a:lnSpc>
              <a:buFont typeface="+mj-lt"/>
              <a:buAutoNum type="arabicPeriod"/>
            </a:pPr>
            <a:r>
              <a:rPr lang="en-GB" dirty="0"/>
              <a:t>Insert</a:t>
            </a:r>
          </a:p>
          <a:p>
            <a:pPr marL="228600" indent="-228600">
              <a:lnSpc>
                <a:spcPct val="200000"/>
              </a:lnSpc>
              <a:buFont typeface="+mj-lt"/>
              <a:buAutoNum type="arabicPeriod"/>
            </a:pPr>
            <a:r>
              <a:rPr lang="en-GB" dirty="0"/>
              <a:t>Design </a:t>
            </a:r>
          </a:p>
          <a:p>
            <a:pPr marL="228600" indent="-228600">
              <a:lnSpc>
                <a:spcPct val="200000"/>
              </a:lnSpc>
              <a:buFont typeface="+mj-lt"/>
              <a:buAutoNum type="arabicPeriod"/>
            </a:pPr>
            <a:r>
              <a:rPr lang="en-GB" dirty="0"/>
              <a:t>Transitions </a:t>
            </a: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lang="en-GB" dirty="0">
                <a:solidFill>
                  <a:srgbClr val="595959"/>
                </a:solidFill>
                <a:cs typeface="Arial"/>
              </a:rPr>
              <a:t>Animations </a:t>
            </a:r>
            <a:endParaRPr kumimoji="0" lang="en-GB" sz="12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lang="en-GB" dirty="0">
                <a:solidFill>
                  <a:srgbClr val="595959"/>
                </a:solidFill>
                <a:cs typeface="Arial"/>
              </a:rPr>
              <a:t>Slide Show</a:t>
            </a:r>
            <a:endParaRPr kumimoji="0" lang="en-GB" sz="12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lang="en-GB" dirty="0">
                <a:solidFill>
                  <a:srgbClr val="595959"/>
                </a:solidFill>
                <a:cs typeface="Arial"/>
              </a:rPr>
              <a:t>Review </a:t>
            </a:r>
            <a:endParaRPr kumimoji="0" lang="en-GB" sz="12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200000"/>
              </a:lnSpc>
              <a:spcBef>
                <a:spcPct val="20000"/>
              </a:spcBef>
              <a:spcAft>
                <a:spcPts val="0"/>
              </a:spcAft>
              <a:buClr>
                <a:srgbClr val="0070C0"/>
              </a:buClr>
              <a:buSzPct val="70000"/>
              <a:buFont typeface="+mj-lt"/>
              <a:buAutoNum type="arabicPeriod"/>
              <a:tabLst/>
              <a:defRPr/>
            </a:pPr>
            <a:r>
              <a:rPr kumimoji="0" lang="en-GB" sz="1200" b="0" i="0" u="none" strike="noStrike" kern="1200" cap="none" spc="0" normalizeH="0" baseline="0" noProof="0" dirty="0">
                <a:ln>
                  <a:noFill/>
                </a:ln>
                <a:solidFill>
                  <a:srgbClr val="595959"/>
                </a:solidFill>
                <a:effectLst/>
                <a:uLnTx/>
                <a:uFillTx/>
                <a:latin typeface="+mn-lt"/>
                <a:ea typeface="+mn-ea"/>
                <a:cs typeface="Arial"/>
              </a:rPr>
              <a:t>View </a:t>
            </a:r>
          </a:p>
          <a:p>
            <a:pPr marL="228600" indent="-228600">
              <a:buFont typeface="+mj-lt"/>
              <a:buAutoNum type="arabicPeriod"/>
            </a:pP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450</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20</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22</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24</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25</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dirty="0"/>
              <a:t>. </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26</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27</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28</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29</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31</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38</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8525FCF-7EB6-4286-B981-648BA3454F13}" type="slidenum">
              <a:rPr lang="en-GB" smtClean="0"/>
              <a:pPr/>
              <a:t>39</a:t>
            </a:fld>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8525FCF-7EB6-4286-B981-648BA3454F13}" type="slidenum">
              <a:rPr lang="en-GB" smtClean="0"/>
              <a:pPr/>
              <a:t>40</a:t>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8525FCF-7EB6-4286-B981-648BA3454F13}" type="slidenum">
              <a:rPr lang="en-GB" smtClean="0"/>
              <a:pPr/>
              <a:t>41</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525FCF-7EB6-4286-B981-648BA3454F13}" type="slidenum">
              <a:rPr lang="en-GB" smtClean="0"/>
              <a:pPr/>
              <a:t>42</a:t>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48</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49</a:t>
            </a:fld>
            <a:endParaRPr lang="en-GB"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53</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8</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54</a:t>
            </a:fld>
            <a:endParaRPr lang="en-GB"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55</a:t>
            </a:fld>
            <a:endParaRPr lang="en-GB"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56</a:t>
            </a:fld>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57</a:t>
            </a:fld>
            <a:endParaRPr lang="en-GB"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58</a:t>
            </a:fld>
            <a:endParaRPr lang="en-GB"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900" i="0"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65</a:t>
            </a:fld>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66</a:t>
            </a:fld>
            <a:endParaRPr lang="en-GB"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baseline="0"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67</a:t>
            </a:fld>
            <a:endParaRPr lang="en-GB"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68</a:t>
            </a:fld>
            <a:endParaRPr lang="en-GB"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69</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04AA71-C613-6B42-8773-688627DE3311}" type="slidenum">
              <a:rPr lang="en-US" smtClean="0"/>
              <a:pPr/>
              <a:t>9</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Joystick</a:t>
            </a: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70</a:t>
            </a:fld>
            <a:endParaRPr lang="en-GB"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71</a:t>
            </a:fld>
            <a:endParaRPr lang="en-GB"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72</a:t>
            </a:fld>
            <a:endParaRPr lang="en-GB"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73</a:t>
            </a:fld>
            <a:endParaRPr lang="en-GB"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77</a:t>
            </a:fld>
            <a:endParaRPr lang="en-GB"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82</a:t>
            </a:fld>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83</a:t>
            </a:fld>
            <a:endParaRPr lang="en-GB"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84</a:t>
            </a:fld>
            <a:endParaRPr lang="en-GB"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87</a:t>
            </a:fld>
            <a:endParaRPr lang="en-GB"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89</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10</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100</a:t>
            </a:fld>
            <a:endParaRPr lang="en-GB"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101</a:t>
            </a:fld>
            <a:endParaRPr lang="en-GB"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102</a:t>
            </a:fld>
            <a:endParaRPr lang="en-GB"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106</a:t>
            </a:fld>
            <a:endParaRPr lang="en-GB"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113</a:t>
            </a:fld>
            <a:endParaRPr lang="en-GB"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116</a:t>
            </a:fld>
            <a:endParaRPr lang="en-GB"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t>List five benefits of IT Industry.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a:p>
          <a:p>
            <a:pPr lvl="0">
              <a:buFont typeface="Arial" pitchFamily="34" charset="0"/>
              <a:buChar char="•"/>
            </a:pPr>
            <a:r>
              <a:rPr lang="en-GB" sz="1200" b="0" kern="1200" dirty="0">
                <a:solidFill>
                  <a:schemeClr val="tx1"/>
                </a:solidFill>
                <a:latin typeface="+mn-lt"/>
                <a:ea typeface="+mn-ea"/>
                <a:cs typeface="+mn-cs"/>
              </a:rPr>
              <a:t>Availability of New Jobs</a:t>
            </a:r>
            <a:endParaRPr lang="en-US" sz="1200" b="0" kern="1200" dirty="0">
              <a:solidFill>
                <a:schemeClr val="tx1"/>
              </a:solidFill>
              <a:latin typeface="+mn-lt"/>
              <a:ea typeface="+mn-ea"/>
              <a:cs typeface="+mn-cs"/>
            </a:endParaRPr>
          </a:p>
          <a:p>
            <a:pPr lvl="0">
              <a:buFont typeface="Arial" pitchFamily="34" charset="0"/>
              <a:buChar char="•"/>
            </a:pPr>
            <a:r>
              <a:rPr lang="en-GB" sz="1200" b="0" kern="1200" dirty="0">
                <a:solidFill>
                  <a:schemeClr val="tx1"/>
                </a:solidFill>
                <a:latin typeface="+mn-lt"/>
                <a:ea typeface="+mn-ea"/>
                <a:cs typeface="+mn-cs"/>
              </a:rPr>
              <a:t>Growth in Telecom and Communication</a:t>
            </a:r>
            <a:endParaRPr lang="en-US" sz="1200" b="0" kern="1200" dirty="0">
              <a:solidFill>
                <a:schemeClr val="tx1"/>
              </a:solidFill>
              <a:latin typeface="+mn-lt"/>
              <a:ea typeface="+mn-ea"/>
              <a:cs typeface="+mn-cs"/>
            </a:endParaRPr>
          </a:p>
          <a:p>
            <a:pPr lvl="0">
              <a:buFont typeface="Arial" pitchFamily="34" charset="0"/>
              <a:buChar char="•"/>
            </a:pPr>
            <a:r>
              <a:rPr lang="en-GB" sz="1200" b="0" kern="1200" dirty="0">
                <a:solidFill>
                  <a:schemeClr val="tx1"/>
                </a:solidFill>
                <a:latin typeface="+mn-lt"/>
                <a:ea typeface="+mn-ea"/>
                <a:cs typeface="+mn-cs"/>
              </a:rPr>
              <a:t>Easy Storage and Retrieval of Information</a:t>
            </a:r>
            <a:endParaRPr lang="en-US" sz="1200" b="0" kern="1200" dirty="0">
              <a:solidFill>
                <a:schemeClr val="tx1"/>
              </a:solidFill>
              <a:latin typeface="+mn-lt"/>
              <a:ea typeface="+mn-ea"/>
              <a:cs typeface="+mn-cs"/>
            </a:endParaRPr>
          </a:p>
          <a:p>
            <a:pPr lvl="0">
              <a:buFont typeface="Arial" pitchFamily="34" charset="0"/>
              <a:buChar char="•"/>
            </a:pPr>
            <a:r>
              <a:rPr lang="en-GB" sz="1200" b="0" kern="1200" dirty="0">
                <a:solidFill>
                  <a:schemeClr val="tx1"/>
                </a:solidFill>
                <a:latin typeface="+mn-lt"/>
                <a:ea typeface="+mn-ea"/>
                <a:cs typeface="+mn-cs"/>
              </a:rPr>
              <a:t>Collaboration and sharing in Education</a:t>
            </a: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0" kern="1200" dirty="0">
                <a:solidFill>
                  <a:schemeClr val="tx1"/>
                </a:solidFill>
                <a:latin typeface="+mn-lt"/>
                <a:ea typeface="+mn-ea"/>
                <a:cs typeface="+mn-cs"/>
              </a:rPr>
              <a:t>Easy teaching and learning techniques</a:t>
            </a:r>
          </a:p>
          <a:p>
            <a:pPr lvl="0">
              <a:buFont typeface="Arial" pitchFamily="34" charset="0"/>
              <a:buChar char="•"/>
            </a:pPr>
            <a:r>
              <a:rPr lang="en-GB" sz="1200" b="0" kern="1200" dirty="0">
                <a:solidFill>
                  <a:schemeClr val="tx1"/>
                </a:solidFill>
                <a:latin typeface="+mn-lt"/>
                <a:ea typeface="+mn-ea"/>
                <a:cs typeface="+mn-cs"/>
              </a:rPr>
              <a:t>Globalisation</a:t>
            </a:r>
            <a:endParaRPr lang="en-US" sz="1200" b="0" kern="1200" dirty="0">
              <a:solidFill>
                <a:schemeClr val="tx1"/>
              </a:solidFill>
              <a:latin typeface="+mn-lt"/>
              <a:ea typeface="+mn-ea"/>
              <a:cs typeface="+mn-cs"/>
            </a:endParaRPr>
          </a:p>
          <a:p>
            <a:pPr lvl="0">
              <a:buFont typeface="Arial" pitchFamily="34" charset="0"/>
              <a:buChar char="•"/>
            </a:pPr>
            <a:r>
              <a:rPr lang="en-GB" sz="1200" b="0" kern="1200" dirty="0">
                <a:solidFill>
                  <a:schemeClr val="tx1"/>
                </a:solidFill>
                <a:latin typeface="+mn-lt"/>
                <a:ea typeface="+mn-ea"/>
                <a:cs typeface="+mn-cs"/>
              </a:rPr>
              <a:t>Distance Education</a:t>
            </a:r>
            <a:endParaRPr lang="en-US" sz="1200" b="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118</a:t>
            </a:fld>
            <a:endParaRPr lang="en-GB"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None/>
              <a:tabLst/>
              <a:defRPr/>
            </a:pPr>
            <a:r>
              <a:rPr lang="en-US" sz="1000" b="0" dirty="0"/>
              <a:t>List four demerits of IT Industry.</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sz="1000" b="0" dirty="0"/>
          </a:p>
          <a:p>
            <a:pPr marL="228600" indent="-228600">
              <a:buFont typeface="Arial" pitchFamily="34" charset="0"/>
              <a:buChar char="•"/>
            </a:pPr>
            <a:r>
              <a:rPr lang="en-GB" sz="1000" dirty="0">
                <a:latin typeface="Arial" pitchFamily="34" charset="0"/>
                <a:cs typeface="Arial" pitchFamily="34" charset="0"/>
              </a:rPr>
              <a:t>Dependency on machines.</a:t>
            </a:r>
          </a:p>
          <a:p>
            <a:pPr marL="228600" indent="-228600">
              <a:buFont typeface="Arial" pitchFamily="34" charset="0"/>
              <a:buChar char="•"/>
            </a:pPr>
            <a:r>
              <a:rPr lang="en-GB" sz="1000" dirty="0">
                <a:latin typeface="Arial" pitchFamily="34" charset="0"/>
                <a:cs typeface="Arial" pitchFamily="34" charset="0"/>
              </a:rPr>
              <a:t>Human values</a:t>
            </a:r>
          </a:p>
          <a:p>
            <a:pPr>
              <a:buFont typeface="Arial" pitchFamily="34" charset="0"/>
              <a:buChar char="•"/>
            </a:pPr>
            <a:r>
              <a:rPr lang="en-GB" sz="1000" dirty="0">
                <a:latin typeface="Arial" pitchFamily="34" charset="0"/>
                <a:cs typeface="Arial" pitchFamily="34" charset="0"/>
              </a:rPr>
              <a:t>    Psychological impact</a:t>
            </a:r>
          </a:p>
          <a:p>
            <a:pPr>
              <a:buFont typeface="Arial" pitchFamily="34" charset="0"/>
              <a:buChar char="•"/>
            </a:pPr>
            <a:r>
              <a:rPr lang="en-GB" sz="1000" baseline="0" dirty="0">
                <a:latin typeface="Arial" pitchFamily="34" charset="0"/>
                <a:cs typeface="Arial" pitchFamily="34" charset="0"/>
              </a:rPr>
              <a:t>    Health and safety</a:t>
            </a:r>
            <a:endParaRPr lang="en-GB"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1B5DD4D-CBFC-4805-B2B7-98790E2004C3}" type="slidenum">
              <a:rPr lang="en-GB" smtClean="0"/>
              <a:pPr/>
              <a:t>119</a:t>
            </a:fld>
            <a:endParaRPr lang="en-GB"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None/>
              <a:tabLst/>
              <a:defRPr/>
            </a:pPr>
            <a:r>
              <a:rPr lang="en-US" sz="1000" b="0" dirty="0"/>
              <a:t>List the skills required for providing IT Infrastructure.</a:t>
            </a:r>
          </a:p>
          <a:p>
            <a:pPr marL="228600" indent="-228600">
              <a:buAutoNum type="arabicPeriod"/>
            </a:pPr>
            <a:r>
              <a:rPr lang="en-GB" sz="1000" baseline="0" dirty="0">
                <a:latin typeface="Arial" pitchFamily="34" charset="0"/>
                <a:cs typeface="Arial" pitchFamily="34" charset="0"/>
              </a:rPr>
              <a:t>Technical Skills</a:t>
            </a:r>
          </a:p>
          <a:p>
            <a:pPr marL="228600" indent="-228600">
              <a:buAutoNum type="arabicPeriod"/>
            </a:pPr>
            <a:r>
              <a:rPr lang="en-GB" sz="1000" baseline="0" dirty="0">
                <a:latin typeface="Arial" pitchFamily="34" charset="0"/>
                <a:cs typeface="Arial" pitchFamily="34" charset="0"/>
              </a:rPr>
              <a:t>Soft skills</a:t>
            </a:r>
            <a:endParaRPr lang="en-GB"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1B5DD4D-CBFC-4805-B2B7-98790E2004C3}" type="slidenum">
              <a:rPr lang="en-GB" smtClean="0"/>
              <a:pPr/>
              <a:t>120</a:t>
            </a:fld>
            <a:endParaRPr lang="en-GB"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a:t>What is a Computer?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A computer is an electronic device </a:t>
            </a:r>
            <a:r>
              <a:rPr lang="en-US" dirty="0"/>
              <a:t>that can be programmed to manipulate data.</a:t>
            </a:r>
            <a:endParaRPr lang="en-GB"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121</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04AA71-C613-6B42-8773-688627DE3311}" type="slidenum">
              <a:rPr lang="en-US" smtClean="0"/>
              <a:pPr/>
              <a:t>11</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List the difference between a Desktop, Laptop, Notebook</a:t>
            </a:r>
            <a:r>
              <a:rPr lang="en-US" b="0" baseline="0" dirty="0"/>
              <a:t> </a:t>
            </a:r>
            <a:r>
              <a:rPr lang="en-US" b="0" dirty="0"/>
              <a:t>and Tablet.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a:buFont typeface="Arial" pitchFamily="34" charset="0"/>
              <a:buChar char="•"/>
            </a:pPr>
            <a:r>
              <a:rPr lang="en-GB" dirty="0"/>
              <a:t>A computer designed to perfectly fit on the desk consisting of monitor, CPU, keyboard, mouse.</a:t>
            </a:r>
          </a:p>
          <a:p>
            <a:pPr>
              <a:buFont typeface="Arial" pitchFamily="34" charset="0"/>
              <a:buChar char="•"/>
            </a:pPr>
            <a:r>
              <a:rPr lang="en-GB" dirty="0"/>
              <a:t>Laptops are the mobile computers, smaller than the desktop computers.</a:t>
            </a:r>
          </a:p>
          <a:p>
            <a:pPr>
              <a:buFont typeface="Arial" pitchFamily="34" charset="0"/>
              <a:buChar char="•"/>
            </a:pPr>
            <a:r>
              <a:rPr lang="en-GB" dirty="0"/>
              <a:t>Notebook is a light portable mobile computers , thinner than the laptops.</a:t>
            </a:r>
          </a:p>
          <a:p>
            <a:pPr>
              <a:buFont typeface="Arial" pitchFamily="34" charset="0"/>
              <a:buChar char="•"/>
            </a:pPr>
            <a:r>
              <a:rPr lang="en-GB" dirty="0"/>
              <a:t>Tablet computers are mobile computers with touch screen interface.</a:t>
            </a: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122</a:t>
            </a:fld>
            <a:endParaRPr lang="en-GB"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a:t>What is a Motherboard?</a:t>
            </a:r>
          </a:p>
          <a:p>
            <a:pPr>
              <a:buFont typeface="Arial" pitchFamily="34" charset="0"/>
              <a:buChar char="•"/>
            </a:pPr>
            <a:r>
              <a:rPr lang="en-US" dirty="0"/>
              <a:t>The core components of the PC reside in the motherboard.</a:t>
            </a:r>
          </a:p>
          <a:p>
            <a:pPr>
              <a:buFont typeface="Arial" pitchFamily="34" charset="0"/>
              <a:buChar char="•"/>
            </a:pPr>
            <a:r>
              <a:rPr lang="en-US" dirty="0"/>
              <a:t>The support cards for video, sound, networking etc. are mounted on the mother board.</a:t>
            </a:r>
            <a:endParaRPr lang="en-GB"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123</a:t>
            </a:fld>
            <a:endParaRPr lang="en-GB"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List the different types of Printers.</a:t>
            </a:r>
          </a:p>
          <a:p>
            <a:pPr lvl="0">
              <a:buFont typeface="Arial" pitchFamily="34" charset="0"/>
              <a:buChar char="•"/>
            </a:pPr>
            <a:r>
              <a:rPr lang="en-GB" b="0" dirty="0"/>
              <a:t> Impact</a:t>
            </a:r>
          </a:p>
          <a:p>
            <a:pPr lvl="0">
              <a:buFont typeface="Arial" pitchFamily="34" charset="0"/>
              <a:buChar char="•"/>
            </a:pPr>
            <a:r>
              <a:rPr lang="en-GB" b="0" dirty="0"/>
              <a:t> Non-impact</a:t>
            </a:r>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124</a:t>
            </a:fld>
            <a:endParaRPr lang="en-GB"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List any two differences between RAM and ROM.</a:t>
            </a:r>
          </a:p>
          <a:p>
            <a:pPr rtl="0" eaLnBrk="1" fontAlgn="t" latinLnBrk="0" hangingPunct="1">
              <a:buFont typeface="Arial" pitchFamily="34" charset="0"/>
              <a:buNone/>
            </a:pPr>
            <a:r>
              <a:rPr lang="en-US" sz="1200" b="1" i="0" u="none" strike="noStrike" kern="1200" dirty="0">
                <a:solidFill>
                  <a:schemeClr val="tx1"/>
                </a:solidFill>
                <a:latin typeface="+mn-lt"/>
                <a:ea typeface="+mn-ea"/>
                <a:cs typeface="+mn-cs"/>
              </a:rPr>
              <a:t>RAM stands for Random Access Memory</a:t>
            </a:r>
          </a:p>
          <a:p>
            <a:pPr rtl="0" eaLnBrk="1" fontAlgn="t" latinLnBrk="0" hangingPunct="1">
              <a:buFont typeface="Arial" pitchFamily="34" charset="0"/>
              <a:buChar char="•"/>
            </a:pPr>
            <a:r>
              <a:rPr lang="en-US" sz="1200" b="0" i="0" u="none" strike="noStrike" kern="1200" dirty="0">
                <a:solidFill>
                  <a:schemeClr val="tx1"/>
                </a:solidFill>
                <a:latin typeface="+mn-lt"/>
                <a:ea typeface="+mn-ea"/>
                <a:cs typeface="+mn-cs"/>
              </a:rPr>
              <a:t>It is used to</a:t>
            </a:r>
            <a:r>
              <a:rPr lang="en-US" sz="1200" b="0" i="0" u="none" strike="noStrike" kern="1200" baseline="0" dirty="0">
                <a:solidFill>
                  <a:schemeClr val="tx1"/>
                </a:solidFill>
                <a:latin typeface="+mn-lt"/>
                <a:ea typeface="+mn-ea"/>
                <a:cs typeface="+mn-cs"/>
              </a:rPr>
              <a:t> </a:t>
            </a:r>
            <a:r>
              <a:rPr lang="en-US" sz="1200" b="0" i="0" u="none" strike="noStrike" kern="1200" dirty="0">
                <a:solidFill>
                  <a:schemeClr val="tx1"/>
                </a:solidFill>
                <a:latin typeface="+mn-lt"/>
                <a:ea typeface="+mn-ea"/>
                <a:cs typeface="+mn-cs"/>
              </a:rPr>
              <a:t>write and read</a:t>
            </a: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It is</a:t>
            </a:r>
            <a:r>
              <a:rPr lang="en-US" sz="1200" b="0" i="0" u="none" strike="noStrike" kern="1200" baseline="0" dirty="0">
                <a:solidFill>
                  <a:schemeClr val="tx1"/>
                </a:solidFill>
                <a:latin typeface="+mn-lt"/>
                <a:ea typeface="+mn-ea"/>
                <a:cs typeface="+mn-cs"/>
              </a:rPr>
              <a:t> a v</a:t>
            </a:r>
            <a:r>
              <a:rPr lang="en-US" sz="1200" b="0" i="0" u="none" strike="noStrike" kern="1200" dirty="0">
                <a:solidFill>
                  <a:schemeClr val="tx1"/>
                </a:solidFill>
                <a:latin typeface="+mn-lt"/>
                <a:ea typeface="+mn-ea"/>
                <a:cs typeface="+mn-cs"/>
              </a:rPr>
              <a:t>olatile memory</a:t>
            </a:r>
          </a:p>
          <a:p>
            <a:pPr rtl="0" eaLnBrk="1" fontAlgn="t" latinLnBrk="0" hangingPunct="1">
              <a:buFont typeface="Arial" pitchFamily="34" charset="0"/>
              <a:buChar char="•"/>
            </a:pPr>
            <a:r>
              <a:rPr lang="en-US" sz="1200" b="0" i="0" u="none" strike="noStrike" kern="1200" dirty="0">
                <a:solidFill>
                  <a:schemeClr val="tx1"/>
                </a:solidFill>
                <a:latin typeface="+mn-lt"/>
                <a:ea typeface="+mn-ea"/>
                <a:cs typeface="+mn-cs"/>
              </a:rPr>
              <a:t>It is used by programs to temporarily hold</a:t>
            </a:r>
            <a:r>
              <a:rPr lang="en-US" sz="1200" b="0" i="0" u="none" strike="noStrike" kern="1200" baseline="0" dirty="0">
                <a:solidFill>
                  <a:schemeClr val="tx1"/>
                </a:solidFill>
                <a:latin typeface="+mn-lt"/>
                <a:ea typeface="+mn-ea"/>
                <a:cs typeface="+mn-cs"/>
              </a:rPr>
              <a:t> the data</a:t>
            </a:r>
          </a:p>
          <a:p>
            <a:pPr rtl="0" eaLnBrk="1" fontAlgn="t" latinLnBrk="0" hangingPunct="1"/>
            <a:r>
              <a:rPr lang="en-US" sz="1200" b="1" i="0" u="none" strike="noStrike" kern="1200" dirty="0">
                <a:solidFill>
                  <a:schemeClr val="tx1"/>
                </a:solidFill>
                <a:latin typeface="+mn-lt"/>
                <a:ea typeface="+mn-ea"/>
                <a:cs typeface="+mn-cs"/>
              </a:rPr>
              <a:t>ROM stands Read Only Memory</a:t>
            </a:r>
          </a:p>
          <a:p>
            <a:pPr rtl="0" eaLnBrk="1" fontAlgn="t" latinLnBrk="0" hangingPunct="1">
              <a:buFont typeface="Arial" pitchFamily="34" charset="0"/>
              <a:buChar char="•"/>
            </a:pPr>
            <a:r>
              <a:rPr lang="en-US" sz="1200" b="0" i="0" u="none" strike="noStrike" kern="1200" dirty="0">
                <a:solidFill>
                  <a:schemeClr val="tx1"/>
                </a:solidFill>
                <a:latin typeface="+mn-lt"/>
                <a:ea typeface="+mn-ea"/>
                <a:cs typeface="+mn-cs"/>
              </a:rPr>
              <a:t>It is used only</a:t>
            </a:r>
            <a:r>
              <a:rPr lang="en-US" sz="1200" b="0" i="0" u="none" strike="noStrike" kern="1200" baseline="0" dirty="0">
                <a:solidFill>
                  <a:schemeClr val="tx1"/>
                </a:solidFill>
                <a:latin typeface="+mn-lt"/>
                <a:ea typeface="+mn-ea"/>
                <a:cs typeface="+mn-cs"/>
              </a:rPr>
              <a:t> to</a:t>
            </a:r>
            <a:r>
              <a:rPr lang="en-US" sz="1200" b="0" i="0" u="none" strike="noStrike" kern="1200" dirty="0">
                <a:solidFill>
                  <a:schemeClr val="tx1"/>
                </a:solidFill>
                <a:latin typeface="+mn-lt"/>
                <a:ea typeface="+mn-ea"/>
                <a:cs typeface="+mn-cs"/>
              </a:rPr>
              <a:t> read</a:t>
            </a: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It is</a:t>
            </a:r>
            <a:r>
              <a:rPr lang="en-US" sz="1200" b="0" i="0" u="none" strike="noStrike" kern="1200" baseline="0" dirty="0">
                <a:solidFill>
                  <a:schemeClr val="tx1"/>
                </a:solidFill>
                <a:latin typeface="+mn-lt"/>
                <a:ea typeface="+mn-ea"/>
                <a:cs typeface="+mn-cs"/>
              </a:rPr>
              <a:t> a n</a:t>
            </a:r>
            <a:r>
              <a:rPr lang="en-US" sz="1200" b="0" i="0" u="none" strike="noStrike" kern="1200" dirty="0">
                <a:solidFill>
                  <a:schemeClr val="tx1"/>
                </a:solidFill>
                <a:latin typeface="+mn-lt"/>
                <a:ea typeface="+mn-ea"/>
                <a:cs typeface="+mn-cs"/>
              </a:rPr>
              <a:t>on-volatile memory</a:t>
            </a:r>
          </a:p>
          <a:p>
            <a:pPr rtl="0" eaLnBrk="1" fontAlgn="auto" latinLnBrk="0" hangingPunct="1">
              <a:buFont typeface="Arial" pitchFamily="34" charset="0"/>
              <a:buChar char="•"/>
            </a:pPr>
            <a:r>
              <a:rPr lang="en-US" sz="1200" b="0" i="0" u="none" strike="noStrike" kern="1200" dirty="0">
                <a:solidFill>
                  <a:schemeClr val="tx1"/>
                </a:solidFill>
                <a:latin typeface="+mn-lt"/>
                <a:ea typeface="+mn-ea"/>
                <a:cs typeface="+mn-cs"/>
              </a:rPr>
              <a:t>It is used to store</a:t>
            </a:r>
            <a:r>
              <a:rPr lang="en-US" sz="1200" b="0" i="0" u="none" strike="noStrike" kern="1200" baseline="0" dirty="0">
                <a:solidFill>
                  <a:schemeClr val="tx1"/>
                </a:solidFill>
                <a:latin typeface="+mn-lt"/>
                <a:ea typeface="+mn-ea"/>
                <a:cs typeface="+mn-cs"/>
              </a:rPr>
              <a:t> the programs and data permanently</a:t>
            </a:r>
            <a:endParaRPr lang="en-US" sz="1200" b="0" i="0" u="none" strike="noStrike" kern="1200" dirty="0">
              <a:solidFill>
                <a:schemeClr val="tx1"/>
              </a:solidFill>
              <a:latin typeface="+mn-lt"/>
              <a:ea typeface="+mn-ea"/>
              <a:cs typeface="+mn-cs"/>
            </a:endParaRPr>
          </a:p>
          <a:p>
            <a:pPr rtl="0" eaLnBrk="1" fontAlgn="t" latinLnBrk="0" hangingPunct="1"/>
            <a:endParaRPr lang="en-US" sz="1200" b="0" i="0" u="none" strike="noStrike" kern="1200" dirty="0">
              <a:solidFill>
                <a:schemeClr val="tx1"/>
              </a:solidFill>
              <a:latin typeface="+mn-lt"/>
              <a:ea typeface="+mn-ea"/>
              <a:cs typeface="+mn-cs"/>
            </a:endParaRPr>
          </a:p>
          <a:p>
            <a:pPr rtl="0" eaLnBrk="1" fontAlgn="t" latinLnBrk="0" hangingPunct="1">
              <a:buFont typeface="Arial" pitchFamily="34" charset="0"/>
              <a:buChar char="•"/>
            </a:pPr>
            <a:endParaRPr lang="en-US" sz="1200" b="0" i="0" u="none" strike="noStrike"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125</a:t>
            </a:fld>
            <a:endParaRPr lang="en-GB"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What is meant by BIOS?</a:t>
            </a:r>
          </a:p>
          <a:p>
            <a:r>
              <a:rPr lang="en-GB" dirty="0"/>
              <a:t>Basic Input Output System (BIOS).</a:t>
            </a:r>
            <a:r>
              <a:rPr lang="en-GB" baseline="0" dirty="0"/>
              <a:t> </a:t>
            </a:r>
            <a:r>
              <a:rPr lang="en-US" dirty="0"/>
              <a:t>It is a chip on the motherboard which is stored in the PC’s ROM chip.</a:t>
            </a:r>
            <a:endParaRPr lang="en-US" b="0" dirty="0"/>
          </a:p>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126</a:t>
            </a:fld>
            <a:endParaRPr lang="en-GB"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B5DD4D-CBFC-4805-B2B7-98790E2004C3}" type="slidenum">
              <a:rPr lang="en-GB" smtClean="0"/>
              <a:pPr/>
              <a:t>161</a:t>
            </a:fld>
            <a:endParaRPr lang="en-GB" dirty="0"/>
          </a:p>
        </p:txBody>
      </p:sp>
    </p:spTree>
    <p:extLst>
      <p:ext uri="{BB962C8B-B14F-4D97-AF65-F5344CB8AC3E}">
        <p14:creationId xmlns:p14="http://schemas.microsoft.com/office/powerpoint/2010/main" val="32564779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782646A-8714-475C-95E2-7D7AFA7ED00E}" type="slidenum">
              <a:rPr lang="en-GB" smtClean="0"/>
              <a:pPr/>
              <a:t>171</a:t>
            </a:fld>
            <a:endParaRPr lang="en-GB"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181</a:t>
            </a:fld>
            <a:endParaRPr lang="en-GB"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196</a:t>
            </a:fld>
            <a:endParaRPr lang="en-GB"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782646A-8714-475C-95E2-7D7AFA7ED00E}" type="slidenum">
              <a:rPr lang="en-GB" smtClean="0"/>
              <a:pPr/>
              <a:t>198</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04AA71-C613-6B42-8773-688627DE3311}" type="slidenum">
              <a:rPr lang="en-US" smtClean="0"/>
              <a:pPr/>
              <a:t>12</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204</a:t>
            </a:fld>
            <a:endParaRPr lang="en-GB"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214</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218</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219</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220</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221</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222</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229</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230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232</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13</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233</a:t>
            </a:fld>
            <a:endParaRPr lang="en-GB"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234</a:t>
            </a:fld>
            <a:endParaRPr lang="en-GB"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241</a:t>
            </a:fld>
            <a:endParaRPr lang="en-GB"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1B5DD4D-CBFC-4805-B2B7-98790E2004C3}" type="slidenum">
              <a:rPr lang="en-GB" smtClean="0"/>
              <a:pPr/>
              <a:t>242</a:t>
            </a:fld>
            <a:endParaRPr lang="en-GB"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i="0"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243</a:t>
            </a:fld>
            <a:endParaRPr lang="en-GB"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251</a:t>
            </a:fld>
            <a:endParaRPr lang="en-GB"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253</a:t>
            </a:fld>
            <a:endParaRPr lang="en-GB"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782646A-8714-475C-95E2-7D7AFA7ED00E}" type="slidenum">
              <a:rPr lang="en-GB" smtClean="0"/>
              <a:pPr/>
              <a:t>256</a:t>
            </a:fld>
            <a:endParaRPr lang="en-GB"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2782646A-8714-475C-95E2-7D7AFA7ED00E}" type="slidenum">
              <a:rPr lang="en-GB" smtClean="0"/>
              <a:pPr/>
              <a:t>257</a:t>
            </a:fld>
            <a:endParaRPr lang="en-GB"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260</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pic>
        <p:nvPicPr>
          <p:cNvPr id="7" name="Picture 6" descr="Slides Master - 51.jpg"/>
          <p:cNvPicPr>
            <a:picLocks noChangeAspect="1"/>
          </p:cNvPicPr>
          <p:nvPr userDrawn="1"/>
        </p:nvPicPr>
        <p:blipFill>
          <a:blip r:embed="rId3" cstate="email"/>
          <a:stretch>
            <a:fillRect/>
          </a:stretch>
        </p:blipFill>
        <p:spPr>
          <a:xfrm>
            <a:off x="2057402" y="1664833"/>
            <a:ext cx="1872342" cy="2084305"/>
          </a:xfrm>
          <a:prstGeom prst="rect">
            <a:avLst/>
          </a:prstGeom>
        </p:spPr>
      </p:pic>
      <p:cxnSp>
        <p:nvCxnSpPr>
          <p:cNvPr id="9" name="Straight Connector 8"/>
          <p:cNvCxnSpPr/>
          <p:nvPr userDrawn="1"/>
        </p:nvCxnSpPr>
        <p:spPr>
          <a:xfrm rot="5400000">
            <a:off x="2814000"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46882308"/>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lumMod val="75000"/>
                    <a:lumOff val="25000"/>
                  </a:schemeClr>
                </a:solidFill>
                <a:latin typeface="Arial" pitchFamily="34" charset="0"/>
                <a:ea typeface="+mn-ea"/>
                <a:cs typeface="Arial" pitchFamily="34" charset="0"/>
              </a:defRPr>
            </a:lvl1pPr>
          </a:lstStyle>
          <a:p>
            <a:pPr lvl="0"/>
            <a:r>
              <a:rPr lang="en-US" dirty="0"/>
              <a:t>Insert Text Here</a:t>
            </a:r>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
        <p:nvSpPr>
          <p:cNvPr id="5" name="Text Placeholder 14"/>
          <p:cNvSpPr>
            <a:spLocks noGrp="1"/>
          </p:cNvSpPr>
          <p:nvPr>
            <p:ph type="body" sz="quarter" idx="12"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normAutofit/>
          </a:bodyPr>
          <a:lstStyle>
            <a:lvl1pPr>
              <a:buClr>
                <a:srgbClr val="0070C0"/>
              </a:buClr>
              <a:buFont typeface="Arial" pitchFamily="34" charset="0"/>
              <a:buChar char="•"/>
              <a:defRPr sz="1800"/>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6" name="Text Placeholder 14"/>
          <p:cNvSpPr>
            <a:spLocks noGrp="1"/>
          </p:cNvSpPr>
          <p:nvPr>
            <p:ph type="body" sz="quarter" idx="12"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Tree>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3149600"/>
          </a:xfrm>
        </p:spPr>
        <p:txBody>
          <a:bodyPr/>
          <a:lstStyle>
            <a:lvl1pPr>
              <a:buNone/>
              <a:defRPr/>
            </a:lvl1pPr>
          </a:lstStyle>
          <a:p>
            <a:r>
              <a:rPr lang="en-US" dirty="0"/>
              <a:t>Click icon to add picture</a:t>
            </a:r>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1600" kern="1200" dirty="0" smtClean="0">
                <a:solidFill>
                  <a:srgbClr val="595959"/>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
        <p:nvSpPr>
          <p:cNvPr id="5" name="Text Placeholder 14"/>
          <p:cNvSpPr>
            <a:spLocks noGrp="1"/>
          </p:cNvSpPr>
          <p:nvPr>
            <p:ph type="body" sz="quarter" idx="12"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2699430"/>
          </a:xfrm>
        </p:spPr>
        <p:txBody>
          <a:bodyPr/>
          <a:lstStyle>
            <a:lvl1pPr>
              <a:buNone/>
              <a:defRPr/>
            </a:lvl1pPr>
          </a:lstStyle>
          <a:p>
            <a:r>
              <a:rPr lang="en-US" dirty="0"/>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1600" baseline="0"/>
            </a:lvl1pPr>
          </a:lstStyle>
          <a:p>
            <a:pPr lvl="0"/>
            <a:r>
              <a:rPr lang="en-US" dirty="0"/>
              <a:t>The horizontal image should be center aligned</a:t>
            </a:r>
            <a:endParaRPr lang="en-IN" dirty="0"/>
          </a:p>
        </p:txBody>
      </p:sp>
      <p:sp>
        <p:nvSpPr>
          <p:cNvPr id="5" name="Text Placeholder 14"/>
          <p:cNvSpPr>
            <a:spLocks noGrp="1"/>
          </p:cNvSpPr>
          <p:nvPr>
            <p:ph type="body" sz="quarter" idx="11"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rgbClr val="3C3D48"/>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4">
                    <a:lumMod val="75000"/>
                  </a:schemeClr>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dirty="0"/>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slid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dirty="0"/>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rgbClr val="3C3D48"/>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0" y="229411"/>
            <a:ext cx="9144000" cy="532589"/>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rgbClr val="3C3D48"/>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rgbClr val="3C3D48"/>
                </a:solidFill>
                <a:latin typeface="+mj-lt"/>
                <a:ea typeface="+mj-ea"/>
                <a:cs typeface="+mj-cs"/>
              </a:defRPr>
            </a:lvl1pPr>
          </a:lstStyle>
          <a:p>
            <a:pPr lvl="0"/>
            <a:r>
              <a:rPr lang="en-US" dirty="0"/>
              <a:t>Impact</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0" y="208002"/>
            <a:ext cx="9144000" cy="5539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5"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08002"/>
            <a:ext cx="8229600" cy="5539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5"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08002"/>
            <a:ext cx="8229600" cy="5539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12"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0" y="207600"/>
            <a:ext cx="9144000" cy="554400"/>
          </a:xfrm>
          <a:prstGeom prst="rect">
            <a:avLst/>
          </a:prstGeom>
        </p:spPr>
        <p:txBody>
          <a:bodyPr/>
          <a:lstStyle>
            <a:lvl1pPr>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5339" y="1350509"/>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5339" y="2380789"/>
            <a:ext cx="7557748" cy="652462"/>
          </a:xfrm>
        </p:spPr>
        <p:txBody>
          <a:bodyPr>
            <a:normAutofit/>
          </a:bodyPr>
          <a:lstStyle>
            <a:lvl1pPr marL="0" indent="0">
              <a:buNone/>
              <a:tabLst/>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5339" y="3403153"/>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5339" y="4462030"/>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5339" y="5504120"/>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5</a:t>
            </a:r>
          </a:p>
        </p:txBody>
      </p:sp>
    </p:spTree>
    <p:extLst>
      <p:ext uri="{BB962C8B-B14F-4D97-AF65-F5344CB8AC3E}">
        <p14:creationId xmlns:p14="http://schemas.microsoft.com/office/powerpoint/2010/main" val="592538208"/>
      </p:ext>
    </p:extLst>
  </p:cSld>
  <p:clrMapOvr>
    <a:masterClrMapping/>
  </p:clrMapOvr>
  <p:transition spd="slow">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08002"/>
            <a:ext cx="8229600" cy="5539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7"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208002"/>
            <a:ext cx="8229600" cy="553998"/>
          </a:xfrm>
          <a:prstGeom prst="rect">
            <a:avLst/>
          </a:prstGeom>
        </p:spPr>
        <p:txBody>
          <a:bodyPr/>
          <a:lstStyle>
            <a:lvl1pPr>
              <a:defRPr/>
            </a:lvl1pPr>
          </a:lstStyle>
          <a:p>
            <a:r>
              <a:rPr lang="en-US" dirty="0"/>
              <a:t>Click to Add Title</a:t>
            </a:r>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5">
                <a:lumMod val="75000"/>
              </a:schemeClr>
            </a:solidFill>
          </a:ln>
        </p:spPr>
        <p:txBody>
          <a:bodyPr/>
          <a:lstStyle>
            <a:lvl1pPr marL="0" indent="0">
              <a:buNone/>
              <a:defRPr>
                <a:noFill/>
              </a:defRPr>
            </a:lvl1pPr>
          </a:lstStyle>
          <a:p>
            <a:pPr lvl="0"/>
            <a:r>
              <a:rPr lang="en-US" dirty="0"/>
              <a:t>.</a:t>
            </a:r>
          </a:p>
        </p:txBody>
      </p:sp>
      <p:sp>
        <p:nvSpPr>
          <p:cNvPr id="38" name="Title 4"/>
          <p:cNvSpPr>
            <a:spLocks noGrp="1"/>
          </p:cNvSpPr>
          <p:nvPr userDrawn="1">
            <p:ph type="title" hasCustomPrompt="1"/>
          </p:nvPr>
        </p:nvSpPr>
        <p:spPr>
          <a:xfrm>
            <a:off x="460375" y="208002"/>
            <a:ext cx="8229600" cy="553998"/>
          </a:xfrm>
          <a:prstGeom prst="rect">
            <a:avLst/>
          </a:prstGeom>
        </p:spPr>
        <p:txBody>
          <a:bodyPr/>
          <a:lstStyle>
            <a:lvl1pPr>
              <a:defRPr/>
            </a:lvl1pPr>
          </a:lstStyle>
          <a:p>
            <a:r>
              <a:rPr lang="en-US" dirty="0"/>
              <a:t>Click to Add Title</a:t>
            </a: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0" y="1767649"/>
            <a:ext cx="4203553" cy="553998"/>
          </a:xfrm>
          <a:prstGeom prst="rect">
            <a:avLst/>
          </a:prstGeo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9" name="Picture 8"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13" name="Picture 12" descr="Slides Master - 51.jpg"/>
          <p:cNvPicPr>
            <a:picLocks noChangeAspect="1"/>
          </p:cNvPicPr>
          <p:nvPr userDrawn="1"/>
        </p:nvPicPr>
        <p:blipFill>
          <a:blip r:embed="rId3" cstate="email"/>
          <a:stretch>
            <a:fillRect/>
          </a:stretch>
        </p:blipFill>
        <p:spPr>
          <a:xfrm>
            <a:off x="2057402" y="1664833"/>
            <a:ext cx="1872342" cy="2084305"/>
          </a:xfrm>
          <a:prstGeom prst="rect">
            <a:avLst/>
          </a:prstGeom>
        </p:spPr>
      </p:pic>
      <p:cxnSp>
        <p:nvCxnSpPr>
          <p:cNvPr id="12" name="Straight Connector 11"/>
          <p:cNvCxnSpPr/>
          <p:nvPr userDrawn="1"/>
        </p:nvCxnSpPr>
        <p:spPr>
          <a:xfrm rot="5400000">
            <a:off x="2814000"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9" name="Picture 8" descr="Slides Master - 51.jpg"/>
          <p:cNvPicPr>
            <a:picLocks noChangeAspect="1"/>
          </p:cNvPicPr>
          <p:nvPr userDrawn="1"/>
        </p:nvPicPr>
        <p:blipFill>
          <a:blip r:embed="rId2" cstate="email"/>
          <a:stretch>
            <a:fillRect/>
          </a:stretch>
        </p:blipFill>
        <p:spPr>
          <a:xfrm>
            <a:off x="304802" y="1664833"/>
            <a:ext cx="1872342" cy="2084305"/>
          </a:xfrm>
          <a:prstGeom prst="rect">
            <a:avLst/>
          </a:prstGeom>
        </p:spPr>
      </p:pic>
      <p:sp>
        <p:nvSpPr>
          <p:cNvPr id="14" name="Rectangle 13"/>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5" name="Picture 14" descr="WIPRO PPT Design.jpg"/>
          <p:cNvPicPr>
            <a:picLocks noChangeAspect="1"/>
          </p:cNvPicPr>
          <p:nvPr userDrawn="1"/>
        </p:nvPicPr>
        <p:blipFill>
          <a:blip r:embed="rId3" cstate="screen"/>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14100"/>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2"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3599045"/>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cxnSp>
        <p:nvCxnSpPr>
          <p:cNvPr id="12" name="Straight Connector 11"/>
          <p:cNvCxnSpPr/>
          <p:nvPr userDrawn="1"/>
        </p:nvCxnSpPr>
        <p:spPr>
          <a:xfrm rot="5400000">
            <a:off x="2932334"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7" name="Picture 1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tx1">
                    <a:lumMod val="65000"/>
                    <a:lumOff val="35000"/>
                  </a:schemeClr>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4" y="3355504"/>
            <a:ext cx="7794172" cy="389182"/>
          </a:xfrm>
        </p:spPr>
        <p:txBody>
          <a:bodyPr>
            <a:normAutofit/>
          </a:bodyPr>
          <a:lstStyle>
            <a:lvl1pPr algn="ctr">
              <a:buNone/>
              <a:defRPr lang="en-US" sz="2000" b="0" kern="1200" dirty="0" smtClean="0">
                <a:solidFill>
                  <a:schemeClr val="tx1">
                    <a:lumMod val="65000"/>
                    <a:lumOff val="35000"/>
                  </a:schemeClr>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20" name="Picture 19" descr="Slides Master - 51.jpg"/>
          <p:cNvPicPr>
            <a:picLocks noChangeAspect="1"/>
          </p:cNvPicPr>
          <p:nvPr userDrawn="1"/>
        </p:nvPicPr>
        <p:blipFill>
          <a:blip r:embed="rId3" cstate="email"/>
          <a:stretch>
            <a:fillRect/>
          </a:stretch>
        </p:blipFill>
        <p:spPr>
          <a:xfrm>
            <a:off x="6587416" y="182880"/>
            <a:ext cx="1014684" cy="1129553"/>
          </a:xfrm>
          <a:prstGeom prst="rect">
            <a:avLst/>
          </a:prstGeom>
        </p:spPr>
      </p:pic>
    </p:spTree>
    <p:extLst>
      <p:ext uri="{BB962C8B-B14F-4D97-AF65-F5344CB8AC3E}">
        <p14:creationId xmlns:p14="http://schemas.microsoft.com/office/powerpoint/2010/main" val="369646958"/>
      </p:ext>
    </p:extLst>
  </p:cSld>
  <p:clrMapOvr>
    <a:masterClrMapping/>
  </p:clrMapOvr>
  <p:transition spd="slow">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14" name="Picture 13" descr="Slides Master - 51.jpg"/>
          <p:cNvPicPr>
            <a:picLocks noChangeAspect="1"/>
          </p:cNvPicPr>
          <p:nvPr userDrawn="1"/>
        </p:nvPicPr>
        <p:blipFill>
          <a:blip r:embed="rId2" cstate="email"/>
          <a:stretch>
            <a:fillRect/>
          </a:stretch>
        </p:blipFill>
        <p:spPr>
          <a:xfrm>
            <a:off x="304802" y="1664833"/>
            <a:ext cx="1872342" cy="2084305"/>
          </a:xfrm>
          <a:prstGeom prst="rect">
            <a:avLst/>
          </a:prstGeom>
        </p:spPr>
      </p:pic>
      <p:sp>
        <p:nvSpPr>
          <p:cNvPr id="16" name="Rectangle 15"/>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7" name="Picture 16" descr="WIPRO PPT Design.jpg"/>
          <p:cNvPicPr>
            <a:picLocks noChangeAspect="1"/>
          </p:cNvPicPr>
          <p:nvPr userDrawn="1"/>
        </p:nvPicPr>
        <p:blipFill>
          <a:blip r:embed="rId3" cstate="screen"/>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0" y="1767649"/>
            <a:ext cx="4203553" cy="553998"/>
          </a:xfrm>
          <a:prstGeom prst="rect">
            <a:avLst/>
          </a:prstGeom>
        </p:spPr>
        <p:txBody>
          <a:bodyPr/>
          <a:lstStyle>
            <a:lvl1pPr>
              <a:defRPr/>
            </a:lvl1pPr>
          </a:lstStyle>
          <a:p>
            <a:r>
              <a:rPr lang="en-US" dirty="0"/>
              <a:t>Thank you</a:t>
            </a:r>
          </a:p>
        </p:txBody>
      </p:sp>
      <p:cxnSp>
        <p:nvCxnSpPr>
          <p:cNvPr id="11" name="Straight Connector 10"/>
          <p:cNvCxnSpPr/>
          <p:nvPr userDrawn="1"/>
        </p:nvCxnSpPr>
        <p:spPr>
          <a:xfrm rot="5400000">
            <a:off x="2964607"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347074641"/>
      </p:ext>
    </p:extLst>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normAutofit/>
          </a:bodyPr>
          <a:lstStyle>
            <a:lvl1pPr>
              <a:buClr>
                <a:srgbClr val="0070C0"/>
              </a:buClr>
              <a:buFont typeface="Arial" pitchFamily="34" charset="0"/>
              <a:buChar char="•"/>
              <a:defRPr sz="1800"/>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267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7" name="Picture 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10" name="Picture 9" descr="Slides Master - 51.jpg"/>
          <p:cNvPicPr>
            <a:picLocks noChangeAspect="1"/>
          </p:cNvPicPr>
          <p:nvPr userDrawn="1"/>
        </p:nvPicPr>
        <p:blipFill>
          <a:blip r:embed="rId3" cstate="email"/>
          <a:stretch>
            <a:fillRect/>
          </a:stretch>
        </p:blipFill>
        <p:spPr>
          <a:xfrm>
            <a:off x="7981685" y="105908"/>
            <a:ext cx="1044840" cy="1163124"/>
          </a:xfrm>
          <a:prstGeom prst="rect">
            <a:avLst/>
          </a:prstGeom>
        </p:spPr>
      </p:pic>
    </p:spTree>
  </p:cSld>
  <p:clrMapOvr>
    <a:masterClrMapping/>
  </p:clrMapOvr>
  <p:transition spd="slow">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267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267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5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Tx/>
              <a:buBlip>
                <a:blip r:embed="rId2"/>
              </a:buBlip>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a:effectLst>
            <a:softEdge rad="63500"/>
          </a:effectLst>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transition spd="slow">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7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2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normAutofit/>
          </a:bodyPr>
          <a:lstStyle>
            <a:lvl1pPr>
              <a:buClr>
                <a:srgbClr val="0070C0"/>
              </a:buClr>
              <a:defRPr sz="1800">
                <a:solidFill>
                  <a:srgbClr val="595959"/>
                </a:solidFill>
              </a:defRPr>
            </a:lvl1pPr>
            <a:lvl2pPr>
              <a:buClr>
                <a:srgbClr val="0070C0"/>
              </a:buClr>
              <a:buSzPct val="70000"/>
              <a:buFont typeface="Arial" pitchFamily="34" charset="0"/>
              <a:buChar char="•"/>
              <a:defRPr sz="1800">
                <a:solidFill>
                  <a:srgbClr val="595959"/>
                </a:solidFill>
              </a:defRPr>
            </a:lvl2pPr>
            <a:lvl3pPr>
              <a:buClr>
                <a:srgbClr val="0070C0"/>
              </a:buClr>
              <a:buFont typeface="Courier New" pitchFamily="49" charset="0"/>
              <a:buChar char="o"/>
              <a:defRPr sz="1800">
                <a:solidFill>
                  <a:srgbClr val="595959"/>
                </a:solidFill>
              </a:defRPr>
            </a:lvl3pPr>
            <a:lvl4pPr>
              <a:buClr>
                <a:srgbClr val="0070C0"/>
              </a:buClr>
              <a:buFont typeface="Wingdings" pitchFamily="2" charset="2"/>
              <a:buChar char="§"/>
              <a:defRPr sz="1800">
                <a:solidFill>
                  <a:srgbClr val="595959"/>
                </a:solidFill>
              </a:defRPr>
            </a:lvl4pPr>
            <a:lvl5pPr>
              <a:buClr>
                <a:srgbClr val="0070C0"/>
              </a:buClr>
              <a:buFont typeface="Wingdings" pitchFamily="2" charset="2"/>
              <a:buChar char="§"/>
              <a:defRPr sz="1800">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spd="slow">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9901" y="29302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defRPr>
            </a:lvl1pPr>
          </a:lstStyle>
          <a:p>
            <a:pPr lvl="0"/>
            <a:r>
              <a:rPr lang="en-US" dirty="0"/>
              <a:t>Section Name Here</a:t>
            </a:r>
          </a:p>
        </p:txBody>
      </p:sp>
      <p:pic>
        <p:nvPicPr>
          <p:cNvPr id="7" name="Picture 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8" name="Picture 2"/>
          <p:cNvPicPr>
            <a:picLocks noChangeAspect="1" noChangeArrowheads="1"/>
          </p:cNvPicPr>
          <p:nvPr userDrawn="1"/>
        </p:nvPicPr>
        <p:blipFill>
          <a:blip r:embed="rId3" cstate="email"/>
          <a:srcRect/>
          <a:stretch>
            <a:fillRect/>
          </a:stretch>
        </p:blipFill>
        <p:spPr bwMode="auto">
          <a:xfrm>
            <a:off x="838200" y="152400"/>
            <a:ext cx="7400053" cy="1407631"/>
          </a:xfrm>
          <a:prstGeom prst="rect">
            <a:avLst/>
          </a:prstGeom>
          <a:noFill/>
          <a:ln w="9525">
            <a:noFill/>
            <a:miter lim="800000"/>
            <a:headEnd/>
            <a:tailEnd/>
          </a:ln>
          <a:effectLst/>
        </p:spPr>
      </p:pic>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773612"/>
          </a:xfrm>
        </p:spPr>
        <p:txBody>
          <a:bodyPr>
            <a:normAutofit/>
          </a:bodyPr>
          <a:lstStyle>
            <a:lvl1pPr>
              <a:lnSpc>
                <a:spcPct val="200000"/>
              </a:lnSpc>
              <a:buClr>
                <a:srgbClr val="0070C0"/>
              </a:buClr>
              <a:buSzPct val="70000"/>
              <a:buFontTx/>
              <a:buBlip>
                <a:blip r:embed="rId2"/>
              </a:buBlip>
              <a:defRPr sz="1800">
                <a:solidFill>
                  <a:srgbClr val="595959"/>
                </a:solidFill>
              </a:defRPr>
            </a:lvl1pPr>
            <a:lvl2pPr>
              <a:lnSpc>
                <a:spcPct val="200000"/>
              </a:lnSpc>
              <a:buClr>
                <a:srgbClr val="0070C0"/>
              </a:buClr>
              <a:buSzPct val="70000"/>
              <a:buFont typeface="Arial" pitchFamily="34" charset="0"/>
              <a:buChar char="•"/>
              <a:defRPr sz="1800">
                <a:solidFill>
                  <a:srgbClr val="595959"/>
                </a:solidFill>
              </a:defRPr>
            </a:lvl2pPr>
            <a:lvl3pPr>
              <a:lnSpc>
                <a:spcPct val="200000"/>
              </a:lnSpc>
              <a:buClr>
                <a:srgbClr val="0070C0"/>
              </a:buClr>
              <a:buSzPct val="70000"/>
              <a:buFont typeface="Courier New" pitchFamily="49" charset="0"/>
              <a:buChar char="o"/>
              <a:defRPr sz="1800">
                <a:solidFill>
                  <a:srgbClr val="595959"/>
                </a:solidFill>
              </a:defRPr>
            </a:lvl3pPr>
            <a:lvl4pPr>
              <a:lnSpc>
                <a:spcPct val="200000"/>
              </a:lnSpc>
              <a:buClr>
                <a:srgbClr val="0070C0"/>
              </a:buClr>
              <a:buSzPct val="70000"/>
              <a:buFont typeface="Wingdings" pitchFamily="2" charset="2"/>
              <a:buChar char="§"/>
              <a:defRPr sz="1800">
                <a:solidFill>
                  <a:srgbClr val="595959"/>
                </a:solidFill>
              </a:defRPr>
            </a:lvl4pPr>
            <a:lvl5pPr>
              <a:lnSpc>
                <a:spcPct val="200000"/>
              </a:lnSpc>
              <a:buClr>
                <a:srgbClr val="0070C0"/>
              </a:buClr>
              <a:buSzPct val="70000"/>
              <a:buFont typeface="Wingdings" pitchFamily="2" charset="2"/>
              <a:buChar char="§"/>
              <a:defRPr sz="1800">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Picture Placeholder 5"/>
          <p:cNvSpPr>
            <a:spLocks noGrp="1"/>
          </p:cNvSpPr>
          <p:nvPr>
            <p:ph type="pic" sz="quarter" idx="17"/>
          </p:nvPr>
        </p:nvSpPr>
        <p:spPr>
          <a:xfrm>
            <a:off x="5486400" y="3251200"/>
            <a:ext cx="3200400" cy="3200400"/>
          </a:xfrm>
        </p:spPr>
        <p:txBody>
          <a:bodyPr/>
          <a:lstStyle/>
          <a:p>
            <a:r>
              <a:rPr lang="en-US" dirty="0"/>
              <a:t>Click icon to add picture</a:t>
            </a:r>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 content slide">
    <p:spTree>
      <p:nvGrpSpPr>
        <p:cNvPr id="1" name=""/>
        <p:cNvGrpSpPr/>
        <p:nvPr/>
      </p:nvGrpSpPr>
      <p:grpSpPr>
        <a:xfrm>
          <a:off x="0" y="0"/>
          <a:ext cx="0" cy="0"/>
          <a:chOff x="0" y="0"/>
          <a:chExt cx="0" cy="0"/>
        </a:xfrm>
      </p:grpSpPr>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a:solidFill>
            <a:srgbClr val="0070C0"/>
          </a:solidFill>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a:solidFill>
            <a:srgbClr val="0070C0"/>
          </a:solidFill>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p>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dirty="0"/>
              <a:t>Click to edit Master text</a:t>
            </a:r>
            <a:endParaRPr lang="en-GB" dirty="0"/>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dirty="0"/>
              <a:t>Click to edit Master text</a:t>
            </a:r>
            <a:endParaRPr lang="en-GB" dirty="0"/>
          </a:p>
        </p:txBody>
      </p:sp>
      <p:sp>
        <p:nvSpPr>
          <p:cNvPr id="21" name="Picture Placeholder 7"/>
          <p:cNvSpPr>
            <a:spLocks noGrp="1"/>
          </p:cNvSpPr>
          <p:nvPr>
            <p:ph type="pic" sz="quarter" idx="16"/>
          </p:nvPr>
        </p:nvSpPr>
        <p:spPr>
          <a:xfrm>
            <a:off x="6781800" y="4953000"/>
            <a:ext cx="1447800" cy="1219200"/>
          </a:xfrm>
        </p:spPr>
        <p:txBody>
          <a:bodyPr/>
          <a:lstStyle/>
          <a:p>
            <a:endParaRPr lang="en-GB" dirty="0"/>
          </a:p>
        </p:txBody>
      </p:sp>
      <p:sp>
        <p:nvSpPr>
          <p:cNvPr id="22" name="Text Placeholder 14"/>
          <p:cNvSpPr>
            <a:spLocks noGrp="1"/>
          </p:cNvSpPr>
          <p:nvPr>
            <p:ph type="body" sz="quarter" idx="17" hasCustomPrompt="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0" y="0"/>
            <a:ext cx="9144000" cy="7825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or freeform slide">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782598"/>
          </a:xfrm>
          <a:prstGeom prst="rect">
            <a:avLst/>
          </a:prstGeo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endParaRPr lang="en-US" dirty="0"/>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Picture Placeholder 7"/>
          <p:cNvSpPr>
            <a:spLocks noGrp="1"/>
          </p:cNvSpPr>
          <p:nvPr>
            <p:ph type="pic" sz="quarter" idx="10"/>
          </p:nvPr>
        </p:nvSpPr>
        <p:spPr>
          <a:xfrm>
            <a:off x="6781800" y="2209800"/>
            <a:ext cx="1447800" cy="1219200"/>
          </a:xfrm>
        </p:spPr>
        <p:txBody>
          <a:bodyPr/>
          <a:lstStyle/>
          <a:p>
            <a:endParaRPr lang="en-GB" dirty="0"/>
          </a:p>
        </p:txBody>
      </p:sp>
      <p:sp>
        <p:nvSpPr>
          <p:cNvPr id="5" name="Rounded Rectangle 4"/>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 Placeholder 12"/>
          <p:cNvSpPr>
            <a:spLocks noGrp="1"/>
          </p:cNvSpPr>
          <p:nvPr>
            <p:ph type="body" sz="quarter" idx="11"/>
          </p:nvPr>
        </p:nvSpPr>
        <p:spPr>
          <a:xfrm>
            <a:off x="685800" y="20574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8"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dirty="0"/>
              <a:t>Click to edit Master text</a:t>
            </a:r>
            <a:endParaRPr lang="en-GB" dirty="0"/>
          </a:p>
        </p:txBody>
      </p:sp>
      <p:sp>
        <p:nvSpPr>
          <p:cNvPr id="9" name="Rounded Rectangle 8"/>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4964"/>
            <a:ext cx="82296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124200" y="6673207"/>
            <a:ext cx="28956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2012 WIPRO LTD  |  WWW.WIPRO.COM</a:t>
            </a:r>
          </a:p>
        </p:txBody>
      </p:sp>
      <p:sp>
        <p:nvSpPr>
          <p:cNvPr id="6" name="Footer Placeholder 4"/>
          <p:cNvSpPr txBox="1">
            <a:spLocks/>
          </p:cNvSpPr>
          <p:nvPr/>
        </p:nvSpPr>
        <p:spPr>
          <a:xfrm>
            <a:off x="10884" y="6647351"/>
            <a:ext cx="522516" cy="210649"/>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49" r:id="rId1"/>
    <p:sldLayoutId id="2147483707" r:id="rId2"/>
    <p:sldLayoutId id="2147483660" r:id="rId3"/>
    <p:sldLayoutId id="2147483664" r:id="rId4"/>
    <p:sldLayoutId id="2147483746" r:id="rId5"/>
    <p:sldLayoutId id="2147483663" r:id="rId6"/>
    <p:sldLayoutId id="2147483704" r:id="rId7"/>
    <p:sldLayoutId id="2147483747" r:id="rId8"/>
    <p:sldLayoutId id="2147483748" r:id="rId9"/>
    <p:sldLayoutId id="2147483676" r:id="rId10"/>
    <p:sldLayoutId id="2147483677" r:id="rId11"/>
    <p:sldLayoutId id="2147483678" r:id="rId12"/>
    <p:sldLayoutId id="2147483679" r:id="rId13"/>
    <p:sldLayoutId id="2147483681" r:id="rId14"/>
    <p:sldLayoutId id="2147483702" r:id="rId15"/>
    <p:sldLayoutId id="2147483703" r:id="rId16"/>
    <p:sldLayoutId id="2147483686" r:id="rId17"/>
    <p:sldLayoutId id="2147483687" r:id="rId18"/>
    <p:sldLayoutId id="2147483688" r:id="rId19"/>
    <p:sldLayoutId id="2147483691" r:id="rId20"/>
    <p:sldLayoutId id="2147483684" r:id="rId21"/>
    <p:sldLayoutId id="2147483694" r:id="rId22"/>
    <p:sldLayoutId id="2147483661" r:id="rId23"/>
    <p:sldLayoutId id="2147483699" r:id="rId24"/>
    <p:sldLayoutId id="2147483700" r:id="rId25"/>
    <p:sldLayoutId id="2147483706" r:id="rId26"/>
    <p:sldLayoutId id="2147483749" r:id="rId27"/>
    <p:sldLayoutId id="2147483753" r:id="rId28"/>
    <p:sldLayoutId id="2147483754" r:id="rId29"/>
    <p:sldLayoutId id="2147483755" r:id="rId30"/>
    <p:sldLayoutId id="2147483756" r:id="rId31"/>
    <p:sldLayoutId id="2147483764" r:id="rId32"/>
    <p:sldLayoutId id="2147483770" r:id="rId33"/>
    <p:sldLayoutId id="2147483787" r:id="rId34"/>
    <p:sldLayoutId id="2147483788" r:id="rId35"/>
    <p:sldLayoutId id="2147483789" r:id="rId36"/>
    <p:sldLayoutId id="2147483793" r:id="rId37"/>
    <p:sldLayoutId id="2147483794" r:id="rId38"/>
    <p:sldLayoutId id="2147483795" r:id="rId39"/>
    <p:sldLayoutId id="2147483796" r:id="rId40"/>
    <p:sldLayoutId id="2147483797" r:id="rId41"/>
    <p:sldLayoutId id="2147483798" r:id="rId42"/>
  </p:sldLayoutIdLst>
  <p:transition spd="slow">
    <p:wipe dir="d"/>
  </p:transition>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lnSpc>
          <a:spcPct val="150000"/>
        </a:lnSpc>
        <a:spcBef>
          <a:spcPct val="20000"/>
        </a:spcBef>
        <a:buSzPct val="70000"/>
        <a:buFontTx/>
        <a:buBlip>
          <a:blip r:embed="rId44"/>
        </a:buBlip>
        <a:defRPr kumimoji="0" lang="en-US" sz="18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lnSpc>
          <a:spcPct val="150000"/>
        </a:lnSpc>
        <a:spcBef>
          <a:spcPct val="20000"/>
        </a:spcBef>
        <a:buClr>
          <a:srgbClr val="0070C0"/>
        </a:buClr>
        <a:buSzPct val="100000"/>
        <a:buFont typeface="Arial" pitchFamily="34" charset="0"/>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lnSpc>
          <a:spcPct val="150000"/>
        </a:lnSpc>
        <a:spcBef>
          <a:spcPct val="20000"/>
        </a:spcBef>
        <a:buClr>
          <a:srgbClr val="0070C0"/>
        </a:buClr>
        <a:buSzPct val="70000"/>
        <a:buFont typeface="Courier New" pitchFamily="49" charset="0"/>
        <a:buChar char="o"/>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lnSpc>
          <a:spcPct val="150000"/>
        </a:lnSpc>
        <a:spcBef>
          <a:spcPct val="20000"/>
        </a:spcBef>
        <a:buSzPct val="70000"/>
        <a:buFontTx/>
        <a:buBlip>
          <a:blip r:embed="rId44"/>
        </a:buBlip>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lnSpc>
          <a:spcPct val="150000"/>
        </a:lnSpc>
        <a:spcBef>
          <a:spcPct val="20000"/>
        </a:spcBef>
        <a:buSzPct val="70000"/>
        <a:buFontTx/>
        <a:buBlip>
          <a:blip r:embed="rId44"/>
        </a:buBlip>
        <a:defRPr kumimoji="0" lang="en-US" sz="18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15261-E544-4F36-B235-8CD40A76BB0D}" type="datetimeFigureOut">
              <a:rPr lang="en-US" smtClean="0"/>
              <a:pPr/>
              <a:t>1/29/2025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07523-ADA2-401C-AABF-3D74D7B1E8A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4" r:id="rId1"/>
  </p:sldLayoutIdLst>
  <p:transition spd="slow">
    <p:wipe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8.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4.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2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8.xml"/></Relationships>
</file>

<file path=ppt/slides/_rels/slide2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24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26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9.xml"/><Relationship Id="rId1" Type="http://schemas.openxmlformats.org/officeDocument/2006/relationships/slideLayout" Target="../slideLayouts/slideLayout30.xml"/></Relationships>
</file>

<file path=ppt/slides/_rels/slide26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gif"/></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1.xml"/></Relationships>
</file>

<file path=ppt/slides/_rels/slide2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3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3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3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2.xml"/><Relationship Id="rId1" Type="http://schemas.openxmlformats.org/officeDocument/2006/relationships/slideLayout" Target="../slideLayouts/slideLayout34.xml"/></Relationships>
</file>

<file path=ppt/slides/_rels/slide33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3.xml"/><Relationship Id="rId1" Type="http://schemas.openxmlformats.org/officeDocument/2006/relationships/slideLayout" Target="../slideLayouts/slideLayout34.xml"/></Relationships>
</file>

<file path=ppt/slides/_rels/slide33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4.xml"/><Relationship Id="rId1" Type="http://schemas.openxmlformats.org/officeDocument/2006/relationships/slideLayout" Target="../slideLayouts/slideLayout34.xml"/></Relationships>
</file>

<file path=ppt/slides/_rels/slide33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5.xml"/><Relationship Id="rId1" Type="http://schemas.openxmlformats.org/officeDocument/2006/relationships/slideLayout" Target="../slideLayouts/slideLayout34.xml"/></Relationships>
</file>

<file path=ppt/slides/_rels/slide33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6.xml"/><Relationship Id="rId1" Type="http://schemas.openxmlformats.org/officeDocument/2006/relationships/slideLayout" Target="../slideLayouts/slideLayout34.xml"/></Relationships>
</file>

<file path=ppt/slides/_rels/slide33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7.xml"/><Relationship Id="rId1" Type="http://schemas.openxmlformats.org/officeDocument/2006/relationships/slideLayout" Target="../slideLayouts/slideLayout34.xml"/></Relationships>
</file>

<file path=ppt/slides/_rels/slide3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8.xml"/><Relationship Id="rId1" Type="http://schemas.openxmlformats.org/officeDocument/2006/relationships/slideLayout" Target="../slideLayouts/slideLayout34.xml"/></Relationships>
</file>

<file path=ppt/slides/_rels/slide3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9.xml"/><Relationship Id="rId1" Type="http://schemas.openxmlformats.org/officeDocument/2006/relationships/slideLayout" Target="../slideLayouts/slideLayout34.xml"/></Relationships>
</file>

<file path=ppt/slides/_rels/slide3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0.xml"/><Relationship Id="rId1" Type="http://schemas.openxmlformats.org/officeDocument/2006/relationships/slideLayout" Target="../slideLayouts/slideLayout34.xml"/></Relationships>
</file>

<file path=ppt/slides/_rels/slide33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2.xml"/><Relationship Id="rId1" Type="http://schemas.openxmlformats.org/officeDocument/2006/relationships/slideLayout" Target="../slideLayouts/slideLayout34.xml"/></Relationships>
</file>

<file path=ppt/slides/_rels/slide34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3.xml"/><Relationship Id="rId1" Type="http://schemas.openxmlformats.org/officeDocument/2006/relationships/slideLayout" Target="../slideLayouts/slideLayout34.xml"/></Relationships>
</file>

<file path=ppt/slides/_rels/slide34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4.xml"/><Relationship Id="rId1" Type="http://schemas.openxmlformats.org/officeDocument/2006/relationships/slideLayout" Target="../slideLayouts/slideLayout3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384.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39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39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400.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4.xml"/></Relationships>
</file>

<file path=ppt/slides/_rels/slide403.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4.xml"/></Relationships>
</file>

<file path=ppt/slides/_rels/slide404.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40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407.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4.xml"/></Relationships>
</file>

<file path=ppt/slides/_rels/slide40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8.jpeg"/></Relationships>
</file>

<file path=ppt/slides/_rels/slide410.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420.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421.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422.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4.xml"/></Relationships>
</file>

<file path=ppt/slides/_rels/slide42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4.xml"/></Relationships>
</file>

<file path=ppt/slides/_rels/slide424.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4.xml"/></Relationships>
</file>

<file path=ppt/slides/_rels/slide425.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42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428.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4.xml"/></Relationships>
</file>

<file path=ppt/slides/_rels/slide434.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gif"/><Relationship Id="rId1" Type="http://schemas.openxmlformats.org/officeDocument/2006/relationships/slideLayout" Target="../slideLayouts/slideLayout27.xml"/></Relationships>
</file>

<file path=ppt/slides/_rels/slide440.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4.xml"/></Relationships>
</file>

<file path=ppt/slides/_rels/slide442.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3.xml"/><Relationship Id="rId1" Type="http://schemas.openxmlformats.org/officeDocument/2006/relationships/slideLayout" Target="../slideLayouts/slideLayout32.xml"/></Relationships>
</file>

<file path=ppt/slides/_rels/slide4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4.xml"/><Relationship Id="rId1" Type="http://schemas.openxmlformats.org/officeDocument/2006/relationships/slideLayout" Target="../slideLayouts/slideLayout32.xml"/></Relationships>
</file>

<file path=ppt/slides/_rels/slide44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5.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45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6.xml"/><Relationship Id="rId1" Type="http://schemas.openxmlformats.org/officeDocument/2006/relationships/slideLayout" Target="../slideLayouts/slideLayout3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5.xml"/></Relationships>
</file>

<file path=ppt/slides/_rels/slide453.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5.xml"/></Relationships>
</file>

<file path=ppt/slides/_rels/slide45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6.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2.jpeg"/></Relationships>
</file>

<file path=ppt/slides/_rels/slide4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3.jpe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gif"/></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jpeg"/></Relationships>
</file>

<file path=ppt/slides/_rels/slide6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gif"/><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8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930299"/>
            <a:ext cx="9143999" cy="879701"/>
          </a:xfrm>
        </p:spPr>
        <p:txBody>
          <a:bodyPr>
            <a:normAutofit/>
          </a:bodyPr>
          <a:lstStyle/>
          <a:p>
            <a:r>
              <a:rPr lang="en-US" sz="3600" dirty="0"/>
              <a:t>Basic Concepts of Computers</a:t>
            </a:r>
            <a:endParaRPr lang="en-GB" dirty="0"/>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138"/>
          </a:xfrm>
        </p:spPr>
        <p:txBody>
          <a:bodyPr/>
          <a:lstStyle/>
          <a:p>
            <a:r>
              <a:rPr lang="en-GB" dirty="0"/>
              <a:t>IT Industry Overview </a:t>
            </a:r>
            <a:r>
              <a:rPr lang="en-GB" sz="1600" dirty="0"/>
              <a:t>(4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dirty="0"/>
              <a:t>IT sector growth includes both IT and ITES (Information Technology Enabled Services).</a:t>
            </a:r>
          </a:p>
          <a:p>
            <a:pPr lvl="1">
              <a:lnSpc>
                <a:spcPct val="200000"/>
              </a:lnSpc>
              <a:buSzPct val="70000"/>
              <a:buFont typeface="Arial" pitchFamily="34" charset="0"/>
              <a:buChar char="•"/>
            </a:pPr>
            <a:r>
              <a:rPr dirty="0"/>
              <a:t>ITES means the services delivered through telephone and Internet.  </a:t>
            </a:r>
          </a:p>
          <a:p>
            <a:pPr>
              <a:lnSpc>
                <a:spcPct val="200000"/>
              </a:lnSpc>
              <a:buSzPct val="70000"/>
              <a:buBlip>
                <a:blip r:embed="rId3"/>
              </a:buBlip>
            </a:pPr>
            <a:r>
              <a:rPr dirty="0"/>
              <a:t>IT sector includes small, medium and large companies.</a:t>
            </a:r>
          </a:p>
        </p:txBody>
      </p:sp>
      <p:pic>
        <p:nvPicPr>
          <p:cNvPr id="8" name="Picture 7" descr="13194475-1200x1600.jpg"/>
          <p:cNvPicPr>
            <a:picLocks noChangeAspect="1"/>
          </p:cNvPicPr>
          <p:nvPr/>
        </p:nvPicPr>
        <p:blipFill>
          <a:blip r:embed="rId4" cstate="email"/>
          <a:stretch>
            <a:fillRect/>
          </a:stretch>
        </p:blipFill>
        <p:spPr>
          <a:xfrm>
            <a:off x="5540187" y="3849161"/>
            <a:ext cx="3181791" cy="2386343"/>
          </a:xfrm>
          <a:prstGeom prst="rect">
            <a:avLst/>
          </a:prstGeom>
          <a:ln>
            <a:noFill/>
          </a:ln>
          <a:effectLst>
            <a:softEdge rad="112500"/>
          </a:effectLst>
        </p:spPr>
      </p:pic>
    </p:spTree>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Working of a Flash Drive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r>
              <a:rPr lang="en-US" dirty="0"/>
              <a:t>Flash drive is inserted in the USB port. It is used for storing data.</a:t>
            </a:r>
          </a:p>
          <a:p>
            <a:r>
              <a:rPr lang="en-US" dirty="0"/>
              <a:t>Once the work is done, the device should be ejected from the computer. </a:t>
            </a:r>
          </a:p>
          <a:p>
            <a:r>
              <a:rPr lang="en-US" dirty="0"/>
              <a:t>The system will prompt you when the flash drive is safe to remove, after which it can be physically removed.</a:t>
            </a:r>
          </a:p>
          <a:p>
            <a:r>
              <a:rPr lang="en-US" dirty="0"/>
              <a:t>Flash drive consists of a Printed Circuit Board (PCB). </a:t>
            </a:r>
          </a:p>
        </p:txBody>
      </p:sp>
    </p:spTree>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Working of a Flash Drive </a:t>
            </a:r>
            <a:r>
              <a:rPr lang="en-US" sz="1600" dirty="0"/>
              <a:t>(2 of 2)</a:t>
            </a:r>
            <a:endParaRPr lang="en-GB" sz="1600" dirty="0"/>
          </a:p>
        </p:txBody>
      </p:sp>
      <p:sp>
        <p:nvSpPr>
          <p:cNvPr id="3" name="Text Placeholder 2"/>
          <p:cNvSpPr>
            <a:spLocks noGrp="1"/>
          </p:cNvSpPr>
          <p:nvPr>
            <p:ph type="body" sz="quarter" idx="16"/>
          </p:nvPr>
        </p:nvSpPr>
        <p:spPr/>
        <p:txBody>
          <a:bodyPr/>
          <a:lstStyle/>
          <a:p>
            <a:r>
              <a:rPr lang="en-US" dirty="0"/>
              <a:t>It is covered in a rubber casing or plastic, which makes it solid or bulky.</a:t>
            </a:r>
          </a:p>
          <a:p>
            <a:r>
              <a:rPr lang="en-US" dirty="0"/>
              <a:t> A USB connector is covered with a removable cap. </a:t>
            </a:r>
          </a:p>
          <a:p>
            <a:r>
              <a:rPr lang="en-US" dirty="0"/>
              <a:t>When it is plugged into a computer, a block-structured logical unit is presented to the PC’s OS. </a:t>
            </a:r>
          </a:p>
          <a:p>
            <a:r>
              <a:rPr lang="en-US" dirty="0"/>
              <a:t>This way OS can use any block addressing system or file system and attains absorption from the complex implementation details of flash memory devices.</a:t>
            </a:r>
            <a:endParaRPr lang="en-GB" dirty="0"/>
          </a:p>
        </p:txBody>
      </p:sp>
    </p:spTree>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Backup </a:t>
            </a:r>
            <a:r>
              <a:rPr lang="en-GB" sz="1600" dirty="0"/>
              <a:t>(1 of 2)</a:t>
            </a:r>
          </a:p>
        </p:txBody>
      </p:sp>
      <p:sp>
        <p:nvSpPr>
          <p:cNvPr id="3" name="Text Placeholder 2"/>
          <p:cNvSpPr>
            <a:spLocks noGrp="1"/>
          </p:cNvSpPr>
          <p:nvPr>
            <p:ph type="body" sz="quarter" idx="16"/>
          </p:nvPr>
        </p:nvSpPr>
        <p:spPr/>
        <p:txBody>
          <a:bodyPr>
            <a:normAutofit/>
          </a:bodyPr>
          <a:lstStyle/>
          <a:p>
            <a:r>
              <a:rPr lang="en-US" dirty="0"/>
              <a:t>Backup is making copies of data which is used later to restore the original data after a loss event. </a:t>
            </a:r>
          </a:p>
          <a:p>
            <a:r>
              <a:rPr lang="en-US" dirty="0"/>
              <a:t>Backup has two processes</a:t>
            </a:r>
          </a:p>
          <a:p>
            <a:pPr lvl="1">
              <a:buFont typeface="Arial" pitchFamily="34" charset="0"/>
              <a:buChar char="•"/>
            </a:pPr>
            <a:r>
              <a:rPr lang="en-US" dirty="0"/>
              <a:t>Primary purpose</a:t>
            </a:r>
          </a:p>
          <a:p>
            <a:pPr lvl="1">
              <a:buFont typeface="Arial" pitchFamily="34" charset="0"/>
              <a:buChar char="•"/>
            </a:pPr>
            <a:r>
              <a:rPr lang="en-US" dirty="0"/>
              <a:t>Secondary purpose</a:t>
            </a:r>
          </a:p>
          <a:p>
            <a:endParaRPr lang="en-GB" dirty="0"/>
          </a:p>
        </p:txBody>
      </p:sp>
    </p:spTree>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Backup </a:t>
            </a:r>
            <a:r>
              <a:rPr lang="en-GB" sz="1600" dirty="0"/>
              <a:t>(2 of 2)</a:t>
            </a:r>
          </a:p>
        </p:txBody>
      </p:sp>
      <p:sp>
        <p:nvSpPr>
          <p:cNvPr id="3" name="Text Placeholder 2"/>
          <p:cNvSpPr>
            <a:spLocks noGrp="1"/>
          </p:cNvSpPr>
          <p:nvPr>
            <p:ph type="body" sz="quarter" idx="16"/>
          </p:nvPr>
        </p:nvSpPr>
        <p:spPr/>
        <p:txBody>
          <a:bodyPr/>
          <a:lstStyle/>
          <a:p>
            <a:pPr>
              <a:lnSpc>
                <a:spcPct val="210000"/>
              </a:lnSpc>
            </a:pPr>
            <a:r>
              <a:rPr lang="en-US" dirty="0"/>
              <a:t>Primary purpose</a:t>
            </a:r>
          </a:p>
          <a:p>
            <a:pPr lvl="1">
              <a:lnSpc>
                <a:spcPct val="210000"/>
              </a:lnSpc>
              <a:buFont typeface="Arial" pitchFamily="34" charset="0"/>
              <a:buChar char="•"/>
            </a:pPr>
            <a:r>
              <a:rPr lang="en-US" dirty="0"/>
              <a:t>It recovers data after the loss, whether it happened by data corruption or data deletion.</a:t>
            </a:r>
          </a:p>
          <a:p>
            <a:pPr>
              <a:lnSpc>
                <a:spcPct val="210000"/>
              </a:lnSpc>
            </a:pPr>
            <a:r>
              <a:rPr lang="en-US" dirty="0"/>
              <a:t>Secondary purpose</a:t>
            </a:r>
          </a:p>
          <a:p>
            <a:pPr lvl="1">
              <a:lnSpc>
                <a:spcPct val="210000"/>
              </a:lnSpc>
              <a:buFont typeface="Arial" pitchFamily="34" charset="0"/>
              <a:buChar char="•"/>
            </a:pPr>
            <a:r>
              <a:rPr lang="en-US" dirty="0"/>
              <a:t>It recovers the data from an earlier time, according to a user-defined data retention policy, which is configured typically within a backup application for how long data copies are required.</a:t>
            </a:r>
          </a:p>
          <a:p>
            <a:endParaRPr lang="en-GB" dirty="0"/>
          </a:p>
        </p:txBody>
      </p:sp>
    </p:spTree>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Restore</a:t>
            </a:r>
            <a:endParaRPr lang="en-GB" sz="1600" dirty="0"/>
          </a:p>
        </p:txBody>
      </p:sp>
      <p:sp>
        <p:nvSpPr>
          <p:cNvPr id="3" name="Text Placeholder 2"/>
          <p:cNvSpPr>
            <a:spLocks noGrp="1"/>
          </p:cNvSpPr>
          <p:nvPr>
            <p:ph type="body" sz="quarter" idx="16"/>
          </p:nvPr>
        </p:nvSpPr>
        <p:spPr/>
        <p:txBody>
          <a:bodyPr/>
          <a:lstStyle/>
          <a:p>
            <a:r>
              <a:rPr lang="en-US" dirty="0"/>
              <a:t>When the data is lost due to file corruption or deletion, using backup the data gets restored in the database. </a:t>
            </a:r>
          </a:p>
          <a:p>
            <a:r>
              <a:rPr lang="en-US" dirty="0"/>
              <a:t>Restoring of the data is necessary as file corruption and deletion is very frequent.  </a:t>
            </a:r>
          </a:p>
          <a:p>
            <a:endParaRPr lang="en-US" dirty="0"/>
          </a:p>
          <a:p>
            <a:endParaRPr lang="en-GB" dirty="0"/>
          </a:p>
        </p:txBody>
      </p:sp>
    </p:spTree>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0" y="0"/>
            <a:ext cx="9144000" cy="699230"/>
          </a:xfrm>
        </p:spPr>
        <p:txBody>
          <a:bodyPr/>
          <a:lstStyle/>
          <a:p>
            <a:r>
              <a:rPr lang="en-GB" dirty="0"/>
              <a:t>Printer</a:t>
            </a:r>
          </a:p>
        </p:txBody>
      </p:sp>
      <p:sp>
        <p:nvSpPr>
          <p:cNvPr id="8" name="Text Placeholder 2"/>
          <p:cNvSpPr txBox="1">
            <a:spLocks/>
          </p:cNvSpPr>
          <p:nvPr/>
        </p:nvSpPr>
        <p:spPr>
          <a:xfrm>
            <a:off x="5322887" y="2133600"/>
            <a:ext cx="3592513" cy="2133600"/>
          </a:xfrm>
          <a:prstGeom prst="rect">
            <a:avLst/>
          </a:prstGeom>
        </p:spPr>
        <p:txBody>
          <a:bodyPr/>
          <a:lstStyle/>
          <a:p>
            <a:pPr marL="231775" lvl="0" indent="-231775">
              <a:lnSpc>
                <a:spcPct val="200000"/>
              </a:lnSpc>
              <a:spcBef>
                <a:spcPct val="20000"/>
              </a:spcBef>
              <a:buSzPct val="70000"/>
            </a:pPr>
            <a:r>
              <a:rPr lang="en-US" dirty="0">
                <a:solidFill>
                  <a:srgbClr val="595959"/>
                </a:solidFill>
                <a:cs typeface="Arial"/>
              </a:rPr>
              <a:t>    Printer is an output device used to print the stored information on paper.</a:t>
            </a:r>
          </a:p>
          <a:p>
            <a:pPr marL="231775" marR="0" lvl="0" indent="-231775" algn="l" defTabSz="457200" rtl="0" eaLnBrk="1" fontAlgn="auto" latinLnBrk="0" hangingPunct="1">
              <a:lnSpc>
                <a:spcPct val="150000"/>
              </a:lnSpc>
              <a:spcBef>
                <a:spcPct val="20000"/>
              </a:spcBef>
              <a:spcAft>
                <a:spcPts val="0"/>
              </a:spcAft>
              <a:buClrTx/>
              <a:buSzPct val="70000"/>
              <a:buFontTx/>
              <a:buBlip>
                <a:blip r:embed="rId2"/>
              </a:buBlip>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p:txBody>
      </p:sp>
      <p:pic>
        <p:nvPicPr>
          <p:cNvPr id="9" name="Picture Placeholder 10" descr="13349807-566x849.jpg"/>
          <p:cNvPicPr>
            <a:picLocks noGrp="1" noChangeAspect="1"/>
          </p:cNvPicPr>
          <p:nvPr>
            <p:ph type="pic" sz="quarter" idx="4294967295"/>
          </p:nvPr>
        </p:nvPicPr>
        <p:blipFill>
          <a:blip r:embed="rId3" cstate="email"/>
          <a:srcRect/>
          <a:stretch>
            <a:fillRect/>
          </a:stretch>
        </p:blipFill>
        <p:spPr>
          <a:xfrm>
            <a:off x="647700" y="1804737"/>
            <a:ext cx="4152900" cy="3497179"/>
          </a:xfrm>
          <a:prstGeom prst="rect">
            <a:avLst/>
          </a:prstGeom>
        </p:spPr>
      </p:pic>
    </p:spTree>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Printer</a:t>
            </a:r>
          </a:p>
        </p:txBody>
      </p:sp>
      <p:sp>
        <p:nvSpPr>
          <p:cNvPr id="3" name="Text Placeholder 2"/>
          <p:cNvSpPr>
            <a:spLocks noGrp="1"/>
          </p:cNvSpPr>
          <p:nvPr>
            <p:ph type="body" sz="quarter" idx="16"/>
          </p:nvPr>
        </p:nvSpPr>
        <p:spPr/>
        <p:txBody>
          <a:bodyPr>
            <a:normAutofit/>
          </a:bodyPr>
          <a:lstStyle/>
          <a:p>
            <a:r>
              <a:rPr lang="en-US" dirty="0"/>
              <a:t>There are 2 different kinds of printers:</a:t>
            </a:r>
          </a:p>
          <a:p>
            <a:pPr lvl="1">
              <a:buFont typeface="Arial" pitchFamily="34" charset="0"/>
              <a:buChar char="•"/>
            </a:pPr>
            <a:r>
              <a:rPr lang="en-GB" dirty="0"/>
              <a:t>Impact</a:t>
            </a:r>
          </a:p>
          <a:p>
            <a:pPr lvl="1">
              <a:buFont typeface="Arial" pitchFamily="34" charset="0"/>
              <a:buChar char="•"/>
            </a:pPr>
            <a:r>
              <a:rPr lang="en-GB" dirty="0"/>
              <a:t>Non - Impact</a:t>
            </a:r>
          </a:p>
        </p:txBody>
      </p:sp>
      <p:pic>
        <p:nvPicPr>
          <p:cNvPr id="5" name="Picture Placeholder 10" descr="13349807-566x849.jpg"/>
          <p:cNvPicPr>
            <a:picLocks noGrp="1" noChangeAspect="1"/>
          </p:cNvPicPr>
          <p:nvPr>
            <p:ph type="pic" sz="quarter" idx="16"/>
          </p:nvPr>
        </p:nvPicPr>
        <p:blipFill>
          <a:blip r:embed="rId3" cstate="email"/>
          <a:srcRect/>
          <a:stretch>
            <a:fillRect/>
          </a:stretch>
        </p:blipFill>
        <p:spPr>
          <a:xfrm>
            <a:off x="5562600" y="3657600"/>
            <a:ext cx="2743200" cy="2310063"/>
          </a:xfrm>
        </p:spPr>
      </p:pic>
    </p:spTree>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Types of Printers </a:t>
            </a:r>
            <a:r>
              <a:rPr lang="en-US" sz="1600" dirty="0"/>
              <a:t>(1 of 2)</a:t>
            </a:r>
          </a:p>
        </p:txBody>
      </p:sp>
      <p:sp>
        <p:nvSpPr>
          <p:cNvPr id="6" name="Text Placeholder 5"/>
          <p:cNvSpPr>
            <a:spLocks noGrp="1"/>
          </p:cNvSpPr>
          <p:nvPr>
            <p:ph type="body" sz="quarter" idx="16"/>
          </p:nvPr>
        </p:nvSpPr>
        <p:spPr/>
        <p:txBody>
          <a:bodyPr>
            <a:normAutofit/>
          </a:bodyPr>
          <a:lstStyle/>
          <a:p>
            <a:pPr lvl="0">
              <a:lnSpc>
                <a:spcPct val="200000"/>
              </a:lnSpc>
            </a:pPr>
            <a:r>
              <a:rPr lang="en-GB" dirty="0"/>
              <a:t>Impact Printers</a:t>
            </a:r>
            <a:endParaRPr lang="en-US" dirty="0"/>
          </a:p>
          <a:p>
            <a:pPr lvl="1">
              <a:lnSpc>
                <a:spcPct val="200000"/>
              </a:lnSpc>
              <a:buSzPct val="70000"/>
            </a:pPr>
            <a:r>
              <a:rPr lang="en-GB" dirty="0"/>
              <a:t>This category of printing devices creates an image by using mechanism to physically press an inked ribbon against the page, causing the ink to be deposited on the page.</a:t>
            </a:r>
          </a:p>
          <a:p>
            <a:pPr>
              <a:lnSpc>
                <a:spcPct val="200000"/>
              </a:lnSpc>
              <a:buNone/>
            </a:pPr>
            <a:r>
              <a:rPr lang="en-GB" dirty="0"/>
              <a:t>		</a:t>
            </a:r>
            <a:r>
              <a:rPr lang="en-GB" b="1" dirty="0"/>
              <a:t>Examples of Impact Printers are:</a:t>
            </a:r>
          </a:p>
          <a:p>
            <a:pPr marL="796925" lvl="1">
              <a:lnSpc>
                <a:spcPct val="200000"/>
              </a:lnSpc>
              <a:buSzPct val="70000"/>
            </a:pPr>
            <a:r>
              <a:rPr lang="en-GB" dirty="0"/>
              <a:t>Dot Matrix Printer</a:t>
            </a:r>
          </a:p>
          <a:p>
            <a:pPr marL="796925" lvl="1">
              <a:lnSpc>
                <a:spcPct val="200000"/>
              </a:lnSpc>
              <a:buSzPct val="70000"/>
            </a:pPr>
            <a:r>
              <a:rPr lang="en-GB" dirty="0"/>
              <a:t>Daisy Wheel Printer</a:t>
            </a:r>
            <a:endParaRPr lang="en-US" dirty="0"/>
          </a:p>
        </p:txBody>
      </p:sp>
    </p:spTree>
    <p:extLst>
      <p:ext uri="{BB962C8B-B14F-4D97-AF65-F5344CB8AC3E}">
        <p14:creationId xmlns:p14="http://schemas.microsoft.com/office/powerpoint/2010/main" val="3663757393"/>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Types of Printers </a:t>
            </a:r>
            <a:r>
              <a:rPr lang="en-US" sz="1600" dirty="0"/>
              <a:t>(2 of 2)</a:t>
            </a:r>
          </a:p>
        </p:txBody>
      </p:sp>
      <p:sp>
        <p:nvSpPr>
          <p:cNvPr id="6" name="Text Placeholder 5"/>
          <p:cNvSpPr>
            <a:spLocks noGrp="1"/>
          </p:cNvSpPr>
          <p:nvPr>
            <p:ph type="body" sz="quarter" idx="16"/>
          </p:nvPr>
        </p:nvSpPr>
        <p:spPr/>
        <p:txBody>
          <a:bodyPr>
            <a:normAutofit/>
          </a:bodyPr>
          <a:lstStyle/>
          <a:p>
            <a:pPr>
              <a:lnSpc>
                <a:spcPct val="200000"/>
              </a:lnSpc>
            </a:pPr>
            <a:r>
              <a:rPr lang="en-GB" dirty="0"/>
              <a:t>Non-Impact Printers</a:t>
            </a:r>
          </a:p>
          <a:p>
            <a:pPr lvl="1">
              <a:lnSpc>
                <a:spcPct val="200000"/>
              </a:lnSpc>
              <a:buSzPct val="70000"/>
            </a:pPr>
            <a:r>
              <a:rPr lang="en-GB" dirty="0"/>
              <a:t>These Printers don’t operate by striking the Head or the Needle against the Ribbon or the Ink.</a:t>
            </a:r>
          </a:p>
          <a:p>
            <a:pPr>
              <a:lnSpc>
                <a:spcPct val="200000"/>
              </a:lnSpc>
              <a:buNone/>
            </a:pPr>
            <a:r>
              <a:rPr lang="en-GB" b="1" dirty="0"/>
              <a:t>		Examples of Non-Impact Printers are:</a:t>
            </a:r>
          </a:p>
          <a:p>
            <a:pPr marL="796925" lvl="1">
              <a:lnSpc>
                <a:spcPct val="200000"/>
              </a:lnSpc>
              <a:buSzPct val="70000"/>
            </a:pPr>
            <a:r>
              <a:rPr lang="en-GB" dirty="0"/>
              <a:t>Ink-jet</a:t>
            </a:r>
          </a:p>
          <a:p>
            <a:pPr marL="796925" lvl="1">
              <a:lnSpc>
                <a:spcPct val="200000"/>
              </a:lnSpc>
              <a:buSzPct val="70000"/>
            </a:pPr>
            <a:r>
              <a:rPr lang="en-GB" dirty="0"/>
              <a:t>Laser</a:t>
            </a:r>
            <a:endParaRPr lang="en-US" dirty="0"/>
          </a:p>
          <a:p>
            <a:pPr>
              <a:lnSpc>
                <a:spcPct val="200000"/>
              </a:lnSpc>
              <a:buNone/>
            </a:pPr>
            <a:endParaRPr lang="en-GB" dirty="0"/>
          </a:p>
        </p:txBody>
      </p:sp>
    </p:spTree>
    <p:extLst>
      <p:ext uri="{BB962C8B-B14F-4D97-AF65-F5344CB8AC3E}">
        <p14:creationId xmlns:p14="http://schemas.microsoft.com/office/powerpoint/2010/main" val="3663757393"/>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Components of Printer</a:t>
            </a:r>
            <a:endParaRPr lang="en-GB" dirty="0"/>
          </a:p>
        </p:txBody>
      </p:sp>
      <p:sp>
        <p:nvSpPr>
          <p:cNvPr id="3" name="Text Placeholder 2"/>
          <p:cNvSpPr>
            <a:spLocks noGrp="1"/>
          </p:cNvSpPr>
          <p:nvPr>
            <p:ph type="body" sz="quarter" idx="16"/>
          </p:nvPr>
        </p:nvSpPr>
        <p:spPr>
          <a:xfrm>
            <a:off x="457201" y="918882"/>
            <a:ext cx="4191000" cy="3729318"/>
          </a:xfrm>
        </p:spPr>
        <p:txBody>
          <a:bodyPr>
            <a:normAutofit/>
          </a:bodyPr>
          <a:lstStyle/>
          <a:p>
            <a:pPr>
              <a:buNone/>
            </a:pPr>
            <a:r>
              <a:rPr lang="en-GB" dirty="0"/>
              <a:t>The components of a printer are:</a:t>
            </a:r>
          </a:p>
          <a:p>
            <a:r>
              <a:rPr lang="en-GB" dirty="0"/>
              <a:t>Batteries, rechargers and adapters </a:t>
            </a:r>
            <a:endParaRPr lang="en-US" dirty="0"/>
          </a:p>
          <a:p>
            <a:r>
              <a:rPr lang="en-GB" dirty="0"/>
              <a:t>Printer cables </a:t>
            </a:r>
            <a:endParaRPr lang="en-US" dirty="0"/>
          </a:p>
          <a:p>
            <a:r>
              <a:rPr lang="en-GB" dirty="0"/>
              <a:t>Bluetooth USB Wireless Adapter  </a:t>
            </a:r>
            <a:endParaRPr lang="en-US" dirty="0"/>
          </a:p>
          <a:p>
            <a:r>
              <a:rPr lang="en-GB" dirty="0"/>
              <a:t>Paper handler</a:t>
            </a:r>
          </a:p>
          <a:p>
            <a:r>
              <a:rPr lang="en-GB" dirty="0"/>
              <a:t>Transfer Belts</a:t>
            </a:r>
            <a:endParaRPr lang="en-US" dirty="0"/>
          </a:p>
        </p:txBody>
      </p:sp>
      <p:sp>
        <p:nvSpPr>
          <p:cNvPr id="9" name="Text Placeholder 2"/>
          <p:cNvSpPr txBox="1">
            <a:spLocks/>
          </p:cNvSpPr>
          <p:nvPr/>
        </p:nvSpPr>
        <p:spPr>
          <a:xfrm>
            <a:off x="4800600" y="1436688"/>
            <a:ext cx="4191000" cy="3211512"/>
          </a:xfrm>
          <a:prstGeom prst="rect">
            <a:avLst/>
          </a:prstGeom>
        </p:spPr>
        <p:txBody>
          <a:bodyPr>
            <a:normAutofit/>
          </a:bodyPr>
          <a:lstStyle/>
          <a:p>
            <a:pPr marL="231775" indent="-231775">
              <a:lnSpc>
                <a:spcPct val="200000"/>
              </a:lnSpc>
              <a:spcBef>
                <a:spcPct val="20000"/>
              </a:spcBef>
              <a:buClr>
                <a:srgbClr val="0070C0"/>
              </a:buClr>
              <a:buSzPct val="75000"/>
              <a:buBlip>
                <a:blip r:embed="rId2"/>
              </a:buBlip>
            </a:pPr>
            <a:r>
              <a:rPr lang="en-GB" dirty="0">
                <a:solidFill>
                  <a:srgbClr val="595959"/>
                </a:solidFill>
              </a:rPr>
              <a:t>Spindle and roll feeds </a:t>
            </a:r>
            <a:endParaRPr lang="en-GB" dirty="0">
              <a:solidFill>
                <a:srgbClr val="595959"/>
              </a:solidFill>
              <a:cs typeface="Arial"/>
            </a:endParaRPr>
          </a:p>
          <a:p>
            <a:pPr marL="231775" lvl="0" indent="-231775">
              <a:lnSpc>
                <a:spcPct val="200000"/>
              </a:lnSpc>
              <a:spcBef>
                <a:spcPct val="20000"/>
              </a:spcBef>
              <a:buClr>
                <a:srgbClr val="0070C0"/>
              </a:buClr>
              <a:buSzPct val="75000"/>
              <a:buBlip>
                <a:blip r:embed="rId2"/>
              </a:buBlip>
            </a:pPr>
            <a:r>
              <a:rPr lang="en-GB" dirty="0">
                <a:solidFill>
                  <a:srgbClr val="595959"/>
                </a:solidFill>
                <a:cs typeface="Arial"/>
              </a:rPr>
              <a:t>Memory</a:t>
            </a:r>
          </a:p>
          <a:p>
            <a:pPr marL="231775" lvl="0" indent="-231775">
              <a:lnSpc>
                <a:spcPct val="200000"/>
              </a:lnSpc>
              <a:spcBef>
                <a:spcPct val="20000"/>
              </a:spcBef>
              <a:buClr>
                <a:srgbClr val="0070C0"/>
              </a:buClr>
              <a:buSzPct val="75000"/>
              <a:buBlip>
                <a:blip r:embed="rId2"/>
              </a:buBlip>
            </a:pPr>
            <a:r>
              <a:rPr lang="en-GB" dirty="0">
                <a:solidFill>
                  <a:srgbClr val="595959"/>
                </a:solidFill>
                <a:cs typeface="Arial"/>
              </a:rPr>
              <a:t>Fuser</a:t>
            </a:r>
          </a:p>
          <a:p>
            <a:pPr marL="231775" lvl="0" indent="-231775">
              <a:lnSpc>
                <a:spcPct val="200000"/>
              </a:lnSpc>
              <a:spcBef>
                <a:spcPct val="20000"/>
              </a:spcBef>
              <a:buClr>
                <a:srgbClr val="0070C0"/>
              </a:buClr>
              <a:buSzPct val="75000"/>
              <a:buBlip>
                <a:blip r:embed="rId2"/>
              </a:buBlip>
            </a:pPr>
            <a:r>
              <a:rPr lang="en-GB" dirty="0">
                <a:solidFill>
                  <a:srgbClr val="595959"/>
                </a:solidFill>
                <a:cs typeface="Arial"/>
              </a:rPr>
              <a:t>Ink cartridge</a:t>
            </a:r>
          </a:p>
          <a:p>
            <a:pPr marL="231775" lvl="0" indent="-231775">
              <a:lnSpc>
                <a:spcPct val="200000"/>
              </a:lnSpc>
              <a:spcBef>
                <a:spcPct val="20000"/>
              </a:spcBef>
              <a:buClr>
                <a:srgbClr val="0070C0"/>
              </a:buClr>
              <a:buSzPct val="75000"/>
              <a:buBlip>
                <a:blip r:embed="rId2"/>
              </a:buBlip>
            </a:pPr>
            <a:r>
              <a:rPr lang="en-GB" dirty="0">
                <a:solidFill>
                  <a:srgbClr val="595959"/>
                </a:solidFill>
                <a:cs typeface="Arial"/>
              </a:rPr>
              <a:t>Paper Feeding Kit</a:t>
            </a:r>
          </a:p>
        </p:txBody>
      </p:sp>
      <p:sp>
        <p:nvSpPr>
          <p:cNvPr id="4" name="AutoShape 6" descr="data:image/jpeg;base64,/9j/4AAQSkZJRgABAQAAAQABAAD/2wCEAAkGBggGEBUUBxIQEhUQFBUWFBcUFhUXFBAWFhAXFBQRFxgXGyYfFxokHBUUHy8gIzMpLCwtFh8yQTAqNSYrLCkBCQoKDgwOGA8PGikgHiAqKSkpKSovKSkpNS0pLCwpKSkpKSwpKSwsKSkpKSksLCkpKTUpKSwsLCwsLCkpKSksKf/AABEIAOEA4QMBIgACEQEDEQH/xAAcAAEAAgMBAQEAAAAAAAAAAAAABggBBQcEAgP/xAA/EAACAQMCAwUEBwYEBwAAAAAAAQIDBBEFIQYSMQdBUWFxIjKRoRMjMzSBscEIFFJictEkQqLwFjVDY4KS4f/EABgBAQEBAQEAAAAAAAAAAAAAAAABBAMC/8QAHREBAQADAQEBAQEAAAAAAAAAAAECAxEhEkExMv/aAAwDAQACEQMRAD8A7iAAAAAAAAAAAAAAAAAAAAAAAAAAAAAAAAAAAAAAAAAAAAAAAAAAAAAAAAAAAAAAAAAAAAAAAAAAAAAAAAAAAAAAAAAAAAAAAAAAAAAAAAAAAAAAAAAAAAAAAAAAAAAAAAAAAAAAAAAAAAAAAAAAAAAAAAAAAAAAAAYYbIV2h9pNhwfSnTozjO7cM0qeG1FyeI1KncorDeOrwBM51FTTcmkkstvokurbPLa6xYXsuW1rUaksZxCcJPHjhPJVe/4q17WHN311cT+lWJrnahJfw8kfZx5YNZb1a1jJTs5Spzi8xlBuMo+jjuiC46ZkrfwD2q6rw/cQjrNarWtpvFTnzUnTzn6yDftbPDa3ys4WSwmlarZ6zRhV06pGrTqLMZR6PfD9HlNYfgUewAAAAAAAAAAAAAAAAAAAAAAAAAAAAAAAHnvruhYU5VLuShCnFynJ7KMYrLb/AAKfcSa3U1q8r1pSlP6arOScuvLzYgmu7EVFY8kWl7R7GvqOk3cLaSjJ0ZPL6Yi1Oa/GMZL8So8qM1ukB+9O7llcqb36Z3e62X++86K6/AdzOrC5ta9pTpqC+kdWau6NSUcNOhOUvpYqS3a3Wd1vk1Gv6NX02ysqlOnGpCdCM1JQa3k+Z+0t24vPh6ELr1qty3Oo5Sbe7k3Jt+bfVgTDjPRtF0ypTlw3c/vNCvT5k2/rKTT5ZRnssZeWs4fVdyZ0b9n3WafLcW1Wp7XNGtTg3/la5ako/ioZ9V5nC6dzUilz5ajsk28LyJbwbxpT4YuI16NCDnGMo+9PDUlh5WceBFWsyDk+n9vmn1fvtCUfOEk/k0SbT+1rhi/wnVlTb/jj+scodRMga+z17TNQ+6V6M/Saz8D3p56FGQAAAAAAAAAAAAAAAADHQBkyYTMgAAAAAGv1/TI61a1qE9lXpTp58OaLWfmVO1bSL3QK0qOpwlTqU3unjdPdSTWU0+uUXAayc37UuyyrxjKNfS5xjXhFQcajap1IJ7bpPlksv1AhmgdonC9xp1Gx4ntpqNJSg50opxgu6sknzKby84TecvvwQfifT+HbB40StC4puUuV4qqvGOzjKq5QjCTzlJRSwuvieLXdD1DhqtKjq1N05wfrGSaypQl0kmvA8HNB7Pq+7vefD/4QfVuoReYrbPuvdfE6dw32VXXEVpGvClCmqizCNSWJTi1tUXL0T7s4ff3nxwZ2K6nrap1tYkqFGe7h7X7xOHds1iHN4vdJ5wd9tbWlZwjC3SjGnFRil0jGKwkvwQVXzU+yLUbX/o1l5wxUX+nJHbng69tHhNp+Ek4stVg/KvaULlYrwhNfzJP8xw6qhKx1iz91S28Geq0404j0f7KrXhjzlj+xYy84H0O996hGL8YZj8lsaG+7JrGt91qzj5TipL5YJw65lYduXEVpj6dwqL+eK/NYZJtP/aCpy+/2y9YSa+TyY1PsXuX9lGjU/pfK38cET1LspvLX36NeHmlzR+KyVHU9P7aOGL37WVSk/wCaOV8YtklsOMdB1L7rdUJZ7uZJ/CWCs1zwXd0vspJ+TTTNfV0XVrX/ACyfoRVwIVYVFmDTXit18jKaZUC24h13SH9TUr08eEpIkWm9tXFNh71Z1F/3Ep/NrJeizuRk4Xp37RN1D/mFvTl4uLlB/PKJTp3b1w7dfeoVqX/rNL8U8/IdR0wEZsO0jhfUfsbukm+6eYP/AFJG/tr61vFm1qU5rxhKMvyZR+5hscyIL2gcf/8ADScLPllPph/xNZxlbpJbt+aRZO3kS3k6cX9p1jw/mFr9bUy0orbeLw3JvpHKxndvuXec31ntR1vW4ck3Tpp99JSjLGeibk8eq380RbU9Ur6tVlUumuaXgsRiu6MV3L+55VI2Y65GXLZa3emcUavpNRVLOvVUlnrJyjLPVSjLKZLNH7YNatamdSUK9N9YqKhKOO+El3+Us+qIDKhWpJOrGcVLo5RklL0bWGfS2PdwxyeZllFodPvqOo0oVbZ5hVjGcX5SWUeor7wTxnecM1oKpOTt3LFSnnMYqXWpFdzXXbrhlgU89DFnh8Vqwz+oyADw9hjGTIA8Wp6Lp+tQ5NTpU6sevLNcy9cM/C24W0Ozadva20WujVKGV6PGTaADHKjIAAAAAABjCGEZAHlu9Lsr1f4qlTn/AFRT+Zo7zs+0O792nKm3/BJpfB5RJgBzq+7JKNX7rVXpUj+qf6EW1Tscu1uqNOp502s/B4Z24EFY9S7M6lm/rYVqfqnj5o0VxwVc0/sZp+uzLbyipe9ua674a0m/+80KTfiopP4rAFSqmi6radIy/wDF5MUdS1HT3lc0WvWLLM3vZho9x9g6tP0akvhLcjt/2Q3G/wC61aU/Kacfyygrlui9pnE9GcYWla4lKTUYxzz8zeySU8nr4yubm4uP8dLNSMc1MYwqknzSwlsu75Ehr9nN9odRVbm3SUHnnjhpNrC9317yD3Lc5Sb75N/NmnRP1n3V+Ci5PbvJTbX2h6fplzSuKD/fJ9Kk480eRVYtKElnkajnwzjr3EXlRqVlijjL8enmL2Nbn+iqJrkSSaaUksbdVv3bnXO+/LnhPOpFbdp2uVo0YUVTcKFFUHT5VVpVoLGJTpyfvYSWY4f5GXccN6nSqug5211GWYUZfYVIr3o0ZNZy85UZPO2N8kG1G6cPY9mfLJ+04x5tm4pc2MtbPZnmhXjDHM3JbZWxxufzfHb4+kvUX/v8yxXB+vLiO0p1scsnmM14Tg+WWPJ4yvUrnYV3eQjPGOZZx+LX6HdOyezq2unp1elWrOcf6XiK+cW/xPe/lxlc9XZlYmYAMrSyAAAAAAAAAAAAAAAAAAAAAAAAAAPDrTjC3qua5kqU8rx9h7FaNVh9dU/qfx7/AJloqlONVNTWVJYa8U1ho4Nx5whd6FWc5JOnU3Uk/PG6+H4+p3033jjtnnXz2ZaNpGuV6tLVU3N0s0XzNLKb59k/aeOV+il6n7cV8CcQaZCUqlOjWj1zDPNRw+mXHy79tyHr6Si06baa6NPDRJtL4/v7a1la6rF3NCSUd5uFWMcp8iqYeYvpvvh9fDpnhe/Uc8M5zlc31fTpxfNFbSbfVPdvLXjnc+LDQbi83n7Ec963fjhd5KLqjRu6knSpqEJSbjBty5YtvEXJ+9jxZ6La1jSSUFhLol3biapb2rdt/kfFrbxoRjGn0ikl/d/md94Ao1qGnW6r9eRteUZTbgvg0cv4I4Zp8QXPJcZ+jhHnqJPDks4UE+7L7/BHb6VKFBJU0kopJJdEksJI8b8p/mPWrG/2vvcAGd3ZAAAAAAAAAAAAAAAAAAAAAAAAAAA0HF/DS4locifLKOXHwbaw0/l8DfmGsll57Es6rrqvDOo6Q2r2jUiovHNyvkfmpdDW/RRXUsrfWFvqUHC7jzRl1W/6dCB6p2OWFzLOnVqlCPfFr6RfhlrHzNOO+frPlpv45VBRRvuG+FtQ4lcv3BRUYbSnNtRTayobJty8l08ticWnY3ptKaldV61RLHsKMIQePT2t/UnNhptrpkFCxhCnCPSMUkvXbqyZbvPFx1e+tXwrwtQ4ZpcsPbqTw6k8Yc33JeEV3L+5vjCMme3v9d5OAAIo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9" descr="data:image/jpeg;base64,/9j/4AAQSkZJRgABAQAAAQABAAD/2wCEAAkGBhISERUSEBQVFRUWFBIYFRUVFxQVFBUYFxcVFRYUExUXHCYfGBklGRQUIDAgIycpLCwsFx8xNTAqNSYrLCkBCQoKDgwOFw8PFCkcFhwpKSkpKSkpKSkpKS4pKSkpKSkpKSkpKSk1KSkpKSwzKSkpKSkpNiwpKS0sKSkpKSksKf/AABEIAMQBAgMBIgACEQEDEQH/xAAcAAEAAAcBAAAAAAAAAAAAAAAAAQIDBAUGBwj/xABAEAABBAAEBAMEBwcBCQEAAAABAAIDEQQSITEFBkFRBxNhIjJxoSNCUoGR0fAUYnKxweHxshUzQ2OCkqLC0iT/xAAWAQEBAQAAAAAAAAAAAAAAAAAAAQL/xAAcEQEBAQADAAMAAAAAAAAAAAAAAREhMWECQVH/2gAMAwEAAhEDEQA/AO4oiICIiAiIgIiICIoEoBcqeHxTJBmjcHDXVpDhoaOo9QvPXij4m4mfEzYWCTJh2PMdMtply6OL3DUguDgAKFUt98J+d8AMDHhvMbDJDGTK2QhoJvM+RrjQIJcTW4+aDpqKhPjGMYZHva1gFl5IDQO5J6K24Nx2DFR+ZhpWyMsi23oR0INEfeEGQREQEREBERAREQEREBERAREQEREBERAREQEREBERAREQERUcW0ljg0kEtcARV3WlXpfxQVlZcZxBZh5nt0c2KRzTvRawkH8QFzOLxRHD5PIxed3tU5u74tdXEk6j037LBc/+ORkY/D8PblY5pa+eRvtOBFERsPu6Hd2voEg46HucbOpJ3PUnckqfEQuj0dWoBoEHQ7XSpMJBsaVt6KVz7OqIz2L5vxWIZHFiZ5HsjADGuccorYkfWNdTZ9Vecs84YnAziXDO0NZ2HWOQfZeOvodwtVKqQy0bUV6t5Q8RsJjmtDXiOY2DA8gPsCzk+2K1sLa15M5a5kfg524mFrHOZmoSNzNFirqxR9QV23wy8TxjQYMW9oxOY5KAY2Ru4DdazjXT0G+qDoyKAKiqCKV7wASdANStU4hzDNmOX2GHVhIFkd/0Fm/KRZNbYCorAcu8aD/onG3AEg72L1v11+azwVl0sxFERVBERAREQEREBERAREQEREBERARFK51IJZ52saXONALn/iH4oDB4f6Bv00hLYy6i1oAt0hHWrFDuQtc538aYXexgmmQNLgZH+zGSDVtA9pw33pcg5h5jmxbw+cg5RTcoAAG+35lAxGLdNKXSvJc9xLnuJJJO5J7lUcXgXNsEH4+ndWLHq+OPd5YZegv4kH6vwVZWLwqYCuJ2euvUdvRUCoqIcohqkUwcpiq0byP1/NXmHnIILTRBsEHX0IKsLUzZUwd68OPF8Py4biLgHbRznQO6Bs3Y9A7Y9e5606QAWTQ79F4ybMuicjeJLmFmGx73uw4IDX6udEOgr6zenUjopfFx3TEvdiSY4zUYNPfvf7re/qruHhMQFZQ7uXAEk9ySp+HujMbDCWlhaC0tNtIOxBG6ukk/TUjIgPdAHwACt38TibKIS4CRwsN1sjX8j+CuitdxWEa7iUThdsgc9+pr3skf+qT8Fb4SNjREVQREQEREBERAREQEREBERARFj+NY8xR2PeOg9PVBd/tLc2Wxmq6vX8Fz3xr5x/Y8CYY3VNibY2t2x6eY/wBNDlB7u9FHE4pxssd7V3fw9VpnjpzRFOyDDsDXOaBJI+rLHEUIwdxdOJH8KkHHoxZ1ND4X8lFQDD0ChaogRSnDSRd/mFSB11UwJB0UE1o4KoKdtoeykKokIUqqlqkKIAqYhShqgCip2vVeOT9fmrZyi16g6B4feJs3Dnhjrlwzj7UV6svd8ROx9Nj816K4Hx6HFwtmwzw9juo3B+y4dHDsV47Y5bByhzrieHzCTDu9kkZ4yT5cjezgOvY7hUetHLDcGGebEynrIIm/wxDL/rc8/erXk7njDcRi8yB1PbXmRO9+M+vdvZw0PyUOV8XUuJgfo5k0jgO7XPcWkfdSjU6rZUS0VZEREBERAREQEREBERAREQFYcZ4SMRHlJLSDbXD6rqq66jXYq/RBzvjnJ2Ljhc7DyCWQgig0NyuIoOYCdRfQm1wDjEUmcxyZg8OJ9o3n7m+rvzpewiFy3xt4Fg/2Tz5G5ZswZFkAt5IOjvQNBN9PVExwFmNe2MxCg0mz3+BVOOHN8FdxcMe9j5XuDWsrMXbuJGjWjdxKrR8FldhjiIyHxtcWvANvjPQyDoDrR20UVhnto181AKdzVIW/glERpsqzZM2h3/mqDSpy3S9hendJRNVKOVQD70O/80qlRLVKBCqjVSuagkUpCnpQrsoINfSrB3ZUS1QBQZjg3GpsNK2bDSOjkadHA9OrSOrT1B0K7NwPxBjx4bK0iDHRgZ2fVmZoC6O+ovVh1oHelwZj1cwyUbFg9DeoPp2UWXHsHg2OM0LJCKLmg0r9cj8MPFxkjWYTHEMeAGxTaBj60DZOjX+ugPod+tgqxL2iiIqCIiAihaigIiICIiAiIgIiIC13nXlQY+AQksbT2uzuZnLRs7JqKJGi2JEHF3eA0hilaZ2h13E1oJYS2wHSEiwSNNNvVcsIxXC8UQQWPbbXseLY9p3ZI3Z7CP7L12tJ8T+QBxLD/Rhgnj1jcdC4a3Fm6A79deyDzc/DMmDnQDK8ZnPi9NSXRaatA3G431F1jSLWYxGAxXD52ue2SGVhzNzNykakXR0LTqOoV63hMeLi8zCWMQxpdNhyQfMAJJmw9AX3LNxWmiDVnM/BQV21l6f2VGaGttQgpKoyTofxUrHUQd677H0KqzPa4ktFAknL9m9aHoNlBAilUabVBrq32/kqnwVB8VKUhV433uoS4c7jZUW5ClpVPipSO6lEuyqskVKlGlBfsfddF1Xw48XnYctw2PcXwigyY2Xxdg/q5nzHqFyCKVXkUl18UV7B/wBox+X5vmM8sgOEmYZCDsQ66pa7N4j4UuyYbPiXdoGF4/7h/S1wnkTiWEZih/tJznYZrH5WFrpI8+hALRqBudBvV6L0JyfxnC4rDMlwTQyIlzcuQR5S3QtLBp+CnJMnc1ZDjvEpBcWCDR/zZGt+V5v/ABUk3EuMNFjCYZ/oJyD82gfNbcoUri2+Nc5c43iJpC3ER+WQ0ktrYgtFA9Rqeuq2NKUVJMS3RERaQREQEREBERAREQEREGB5u5Ow/EIfKnFEWY5BWeN3dvcd2nQrzXzTyniuF4gNfmaQc0UrCQHAbOjduCO246r1ksVzDy3BjYXQ4lmZp2I0cw9HMd0d/g2EHl6V+HxEGZobDiYmjM0aRYlrat7dfZlF2RdO1I13xmCwxmeIow3OQQCTlzHVwALjQcfdAFXXqth5+5Am4bL7duicT5coHsu60fsv3NffstTJc99nUuO4HX7uugQSy4QgkUbF5mnQgjcEdDorchbZgMFPxCRsUQHnNjeZpJXNaCI9roDYULNk2SStexOH17HqNNT9yC2YP8d/gpg6vgpKVXE4ovIJDQaaPZAaDQqyBpeigjfVXWHxHQ/5Vg13UfgqrSDsqi6mwl6t+8fkrT4q8wuKrRx+BVziOH5hbd+3f1VRii3p0UhFfBVMpbo4fFCK13G39j6piqQCrRTUpCKFjbeu39lBwWaq8e/S/ks7yZz1iOGy+ZC4Fjv95E4nI+vgNHdnD+Wi1dsndTgWoPW/KHOeH4jD5uHdqKzxmvMjPZw7dnDQrPrzx4IcriXFftEkpjEerImuLXzEa24CrjBo+provQwWtMxFERAREQEREBERAREQEREBERAREQYfmnlmLH4d2HnvK6iHNNFrheVw6Gr2Oi86c5+GOK4cMzwHwuNCRmYtGujXg6sJ6XYPdeo1QxmEZKx0crQ9jgQ5rhbXA7ggoPKPAeMQxMnEwcHvhlYyUW7VwFNkbYO7RTmkeuYaCxxWBkhkyYhpa+mkA7EEWHNOxBFajdbv4k+FsuDkknwzHOwoym8wcY7uw4e9kGgzHuL7rVcJxwPhGGxbc7GkCKS6kw1nUtNEuio3kPbQhBZu4JmADffNn0a0dXLCuZRo79lsWI87DtAeHASNzRyUcskd0HtI+r6dOotWmIjY/wBjM0us5XAFt0aBFjQEWaKIxmGaw5s5LTlOWhduGzTqKB2vopDobG6mnw7mmnCu3qO6k8w1X+UVVa6x/RXuBxxZofd/ksYCqzZL+P62TRsM+AbKLBF1o4bH+JYOaB0biCK7g/r5q5wHEHRnu3q38vVbKMJHiWWNezgPaaexC12z01FmntN+8df7hU3Q/Z3+yP8A17rIY7hEkT6rXcdnD909fgrUMuy3Rw3HXTq2lKsWYCK5mLXWTo702f8AEDZ3yP8AOnFhyTuNBvsFMV1vwI5lwsDnw4g5ZZHAQvfWTLpcYd9VxNb7rvi8leH3CnT4+GLymzDOC5j3FsdN1JeRu0b5frUB3XrQKQRREVBERAREQEREBERAREQEREBERAREQSyRhwIIBBBBBFgg6UR1XCfEfwffCZMVgwHRFxc6FjSHQtrdos52+9dai9q27woEIPHTsW7I2N7nGNri5oFEtLh7RYTte5Gx3WS4Lx+Hy3wTxtMTw26ADwWgBr43HUPA7n46Oct/8ZfDYsf+24KOoyD57WfUcTfmBlaNOt111oLluE9h2rA4H3h106tI1BBvVQXfEY2ZnRvc54Bpr6H/AEBxGmat/UUsNi8C6M5XV01BsC9aJ7rfuGzOg4biHExzYfEPgbZaC6N1OsSgC2OFN3FVq0kmjZ4qOIsMbNYyQZJK1e7T2W/220G5VRpEOUOGe8vWt6OlgaWetK+x/DwC+SG3QCTKyTY65i0G9c1NOnpe2qr8Z5fkgokeyQTW7oxdfSVtvV7Kww2NcwFlkxuLS9l0HZdr7EXoUFNkt6FZDhfFHwPDmH4t6EdiExXDmva2SCiXmQuhYDcIaRQN2aqyN9Gk96x7JO/3H80iuzctw4XiUZaTRr2mXT2Gt29fgVzvmbhcUWJkhikEmQ15gFB56ihpY2JGhIVlwbEFjnOY5wflcAGkgnMKJsbiidFfYTh4YDLMARq0B2Y5CR7LpK6ajX8exanE6a9MKOu/62VNu/y/Hqsrj8ORma5u2o1/r1/qsWB+v6Jqx6A8HfD1kMbcbJlc54DoqIdof+IfXcAdNzqV1gLmXgLwt8eAe975DnlNRu9xlAax+puyfu6FdOUi0REVQREQEREBERAREQEREBERAREQEREBERBAhc38SvClmMBxGFa1uIGrm6Bk3x6Nk/e2Ox6EdJUCEHkzAY6fBzPAbR1ZNDKDklHWKVp6+u40NrKYCLyYhisN/wDoijDvMhcMsmDkd9fJZzRdna/cV2jxD8NYuINMkeWPEtHsv2bIBsyWvk7ceo0XCGNxOBxRBDoZ48wcC32SD9R42exwvuCPkG24XJOw5X/RaOxM+rfN9n/csFg+WAaqtyRutW5p5Dkh+mgYSxzXSeTRdJFGK+keBs2z11HrRUeHcXbHI04ZriW0+TDSEeXJJROfDhvawQwg6AEXQW+8u8yDENMcRJMoBxWINh1e75MQ+oaJaALyts9bJHFIJ3x2WEiwWuonUHdrvQ1ss1Jw9uL82bDNEbY44SYS5pcScsbnM2tt2STtddQtq595HifJJLwyOmxN+nYCMgde0N6kgauF/Bc5D3MOmh26froFFRbmaexafvHTRZ7B8fBaRIaNVfRw2orAsN+ju/f+6nIzG9AdNNgfUdj6KoyOIFadAP1Xotl8PORnY/FDSo20ZHfZb/8AR2H4rFcq8szYyVkEYtxN19VjernnoB+t16c5V5YiwOHbDEPV7ur3Vq4/l0CxeeI3mdsjgcEyGNscbQ1jQA0DoArhKRbZEREBERAREQEREBERAREQEREBERAREQEREBERAK0zxL5DbxDDHy2tGIYPo3klpIu3Rlw6EbXYBorc0QeQzgpoJAycOjkhd7GdtPaWHpejmh3xHrqtj4W52IMkmDeY8a7OZYSWiPFA24nDezUcg6Cr0sa6LvnNvKGH4hAYpxqL8uQe/G49WnttY2K8581crz4CfyJsuYAGJ7CRmbmsSCjbQMpsHUeuhMFTmfnMHDsw2Ga6MZfpMwpw11Ye5uyT1taUYiNwRY0sEX8FVxcJBu8ws+1rr8b1Hej0VzLPLinNaB7raaB7rWjt2CCzy+zem4+N77fBZDgHCpMRMxkbfMc4gNHdx2/Df06q0w3D3vfkAN3VDe+gA6k9l6P8KfDz9hi86do894AA38pn2f4j1/BS36jU45rN8hckR8Pgy6OmfRlf3P2G/uj57raVAKKsmM26IiKgiIgIiICIiAiIgIiICIiAiIgIiICIiAiIgIiICIiCDlocvh43F8RmxmPYHRtDY4IjVODdc8mU6tsmm/eei31QpBoHiD4Vw41plga2PEBoGmjJA0U1jwNiOjhtp0C43wrleVz3YTDxvM5JD/d9mnAHM7YNAJ16+q9RPFhWHBeCR4aPIwaklz3kAOe47uNbdgBoAABss2LMajyJ4TwYAtmkd5swAykj2IyR7RZ3N/WK34JSirJiCIioIiICIiAiIgIiICIiAiIgIiICIiAiIgIiICIiAiIgIiICIiAiIgIiICIiAiIgIiICIiAiIg//2Q=="/>
          <p:cNvSpPr>
            <a:spLocks noChangeAspect="1" noChangeArrowheads="1"/>
          </p:cNvSpPr>
          <p:nvPr/>
        </p:nvSpPr>
        <p:spPr bwMode="auto">
          <a:xfrm>
            <a:off x="155575" y="-890588"/>
            <a:ext cx="2457450" cy="1866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C:\Documents and Settings\user\Desktop\From guru_updated\Images\Spindle.png"/>
          <p:cNvPicPr>
            <a:picLocks noChangeAspect="1" noChangeArrowheads="1"/>
          </p:cNvPicPr>
          <p:nvPr/>
        </p:nvPicPr>
        <p:blipFill>
          <a:blip r:embed="rId3" cstate="print"/>
          <a:srcRect l="10000" t="11333" r="4000" b="12667"/>
          <a:stretch>
            <a:fillRect/>
          </a:stretch>
        </p:blipFill>
        <p:spPr bwMode="auto">
          <a:xfrm>
            <a:off x="2895600" y="4724400"/>
            <a:ext cx="2590800" cy="1717158"/>
          </a:xfrm>
          <a:prstGeom prst="rect">
            <a:avLst/>
          </a:prstGeom>
          <a:noFill/>
        </p:spPr>
      </p:pic>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(1 of 14)</a:t>
            </a:r>
          </a:p>
        </p:txBody>
      </p:sp>
      <p:sp>
        <p:nvSpPr>
          <p:cNvPr id="3" name="Text Placeholder 2"/>
          <p:cNvSpPr>
            <a:spLocks noGrp="1"/>
          </p:cNvSpPr>
          <p:nvPr>
            <p:ph type="body" sz="quarter" idx="16"/>
          </p:nvPr>
        </p:nvSpPr>
        <p:spPr>
          <a:xfrm>
            <a:off x="530352" y="1371600"/>
            <a:ext cx="8385048" cy="4489704"/>
          </a:xfrm>
        </p:spPr>
        <p:txBody>
          <a:bodyPr>
            <a:noAutofit/>
          </a:bodyPr>
          <a:lstStyle/>
          <a:p>
            <a:pPr>
              <a:buSzPct val="70000"/>
              <a:buNone/>
            </a:pPr>
            <a:r>
              <a:rPr lang="en-GB" dirty="0"/>
              <a:t>Benefits of IT Industry</a:t>
            </a:r>
          </a:p>
          <a:p>
            <a:pPr lvl="1">
              <a:buSzPct val="70000"/>
              <a:buBlip>
                <a:blip r:embed="rId3"/>
              </a:buBlip>
            </a:pPr>
            <a:r>
              <a:rPr lang="en-GB" dirty="0"/>
              <a:t>Availability of new jobs</a:t>
            </a:r>
          </a:p>
          <a:p>
            <a:pPr lvl="2">
              <a:buSzPct val="70000"/>
              <a:buFont typeface="Arial" pitchFamily="34" charset="0"/>
              <a:buChar char="•"/>
            </a:pPr>
            <a:r>
              <a:rPr dirty="0"/>
              <a:t>The main advantage of IT boom is the creation of new jobs for qualified persons.</a:t>
            </a:r>
          </a:p>
          <a:p>
            <a:pPr lvl="2">
              <a:buSzPct val="70000"/>
              <a:buFont typeface="Arial" pitchFamily="34" charset="0"/>
              <a:buChar char="•"/>
            </a:pPr>
            <a:r>
              <a:rPr dirty="0"/>
              <a:t>In the last two decades IT and ITES industry generated thousands of  job opportunities. </a:t>
            </a:r>
          </a:p>
        </p:txBody>
      </p:sp>
      <p:pic>
        <p:nvPicPr>
          <p:cNvPr id="7" name="Picture Placeholder 4" descr="12058901-1198x1603.jpg"/>
          <p:cNvPicPr>
            <a:picLocks noGrp="1" noChangeAspect="1"/>
          </p:cNvPicPr>
          <p:nvPr>
            <p:ph type="pic" sz="quarter" idx="17"/>
          </p:nvPr>
        </p:nvPicPr>
        <p:blipFill>
          <a:blip r:embed="rId4" cstate="email"/>
          <a:srcRect/>
          <a:stretch>
            <a:fillRect/>
          </a:stretch>
        </p:blipFill>
        <p:spPr>
          <a:xfrm>
            <a:off x="6629401" y="4759178"/>
            <a:ext cx="2095498" cy="2011544"/>
          </a:xfrm>
        </p:spPr>
      </p:pic>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Laser Printer Print Execution</a:t>
            </a:r>
          </a:p>
        </p:txBody>
      </p:sp>
      <p:pic>
        <p:nvPicPr>
          <p:cNvPr id="2050" name="Picture 2" descr="\\10.201.72.13\Saudhi aramco\Images\Printer.png"/>
          <p:cNvPicPr>
            <a:picLocks noChangeAspect="1" noChangeArrowheads="1"/>
          </p:cNvPicPr>
          <p:nvPr/>
        </p:nvPicPr>
        <p:blipFill>
          <a:blip r:embed="rId2" cstate="print"/>
          <a:srcRect l="8000" t="6000" r="15000" b="6000"/>
          <a:stretch>
            <a:fillRect/>
          </a:stretch>
        </p:blipFill>
        <p:spPr bwMode="auto">
          <a:xfrm>
            <a:off x="1371600" y="1219200"/>
            <a:ext cx="5867400" cy="5029200"/>
          </a:xfrm>
          <a:prstGeom prst="rect">
            <a:avLst/>
          </a:prstGeom>
          <a:noFill/>
        </p:spPr>
      </p:pic>
    </p:spTree>
    <p:extLst>
      <p:ext uri="{BB962C8B-B14F-4D97-AF65-F5344CB8AC3E}">
        <p14:creationId xmlns:p14="http://schemas.microsoft.com/office/powerpoint/2010/main" val="993825938"/>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Consumables of Printer</a:t>
            </a:r>
            <a:endParaRPr lang="en-GB" dirty="0"/>
          </a:p>
        </p:txBody>
      </p:sp>
      <p:sp>
        <p:nvSpPr>
          <p:cNvPr id="3" name="Text Placeholder 2"/>
          <p:cNvSpPr>
            <a:spLocks noGrp="1"/>
          </p:cNvSpPr>
          <p:nvPr>
            <p:ph type="body" sz="quarter" idx="16"/>
          </p:nvPr>
        </p:nvSpPr>
        <p:spPr>
          <a:xfrm>
            <a:off x="457200" y="1107141"/>
            <a:ext cx="4800599" cy="3845859"/>
          </a:xfrm>
        </p:spPr>
        <p:txBody>
          <a:bodyPr>
            <a:normAutofit/>
          </a:bodyPr>
          <a:lstStyle/>
          <a:p>
            <a:pPr>
              <a:buNone/>
            </a:pPr>
            <a:r>
              <a:rPr lang="en-GB" dirty="0"/>
              <a:t>The Consumables of a printer are:</a:t>
            </a:r>
          </a:p>
          <a:p>
            <a:pPr lvl="0"/>
            <a:r>
              <a:rPr lang="en-GB" dirty="0"/>
              <a:t>Ink cartridge / Toners</a:t>
            </a:r>
            <a:endParaRPr lang="en-US" dirty="0"/>
          </a:p>
          <a:p>
            <a:pPr lvl="0"/>
            <a:r>
              <a:rPr lang="en-GB" dirty="0"/>
              <a:t>Batteries</a:t>
            </a:r>
            <a:endParaRPr lang="en-US" dirty="0"/>
          </a:p>
          <a:p>
            <a:pPr lvl="0"/>
            <a:r>
              <a:rPr lang="en-GB" dirty="0"/>
              <a:t>Waster Toner Box</a:t>
            </a:r>
            <a:endParaRPr lang="en-US" dirty="0"/>
          </a:p>
          <a:p>
            <a:pPr lvl="0"/>
            <a:r>
              <a:rPr lang="en-GB" dirty="0"/>
              <a:t>Developer</a:t>
            </a:r>
            <a:endParaRPr lang="en-US" dirty="0"/>
          </a:p>
          <a:p>
            <a:pPr lvl="0"/>
            <a:r>
              <a:rPr lang="en-GB" dirty="0"/>
              <a:t>Imaging Kit</a:t>
            </a:r>
            <a:endParaRPr lang="en-US" dirty="0"/>
          </a:p>
        </p:txBody>
      </p:sp>
      <p:sp>
        <p:nvSpPr>
          <p:cNvPr id="4" name="AutoShape 6" descr="data:image/jpeg;base64,/9j/4AAQSkZJRgABAQAAAQABAAD/2wCEAAkGBhQSEBQUEBQVFBQVFRcUFRQWGRYXGBUVFRUVFBcVFBcYHCYeGBojGRQUHy8gIycpLCwsFR4xNTAqNSYrLCkBCQoKDgwOFA8PFykcFBwpKSkpKSkpLCkpKSkpKSkpKSkpKjUpKSkpKSkpKikpKSkpNSkpKSkpKSkpKSkpKSwpLP/AABEIAL8BCAMBIgACEQEDEQH/xAAcAAAABwEBAAAAAAAAAAAAAAAAAQIDBAUGBwj/xABBEAACAQIDAgsGAgoCAgMAAAABAgADEQQSIQUxBgcyQVFhcYGRobETIjNCcsEU0RUjQ1JigqKy4fCSwlPxF3PS/8QAGQEBAQEBAQEAAAAAAAAAAAAAAAECBAMF/8QAMREBAAIBAQYCCAYDAAAAAAAAAAECEQMEEiExQaFxgQUyscHR4fDxFTNRgpGSExRC/9oADAMBAAIRAxEAPwDVoI+ixumJIRZkGFiwIYEUBCCAh2igIrLCkWgtHMsGWAgCHaKtDtARlh2i7QWgIywWi7QWgIywWi7QWhCLQWi7QrQpFoLRUEIRaERFwEQpFoVpHxO1aNP4lWmn1Oo8r3lbX4a4Nf2wb6FdvQWhMrgiERMri+Migo/V06tQ9ip6tfylY/Gc55OHVejNUzeIVR6wZby0TaZHYXGAtRsmJC07n3XW+UdAe5Nu30mvhSCIREVCMBBEIiKhWgIIhRdoIApiSUEZpiSFEBQEUBABFgQggIoLDAirQE2gtF2gAhSbQWjdfFonxHRPqZV9TKqvwzwab8RTJ6Eu/wDYDCZXNoLTKYjjLwq8kVn7ECjxdh6StxHGp/48P3vUt5Kp9YMt7BOYV+MrEnkrRT+VmPizW8pXV+GeMffXdepAiei3gy7BaRsRtCknxKlNPqdV9TOLYraNR9atV2+t2PqbSEcWgOhW/VqfKDi7JiOGeDTfXU/QGf8AtBErcTxkYZeQtV+xQo/qYHynN8PhatT4dCs/WEa3ibCTqPBXGN+xCf8A2Oo8hcwNRiOND/x4f/m/2VfvK3EcY2KbkCknYpY/1N9pEp8CK/7StRT6Q7n/AKiPLwMpD4mIqt1KqJ65owIOI4XYt99dx9GVP7QDKrFbRdvi1Gb63Zv7jNQvB3CLvR6n11GPkthH6eGw6/DoUl68gJ8WvLhODDpWBNl1J3BQT4ZRJ1LZOIbk0Kp62GQf1kTaLjyB7unZYW7IzVNRtwY9xjC5ZteDOI+c0af1VMx8EBjg4OAcvEd1On93YeksMSCvxHp0/rqIPK95V4ja+HXlYhW6qau3mQB5y8Eye/QuHHKNZz1uFHgg+83PA1x+GKLcBHKgElrAgMBcm/OZzWpwsoDkU61TtyoPLMZreLzbj1Xqo1B6akB1b3it190gkgakEW7JJG4MImAmIvI0VeFBeHAK0EVaCAdOPqZHWLz23wh2viVpozubKoLMddAN50mdr8ZWCXktUqH+Cm3q+USh4y9rjLSWnVvys6I17g6e8qnmtz9MxOy8G+IqrTTKhbRTVLKGa4ARbKbsb6DqgdBq8bS/s8LUPW7onkMxkLEcalc8ilRTrOdz6qJz6tinUkFQCDqCfyjRxTnnUd35wjZV+MDGt+2yfQiL5kE+cq8TtuvU+JXqt21Ht4Xt5TPGo3O57rCKpqOcE9pMCc1ZRqSvbpeEMcvy3b6QTIiproAP965Z4ZyBGFClQrPyKL9rWUeZk/D8HcS//iTtYt5KIrD126zLGltZU+JURe1h6DWAnD8B2PxMTbqSmPVjLGjwFww+I9ap2vlHggEhVOG2GTfVLfQrHzNpDr8ZdEcilUftKr6XgavD8GcEm7D0yelrv/cTLGnUp0+QiJ9KqvoJzWrxk1m+Fh0H1Z2/ISFV4Y45/nSmP4VRfzMq5dWfHsd1z4mQ8RjrcplX6mVfUzk2I2pXf4uJc9WZvQWkLKnzMzf71wjqGJ4Q4deViKY6gxY+Cgyrr8McIN1So/0pbzYiYTPTG5Ce0mGMXbkog7rwmGrfhzS/Z4eo/wBTgeSj7xl+GuIPw8PTTrIZv7jM0cY55/CwhBWO+5gXNbhLjH311pjoXKv9ovINbEM/xsS7dV3PrGhh+qGMCTuEBl1pDk5mPSdB5RjMb6W8B6ywGymkfHYM0spYH3t1hfUQpFOpoQSx6Pe3dfXN1wM2/icNTptiH9tg3OTPcs2HfdZr6gdW627rwCkm9lNwL+8bXHVpLLZG3npUq1MqClVbFSTYH5XHPmGv+iB3nPfd/vZCzTF8XPCL2tL2FQ+/TF0J+an0dq+luibK0hBYMcEZWPKIUsQooCCAl6oUFmIAAuSdwHXMhxh7SpPs+qEqKzAowAIJ0Yc3fLYVzlZTuKt5I0ouFuuBxA/gJHcQYTDAcGMB7animPLpUM6c2ucXNuf3Qw75AqYpuk9Ol9455oeLRcz4hT89DL4tb7yk2pwYxVCmalZbICFLXXeTYaA3sTKSiGseeEaw5yIzhMJ7Q2zWiGw9jaBIOJTp8oBtEDcpPfaR/ZRaUID/AOlX+VFHcT6wNtKsfnt2WHoIa4aPLQ6oEJ3ZuU7HvJ+8IUVHSfKWK4MmKGzjArRbmUd9zFioeaw7BLNdldUk09jdMCkAY85h/hSZffg6a8p1HePtEnF0F+Yt2A/e0IqEwZ6I8uyyeaTm25THJpse0gel4j9PseRTUdZufygMpsQnfJNLg2TzRl9r1zubL2AD7feRa1Z25dRj2sYFv+hUXlsq9pA9Yhmw676gP0gt6CUgVRz+EV7RegntMCzfalEclWbuA9TEjbx3JSX+Yk+QtK78X0Kvhf1g/EVToCQOrQeUCxbauIPJCp2KPVryLiHqMP1tW/Ve9u5ZEdG0LMBfdrvsbHzESqixa97EKdOkE8/YYDrLTG9i3d+cCVVJARCxJsASdb6AALbWHgcOjh2dsoQoSDvZWbKcpA5XlLHC7MogFqlZB7OqQfdckhTYe7zXysR2wJ+zthYukpxSqKZoNmymwY2FzcDmIuLE9M3PBXhiuJAWs1NarH3UUtqLXsQdxFjz63EzmzthJ7FmD1Wps7FlD2pn3io3b7KV39MQ+AWiytSqJSCkMQGJLFSCL6jo85B00LHVEZw9YOisNzKGHYwB+8fWGjiwQLBAp3w3oR3EEHyMouEmHc4TEXUW9k+t+heibI0ZG2hs4VKVRP30df8AkpH3kJ5OL8XuN9nVqm1wEXN1K1VFLDsLAzo/CHZprYOvT5zTNvqX3h5qJzzgBST8S6PoKlGqjE83u5r9xSbXD8MyaaZMLiKjZQGOUKpIGup5jKdHKdmtaoOvTXrGl++Thhs92uDckEre19N3jFbT2TUo3qMmRS5yjOjFdSQGCkkaaXIF7SNT2kwGWnlUE3sAN/Tc6yomJsox9cCF5RA7SJV1MTUO928fyjBtzmEXhqUl3uO7X0jbbRpDcGPcB6yqCDngziBYttq26n4n8hEHbNQ7go7Bf1lfm6BAS3T9oE58fVO9yPAekju1+U1+0kxhlta53i457g8+kGUWB1NyR0cm2+/bAezKIPbDojYX3SbagqNTzG+unWB4w0YnNuvlJHUVsx/pDQF+2vuAgWqx08I3Rf3gGbQgqeYC4Iv3EiDD4d8ysqMxUhtxO43tAVn3XYam2/pjdVwLg3JBINhzjSONgDrbKoubZmUG1zbS990eegGJbONSTZFZufU30GpvCI9YWJAF7bj0iwIPgYqobWsBYqrAnXeNfMEd0kezpnfnJFl1KpoqgC+jdHN0Qe2QHkIABpmLOLanS5A3k80GTFRzZCDa62IFh7ykqT32B746ME7qllZiAwOh3ZswP9RHdD/S1j7rZfoCp0/ujrjVTaBZr2Z/qu3frCZSl2ecqqSilSx95l0By6WFzv6ueF+GQAg1L5iAcqMeTc3BbLrqR3xhKdZiCqW6Da0UcBVPLqKO+8uJec61I52hIUU0GiM17A5yoBFwdUX3jqBuYfaE+1SpJGRCd9lQG/a1284yNmr81Rm6gCfWP0tmJzU2btNvSXdl422qkfX2R6WLqVamVXOu67WF9Bzm1prv/irGVVDI1PUX95t/OMuUHxlXgth1mP6qhr1KWM7BwCwWKp0CMUhC3AXMLEdVujd5xNZhdDa6atprHNguDu2quEIo46uKYoME9iyqSyNuZX1YgXBFuYCdEoVldQyEMrAEMDcEHcQZmuNzg2r+wrDT3/YueprlCewgj+aFwBoGjTqUDUWoFbPTsdVVt4PR72v80w7GrWCAQQHisKLMK0iuIY+q2Gq4n2Qs9GtVW/PZt2o1tYkzJ18bVc/rKjuelmLeN50bh3sBmx1fIcoq06VW+tjlzUnBA3/LM2vBrJ+0PcJYZZylhzZxpzf3Dx6e6EEsRrOnjgfh6mAr1ghNZMOXVszcqmucm17a5G5uec5/CMRcgjrOnrKGywBsT3anmuIG3KbEhs1ubkkA38R4xx6PWu4Akka26OnS0MKMoBfS5b3QSbmy2sbfujw64CaZvfQcliNecC9vAGKQ2ZSxFri4tzX1h+4Nffv0kqN+h01vpeF7QAXCKO3M33tAaKb1ZjcEjf0G0fNEsxIQtmsSbHeQLjxvEHH23MB9IUeYF422NvvzN2kn/wBwiScMdL5VIFtWG67EDzMP2a8k1Adc3ugk/u2F7Xvp4SNTDk+5TPhHvwFY8qy9pAlwxOrSvOYLKKvM5vvvlXTf184EDVVG5U7yzHuO7yiRswfNWHYtzHF2dS6Kj+Al3ZeU7TSP1nyNnaNgbNl+hVHmBeNNjcw1zMeu5HdrLOlhB8tEfzEmTqGzazclQv0qBLFHPfbqV+c/dQUqdUj3KZ7beGpjg2bV+ZlTtI9JscHwDxdb5ah8ZoMBxNV21cKv1H7TW45/xCb/AJcZ8ImXMBs1fnqk9SgmO09nU+ZHft0nZKPFXhqWuIxKL0gW+5kgYPY+H3v7QjoufS0u7DwvterymceNojtHHs5BQ2ax5FFR23Mt8HwUxdTkI38q2nRKnGJs+j8DDA25yB/mQsRxwVm0oUQOiyljK8J1ZnjNv4rM97TVS4LihxdTlgr9TW8pe4TiXRNcRXRez/NpU4rhftKrvLIOsimPtKTFYxzrXxdMdQYuf6YY/wAmf1n92O1Y97fpwT2TQ+JWznoB/wDyIpuE+ysOP1VAMR0gfcmcsq7Swo5VWrVPQoC+pJ8oqnjr/AwLv/FUzkfYSZh6V0tW3q0j+ue9pl0avxwBdKFFF8/Swkjg9w6xOKcrVQimSPey2A3nQ9wnM3xWLIOX2FAdWS4/4hjHeDtbELiM/tfbFRY3LAJnJXMA282Dc0xaYw+js2hr1vFrzwjpn3cIdJ41a4Ozm6c9PL25wNJk+K7AVA9apUzWKKovcb2zaX6hJ20X9suWqxcA3AOgBG42l1wVxANMpcFgASOfnX7Ceb6y6AgirQQpy0O0MCHaQZHh5QyqlYC+UOjfSxVh5qfGcqrcKA2gS3WW/wATtnCqjmwrjrW3bmA+5nI+CWyaf46kaqI9N3yZWANi+imx00aw75YRBbhvikoBEqCnSbOllUXI+YFjqeXbvmeXFcwE6LxpcG0pYik9NPcdCMi+6ispF7KN1wRu6JkqeGYclFHdc+c3FcubU2iKTjqq6dRjyVJPp5R4YKsflt1t/ky3p4Oq3zHsGnpJFHg47HcT4maijjvt9a9Yjv8ABRDZ5+aqo6gb+gil2fS5y7dgt6zYYbgRUO9Qv1WHrLOjwMpr8WvTXsOb0moo4L+lqcotnwYOnhVHJpX+ok+klUsPU+VVXsUepm9TB7Opcuoz25lAHrcx0cLtn0vhYbOel2J8haa3cPD/AHb6nq1nzz82IpbErPzuZc7P4tcRU3Um7SD6mXp406u7DUKadGVATI2J4X7TqjVnRekkUx52gnV1Os48ojvn3J+D4nqgF6rU6Y/iYSwp8CNn0fj4tCRzLr6XmFxWNc618ZTHUHNQ+C3ldV2lhV5VWtVP8KhR4sSfKTJGna/SbeMzPs3YdOO1Nj0OSr1SPA+kZqcatCnphsKg6Cf/AFOa0tsKfgYNqnWxd/JQBHDtDGfKlLDjspofO7Sb0Oimx6vSsR5RHfEz3butxnY+r8GnlH8Kfcynx23ca/x8QtMdD1AP6QbzL1sPWf4+LJ6lzt6lRE0tiUecVqneFH9IPrM78Oj8P1L/AJls+OZ9sp9fH0h8XFluqmrN5tYSGds4a9kpVqx/iYDyUE+cl0dmIOTQpjra7n+on0k5KVTdnCjoQZf7bSb73p6O0685n2exX08biCL0cFTpj951+9U/aG1bFty8TTpjoQk+VNbecmfgATcknti1wqjmHfr6zO9LojY9GP8An+eKo/RqE/rK1aqeoBR43Y+Ueo7Npjk4cHrqsz+RIHlLW0BMjoila8oR6RqLyClIdFNVXzAB84VXBXPvu7dv+bx4mDPDat2xgF9g+W9wL3ueYgyu4L4eqrVPZtkBAUnQ31uB2j7zQ16QZSvSCPEWlhwW4uamZGqMUp2uQDlvcC5CDS56TArHwLN8SrUbqvYeAm74EcHFoU2q2IaqBv35Abi/adfCWeF4JYdPkLHpck+Wg8pdLSkUyEgkoUYIEeHDtBaQZHhxtl1y4ZKQdq1NqisWy2ak6tltbo13zmtbB1qFZHYqLH2gAbQFGz28QJ0LjPb2VLD4kJn9jVKst7XSshQgkajUDWcyx20ziQGRFSxsVW55WYak7+T5x1HW+HdBKmFWoToro67tz+7bwYeAmG9tRUAZSTrru6P8zT1cb7fYqgBnqCjT/VpcuWplVIABOt0PNOd47HPRcLUwbq1zpVL3sQCLqADuYHvntW0RD4227LfU1c1iZjC8XbqofdRe/WGNu4h/hIx+lTKM7XxNr01o0R1BAfPMZFrVK9QfrcQ56hmI+wmt+HJT0XM8ZiPPiv65xJ+JUWmP43VfK95ArVKI+Liw3VTV38zYecqF2Up/ffvt6AyVS2T0U1H1a/3H7TE3dtPRsV648IiPicO1sIOSlasesqo8FBMcXa9T9jg6adbgt51CB5R6ngH/AHrdQ/xaPDZa85Jk35dNdh0o55nxn6hDfaGLbfXWkP3aenlTH3kVtnBjerWqVD1D7sSfKXYwaDm8dfWPogG4WkzLopoadPVrEKSlsinzUmb62b0GUSdSwbLyEpJ1hVv4kE+cnCHeR6YMHDsw9+ox6rm3rFUtnKOa/wDvVJAiwJFN/h1G5Rv6I5aGfvDgEIRgcxCNKFhoKjc8SYl90gGeMvU1iwY0663EodSKyRCG0VngH1Tqew6+fDUW6aag9qjKfScpNbWdE4B4nPhLfuVHXuNn/wC0g0dNZLp0oxQXWTqayqT7KHHCIIRUkQWjhWJImVZ7h1s/22zsQg1Ps847aZD/APWcN2Lf3u//AKsPQ+M9H1aQZSp3MCD2EWPrOLY7gZWwzfrNFckXBB6SN264vKjcbH20fw9FQ+W1MKVUkaqCt7Lrc2v3zF8ZGLZHpMt8xQA5lOou4uAd+5RrLjg/wmp4KiaTLUdsxcZRfRgo1Y6b1PPMtw44XJjcpVCgp+7djmLZmvuXosefnkWSNj0/aUs1TVgSDb3RzEaDqMnJhVG5R4Sn4M4ljnB3e6Rpbqt/vRL0GaQm0UTAYQEgEWDENCpwHLwzG2i1gGBDvBDtACmOB42hiwICr6QXhoIgNbfAMiJAtFZokygXjRqb4poi8BIftigY2bQy4tAcgaMHEgDfGzjhzC8CBWwVVnNgzC+m8i3dOmcV9V1o1KFRbFW9op01V7AjTXQj+qYFcbV3LoJsuLXCVjXqVHzFfZZbncWLqRbuUyI6Thlk9VkfC0pMtKrKnH1Dtj2WdhSWhc0y9MBib+8KebMRpyraZSNL3giKW02bbLUrvZKO4P7h0VrlBfX3t5sdBzaQSi7KRBSTPZQxRmRB9lK3b2xfxFEoCA11ZWINgVPPbW1iR3zQ+xiGpwOWHi/rE6sLdNvzjOI4uQBq5HTYD/ROpOkgYiheBy3EcFRQpsy5ieckyrE6zitlB0Zf3gR47vOcoqJlJB3gkHtEAAQ4hW1jptAQ0JRDMImAZgBibxcoUDFCEDCEgWsO8ZasBvMbbHKOuBOzxtjrIP488whZ6jc0Cbe0Q+JEap7MqOecy1wPAWvU3U37SLesCpbGDm1jNSvm3KWAF9Ab7uib7A8VVU2zlV8z5TV7L4uqNIa3ZiLEm1rdAHNKjg2zXeozFQQLWt3y4w+w6tS1lZj1An0ndMJwMwtPk0UvvJtvMtaWDRRZVA7BA4lgeLfEv8luttP8y/wXFCxINWqAP3UH3M6kFgjAy2zeL/D0rHLmI521mgTCKBYDukiEZQ3ltARFwjAylHadZdrPh3LGk9MVUANIqLJY3sgqA5gd7Ea7zuBx6jser+knrn2fs8tuXUZ9aYUHITkQ3DDQagmCBfgRQEIRQkURWIZI6ICsCI9ORaiSyanGKlKQQCJxrjBpvQx1QLZUe1RTa98497q0bNO01EtMTxnYO9ClUtcJUsw6mVh628IJcoo1XLqSzH3hoN1peB5C/SFuSton27HdKJpaIZ5HWi5k3C7BqvyVZuwEyIYNcRqpilsSxIHMNftNTgeLnEPb9XYdLWHlNds7ivUU8tUhrm5sOrm8IHIsDiXZSVFxm/LT1k1MHUJnaMLxbYVPlO+5F9CTz2lzhODdCnyKajrsJcDhuE4JVqm5HPcZoMDxYV25ShfqP2E7ElADcI5aMDneB4qVHxH7lH5y+wnAHDJvTN9U00EYELD7IpU+QijsAkoUwOaKglAhQQQCggggCJijCgFChwjATCMVEmBky1NttjQmouGy3zDKoJLEFCt7nTUMOwgGwj6Y2j+kyi0m9sVs9X2i2yin7QAUxUJt71tUABJN9dRA0MOJEUJlShFRMUJQdolkihBCIlbD3lPt7g+2Jw70rcqxBOmoNxNIIqByrCcU7fOwHZrLrCcU1AW9ozt1XsPKbuHGBR4HgZhaVstJdOci/rLelg0XkqB3R2HKAFhwoIBwQQQDvBCggCCCCAIIBCgHCgggEYIIDABhQQoQIUOFAKEYDCvCsdQrAbYYEjXMAMrWzChTZiPdsHAK3fNqrIttLwS7TZDjFtXNUlCthTt/Cq2vfkjKSB0u3TqISX//2Q=="/>
          <p:cNvSpPr>
            <a:spLocks noChangeAspect="1" noChangeArrowheads="1"/>
          </p:cNvSpPr>
          <p:nvPr/>
        </p:nvSpPr>
        <p:spPr bwMode="auto">
          <a:xfrm>
            <a:off x="155575" y="-868363"/>
            <a:ext cx="25146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descr="C:\Documents and Settings\user\Desktop\From guru_updated\Images\Developer.png"/>
          <p:cNvPicPr>
            <a:picLocks noChangeAspect="1" noChangeArrowheads="1"/>
          </p:cNvPicPr>
          <p:nvPr/>
        </p:nvPicPr>
        <p:blipFill>
          <a:blip r:embed="rId2" cstate="print"/>
          <a:srcRect l="11000" t="3333" r="8000"/>
          <a:stretch>
            <a:fillRect/>
          </a:stretch>
        </p:blipFill>
        <p:spPr bwMode="auto">
          <a:xfrm>
            <a:off x="3810000" y="4800600"/>
            <a:ext cx="1828800" cy="1636888"/>
          </a:xfrm>
          <a:prstGeom prst="rect">
            <a:avLst/>
          </a:prstGeom>
          <a:noFill/>
        </p:spPr>
      </p:pic>
      <p:pic>
        <p:nvPicPr>
          <p:cNvPr id="9" name="Picture 4" descr="C:\Documents and Settings\user\Desktop\From guru_updated\Images\Toner.png"/>
          <p:cNvPicPr>
            <a:picLocks noChangeAspect="1" noChangeArrowheads="1"/>
          </p:cNvPicPr>
          <p:nvPr/>
        </p:nvPicPr>
        <p:blipFill>
          <a:blip r:embed="rId3" cstate="print"/>
          <a:srcRect l="4000" t="10000" r="3000"/>
          <a:stretch>
            <a:fillRect/>
          </a:stretch>
        </p:blipFill>
        <p:spPr bwMode="auto">
          <a:xfrm>
            <a:off x="762000" y="4876800"/>
            <a:ext cx="2438400" cy="1769806"/>
          </a:xfrm>
          <a:prstGeom prst="rect">
            <a:avLst/>
          </a:prstGeom>
          <a:noFill/>
        </p:spPr>
      </p:pic>
      <p:pic>
        <p:nvPicPr>
          <p:cNvPr id="4101" name="Picture 5" descr="C:\Documents and Settings\user\Desktop\From guru_updated\Images\Image-kit.png"/>
          <p:cNvPicPr>
            <a:picLocks noChangeAspect="1" noChangeArrowheads="1"/>
          </p:cNvPicPr>
          <p:nvPr/>
        </p:nvPicPr>
        <p:blipFill>
          <a:blip r:embed="rId4" cstate="print"/>
          <a:srcRect l="7000" t="16667" r="8000" b="18000"/>
          <a:stretch>
            <a:fillRect/>
          </a:stretch>
        </p:blipFill>
        <p:spPr bwMode="auto">
          <a:xfrm>
            <a:off x="5979367" y="4648200"/>
            <a:ext cx="2707434" cy="1560756"/>
          </a:xfrm>
          <a:prstGeom prst="rect">
            <a:avLst/>
          </a:prstGeom>
          <a:noFill/>
        </p:spPr>
      </p:pic>
    </p:spTree>
    <p:extLst>
      <p:ext uri="{BB962C8B-B14F-4D97-AF65-F5344CB8AC3E}">
        <p14:creationId xmlns:p14="http://schemas.microsoft.com/office/powerpoint/2010/main" val="3573700502"/>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159829" y="1905000"/>
            <a:ext cx="3530146" cy="2800350"/>
          </a:xfrm>
        </p:spPr>
        <p:txBody>
          <a:bodyPr/>
          <a:lstStyle/>
          <a:p>
            <a:pPr>
              <a:lnSpc>
                <a:spcPct val="200000"/>
              </a:lnSpc>
            </a:pPr>
            <a:r>
              <a:rPr lang="en-GB" dirty="0"/>
              <a:t>Modem enables a computer to transmit data over telephone or cable lines. It stands for modulator - demodulator.</a:t>
            </a:r>
            <a:endParaRPr lang="en-US" dirty="0"/>
          </a:p>
          <a:p>
            <a:endParaRPr lang="en-GB" dirty="0"/>
          </a:p>
        </p:txBody>
      </p:sp>
      <p:sp>
        <p:nvSpPr>
          <p:cNvPr id="4" name="Text Placeholder 3"/>
          <p:cNvSpPr>
            <a:spLocks noGrp="1"/>
          </p:cNvSpPr>
          <p:nvPr>
            <p:ph type="body" sz="quarter" idx="12"/>
          </p:nvPr>
        </p:nvSpPr>
        <p:spPr>
          <a:xfrm>
            <a:off x="0" y="0"/>
            <a:ext cx="9144000" cy="699230"/>
          </a:xfrm>
        </p:spPr>
        <p:txBody>
          <a:bodyPr/>
          <a:lstStyle/>
          <a:p>
            <a:r>
              <a:rPr lang="en-GB" dirty="0"/>
              <a:t>Modem</a:t>
            </a:r>
          </a:p>
        </p:txBody>
      </p:sp>
      <p:pic>
        <p:nvPicPr>
          <p:cNvPr id="5" name="Picture 4" descr="modem.png"/>
          <p:cNvPicPr>
            <a:picLocks noChangeAspect="1"/>
          </p:cNvPicPr>
          <p:nvPr/>
        </p:nvPicPr>
        <p:blipFill>
          <a:blip r:embed="rId2" cstate="screen"/>
          <a:stretch>
            <a:fillRect/>
          </a:stretch>
        </p:blipFill>
        <p:spPr>
          <a:xfrm>
            <a:off x="457200" y="1676400"/>
            <a:ext cx="3717162" cy="3170706"/>
          </a:xfrm>
          <a:prstGeom prst="rect">
            <a:avLst/>
          </a:prstGeom>
        </p:spPr>
      </p:pic>
    </p:spTree>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Different Types of Modem </a:t>
            </a:r>
            <a:r>
              <a:rPr lang="en-US" sz="1600" dirty="0"/>
              <a:t>(1 of 2)</a:t>
            </a:r>
            <a:endParaRPr lang="en-GB" sz="1600" dirty="0"/>
          </a:p>
        </p:txBody>
      </p:sp>
      <p:sp>
        <p:nvSpPr>
          <p:cNvPr id="3" name="Text Placeholder 2"/>
          <p:cNvSpPr>
            <a:spLocks noGrp="1"/>
          </p:cNvSpPr>
          <p:nvPr>
            <p:ph type="body" sz="quarter" idx="16"/>
          </p:nvPr>
        </p:nvSpPr>
        <p:spPr>
          <a:xfrm>
            <a:off x="457200" y="1524000"/>
            <a:ext cx="8240713" cy="4473575"/>
          </a:xfrm>
        </p:spPr>
        <p:txBody>
          <a:bodyPr/>
          <a:lstStyle/>
          <a:p>
            <a:pPr>
              <a:lnSpc>
                <a:spcPct val="200000"/>
              </a:lnSpc>
              <a:buNone/>
            </a:pPr>
            <a:r>
              <a:rPr lang="en-GB" dirty="0"/>
              <a:t>The different types of modem are:</a:t>
            </a:r>
          </a:p>
          <a:p>
            <a:pPr>
              <a:lnSpc>
                <a:spcPct val="200000"/>
              </a:lnSpc>
            </a:pPr>
            <a:r>
              <a:rPr lang="en-GB" dirty="0"/>
              <a:t>Internal modem</a:t>
            </a:r>
          </a:p>
          <a:p>
            <a:pPr lvl="1">
              <a:lnSpc>
                <a:spcPct val="200000"/>
              </a:lnSpc>
            </a:pPr>
            <a:r>
              <a:rPr lang="en-GB" dirty="0"/>
              <a:t>Internal modem is installed inside a computer to communicate over a network with other connected computers.</a:t>
            </a:r>
            <a:endParaRPr lang="en-US" dirty="0"/>
          </a:p>
          <a:p>
            <a:pPr>
              <a:lnSpc>
                <a:spcPct val="200000"/>
              </a:lnSpc>
            </a:pPr>
            <a:r>
              <a:rPr lang="en-GB" dirty="0"/>
              <a:t>External modem</a:t>
            </a:r>
          </a:p>
          <a:p>
            <a:pPr lvl="1">
              <a:lnSpc>
                <a:spcPct val="200000"/>
              </a:lnSpc>
            </a:pPr>
            <a:r>
              <a:rPr lang="en-GB" dirty="0"/>
              <a:t>External modem is a separate device which uses other interfaces to connect with a computer.</a:t>
            </a:r>
            <a:endParaRPr lang="en-US" dirty="0"/>
          </a:p>
        </p:txBody>
      </p:sp>
    </p:spTree>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Different Types of Modem </a:t>
            </a:r>
            <a:r>
              <a:rPr lang="en-US" sz="1600" dirty="0"/>
              <a:t>(2 of 2)</a:t>
            </a:r>
            <a:endParaRPr lang="en-GB" sz="1600" dirty="0"/>
          </a:p>
        </p:txBody>
      </p:sp>
      <p:sp>
        <p:nvSpPr>
          <p:cNvPr id="3" name="Text Placeholder 2"/>
          <p:cNvSpPr>
            <a:spLocks noGrp="1"/>
          </p:cNvSpPr>
          <p:nvPr>
            <p:ph type="body" sz="quarter" idx="16"/>
          </p:nvPr>
        </p:nvSpPr>
        <p:spPr>
          <a:xfrm>
            <a:off x="457200" y="1524000"/>
            <a:ext cx="8240713" cy="4473575"/>
          </a:xfrm>
        </p:spPr>
        <p:txBody>
          <a:bodyPr/>
          <a:lstStyle/>
          <a:p>
            <a:pPr>
              <a:lnSpc>
                <a:spcPct val="200000"/>
              </a:lnSpc>
            </a:pPr>
            <a:r>
              <a:rPr lang="en-GB" dirty="0"/>
              <a:t>USB modem</a:t>
            </a:r>
          </a:p>
          <a:p>
            <a:pPr lvl="1">
              <a:lnSpc>
                <a:spcPct val="200000"/>
              </a:lnSpc>
            </a:pPr>
            <a:r>
              <a:rPr lang="en-GB" dirty="0"/>
              <a:t>Uses USB port only for connection.</a:t>
            </a:r>
          </a:p>
          <a:p>
            <a:pPr>
              <a:lnSpc>
                <a:spcPct val="200000"/>
              </a:lnSpc>
            </a:pPr>
            <a:r>
              <a:rPr lang="en-GB" dirty="0"/>
              <a:t>DSL (Digital Subscriber Line) modem</a:t>
            </a:r>
          </a:p>
          <a:p>
            <a:pPr lvl="1">
              <a:lnSpc>
                <a:spcPct val="200000"/>
              </a:lnSpc>
            </a:pPr>
            <a:r>
              <a:rPr lang="en-GB" dirty="0"/>
              <a:t>Connects a computer or router to a DSL phone line.</a:t>
            </a:r>
            <a:endParaRPr lang="en-US" dirty="0"/>
          </a:p>
          <a:p>
            <a:pPr lvl="1">
              <a:lnSpc>
                <a:spcPct val="200000"/>
              </a:lnSpc>
            </a:pPr>
            <a:endParaRPr lang="en-GB" dirty="0"/>
          </a:p>
        </p:txBody>
      </p:sp>
    </p:spTree>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Scanner </a:t>
            </a:r>
            <a:r>
              <a:rPr lang="en-GB" sz="1600" dirty="0"/>
              <a:t>(1 of 2)</a:t>
            </a:r>
          </a:p>
        </p:txBody>
      </p:sp>
      <p:sp>
        <p:nvSpPr>
          <p:cNvPr id="3" name="Text Placeholder 2"/>
          <p:cNvSpPr>
            <a:spLocks noGrp="1"/>
          </p:cNvSpPr>
          <p:nvPr>
            <p:ph type="body" sz="quarter" idx="16"/>
          </p:nvPr>
        </p:nvSpPr>
        <p:spPr>
          <a:xfrm>
            <a:off x="457200" y="1360488"/>
            <a:ext cx="8240713" cy="4659312"/>
          </a:xfrm>
        </p:spPr>
        <p:txBody>
          <a:bodyPr>
            <a:normAutofit/>
          </a:bodyPr>
          <a:lstStyle/>
          <a:p>
            <a:pPr>
              <a:lnSpc>
                <a:spcPct val="200000"/>
              </a:lnSpc>
              <a:buSzPct val="75000"/>
            </a:pPr>
            <a:r>
              <a:rPr lang="en-US" dirty="0"/>
              <a:t>Scanner is a device used to capture images from any other sources for editing and display. </a:t>
            </a:r>
          </a:p>
          <a:p>
            <a:pPr>
              <a:lnSpc>
                <a:spcPct val="200000"/>
              </a:lnSpc>
              <a:buSzPct val="75000"/>
            </a:pPr>
            <a:r>
              <a:rPr lang="en-US" dirty="0"/>
              <a:t>It captures the paper images and stores as a graphic file.</a:t>
            </a:r>
          </a:p>
          <a:p>
            <a:pPr>
              <a:lnSpc>
                <a:spcPct val="200000"/>
              </a:lnSpc>
              <a:buSzPct val="75000"/>
            </a:pPr>
            <a:r>
              <a:rPr lang="en-US" dirty="0"/>
              <a:t>Scanners come in flatbed types, feed-in and hand-held for scanning color only or black-and-white. </a:t>
            </a:r>
          </a:p>
          <a:p>
            <a:pPr>
              <a:lnSpc>
                <a:spcPct val="200000"/>
              </a:lnSpc>
              <a:buSzPct val="75000"/>
            </a:pPr>
            <a:endParaRPr lang="en-US" dirty="0"/>
          </a:p>
          <a:p>
            <a:pPr>
              <a:lnSpc>
                <a:spcPct val="200000"/>
              </a:lnSpc>
              <a:buSzPct val="75000"/>
            </a:pPr>
            <a:endParaRPr lang="en-US" dirty="0"/>
          </a:p>
          <a:p>
            <a:endParaRPr lang="en-GB" dirty="0"/>
          </a:p>
        </p:txBody>
      </p:sp>
      <p:pic>
        <p:nvPicPr>
          <p:cNvPr id="4" name="Picture Placeholder 15" descr="Copy (2) of 9462895-1386x1386.jpg"/>
          <p:cNvPicPr>
            <a:picLocks noChangeAspect="1"/>
          </p:cNvPicPr>
          <p:nvPr/>
        </p:nvPicPr>
        <p:blipFill>
          <a:blip r:embed="rId2" cstate="email"/>
          <a:srcRect/>
          <a:stretch>
            <a:fillRect/>
          </a:stretch>
        </p:blipFill>
        <p:spPr>
          <a:xfrm>
            <a:off x="6019800" y="4038102"/>
            <a:ext cx="2725387" cy="2436408"/>
          </a:xfrm>
          <a:prstGeom prst="rect">
            <a:avLst/>
          </a:prstGeom>
        </p:spPr>
      </p:pic>
    </p:spTree>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534400" cy="784830"/>
          </a:xfrm>
        </p:spPr>
        <p:txBody>
          <a:bodyPr/>
          <a:lstStyle/>
          <a:p>
            <a:r>
              <a:rPr lang="en-GB" dirty="0"/>
              <a:t>Scanner </a:t>
            </a:r>
            <a:r>
              <a:rPr lang="en-GB" sz="1600" dirty="0"/>
              <a:t>(2 of 2)</a:t>
            </a:r>
          </a:p>
        </p:txBody>
      </p:sp>
      <p:sp>
        <p:nvSpPr>
          <p:cNvPr id="3" name="Text Placeholder 2"/>
          <p:cNvSpPr>
            <a:spLocks noGrp="1"/>
          </p:cNvSpPr>
          <p:nvPr>
            <p:ph type="body" sz="quarter" idx="16"/>
          </p:nvPr>
        </p:nvSpPr>
        <p:spPr>
          <a:xfrm>
            <a:off x="457200" y="1360488"/>
            <a:ext cx="8240713" cy="5116512"/>
          </a:xfrm>
        </p:spPr>
        <p:txBody>
          <a:bodyPr>
            <a:normAutofit/>
          </a:bodyPr>
          <a:lstStyle/>
          <a:p>
            <a:pPr>
              <a:lnSpc>
                <a:spcPct val="210000"/>
              </a:lnSpc>
            </a:pPr>
            <a:r>
              <a:rPr lang="en-US" dirty="0"/>
              <a:t>High resolution scanners are used for scanning high-resolution printing and lower resolution scanners are used for capturing images for computer display. </a:t>
            </a:r>
          </a:p>
          <a:p>
            <a:pPr>
              <a:lnSpc>
                <a:spcPct val="210000"/>
              </a:lnSpc>
              <a:buNone/>
            </a:pPr>
            <a:r>
              <a:rPr lang="en-US" dirty="0"/>
              <a:t>The following are some of the types of scanners available in the market:</a:t>
            </a:r>
          </a:p>
          <a:p>
            <a:pPr>
              <a:lnSpc>
                <a:spcPct val="210000"/>
              </a:lnSpc>
            </a:pPr>
            <a:r>
              <a:rPr lang="en-US" dirty="0"/>
              <a:t>Drum scanner</a:t>
            </a:r>
          </a:p>
          <a:p>
            <a:pPr>
              <a:lnSpc>
                <a:spcPct val="210000"/>
              </a:lnSpc>
            </a:pPr>
            <a:r>
              <a:rPr lang="en-US" dirty="0"/>
              <a:t>Flatbed scanner</a:t>
            </a:r>
          </a:p>
          <a:p>
            <a:pPr>
              <a:lnSpc>
                <a:spcPct val="210000"/>
              </a:lnSpc>
            </a:pPr>
            <a:r>
              <a:rPr lang="en-US" dirty="0"/>
              <a:t>CIS scanner</a:t>
            </a:r>
          </a:p>
          <a:p>
            <a:pPr>
              <a:lnSpc>
                <a:spcPct val="210000"/>
              </a:lnSpc>
            </a:pPr>
            <a:r>
              <a:rPr lang="en-US" dirty="0"/>
              <a:t>Film scanner</a:t>
            </a:r>
          </a:p>
        </p:txBody>
      </p:sp>
      <p:pic>
        <p:nvPicPr>
          <p:cNvPr id="4" name="Picture Placeholder 15" descr="Copy (2) of 9462895-1386x1386.jpg"/>
          <p:cNvPicPr>
            <a:picLocks noChangeAspect="1"/>
          </p:cNvPicPr>
          <p:nvPr/>
        </p:nvPicPr>
        <p:blipFill>
          <a:blip r:embed="rId3" cstate="email"/>
          <a:srcRect/>
          <a:stretch>
            <a:fillRect/>
          </a:stretch>
        </p:blipFill>
        <p:spPr>
          <a:xfrm>
            <a:off x="5791200" y="3833741"/>
            <a:ext cx="2953987" cy="2640769"/>
          </a:xfrm>
          <a:prstGeom prst="rect">
            <a:avLst/>
          </a:prstGeom>
        </p:spPr>
      </p:pic>
    </p:spTree>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534400" cy="784830"/>
          </a:xfrm>
        </p:spPr>
        <p:txBody>
          <a:bodyPr/>
          <a:lstStyle/>
          <a:p>
            <a:pPr lvl="0"/>
            <a:r>
              <a:rPr lang="en-US" dirty="0"/>
              <a:t>Digital Camera Card </a:t>
            </a:r>
          </a:p>
        </p:txBody>
      </p:sp>
      <p:sp>
        <p:nvSpPr>
          <p:cNvPr id="3" name="Text Placeholder 2"/>
          <p:cNvSpPr>
            <a:spLocks noGrp="1"/>
          </p:cNvSpPr>
          <p:nvPr>
            <p:ph type="body" sz="quarter" idx="16"/>
          </p:nvPr>
        </p:nvSpPr>
        <p:spPr/>
        <p:txBody>
          <a:bodyPr/>
          <a:lstStyle/>
          <a:p>
            <a:pPr>
              <a:lnSpc>
                <a:spcPct val="200000"/>
              </a:lnSpc>
            </a:pPr>
            <a:r>
              <a:rPr lang="en-GB" dirty="0"/>
              <a:t>Digital memory card helps to store images and other information from cameras.</a:t>
            </a:r>
          </a:p>
          <a:p>
            <a:pPr>
              <a:lnSpc>
                <a:spcPct val="200000"/>
              </a:lnSpc>
            </a:pPr>
            <a:r>
              <a:rPr lang="en-GB" dirty="0"/>
              <a:t> A particular camera supports different cards.</a:t>
            </a:r>
          </a:p>
          <a:p>
            <a:pPr>
              <a:lnSpc>
                <a:spcPct val="200000"/>
              </a:lnSpc>
            </a:pPr>
            <a:r>
              <a:rPr lang="en-GB" dirty="0"/>
              <a:t> It is based on flash memory that is a non-volatile form of memory. </a:t>
            </a:r>
          </a:p>
          <a:p>
            <a:pPr>
              <a:lnSpc>
                <a:spcPct val="200000"/>
              </a:lnSpc>
            </a:pPr>
            <a:r>
              <a:rPr lang="en-GB" dirty="0"/>
              <a:t> It does not need power to store data.</a:t>
            </a:r>
          </a:p>
          <a:p>
            <a:pPr>
              <a:lnSpc>
                <a:spcPct val="200000"/>
              </a:lnSpc>
            </a:pPr>
            <a:r>
              <a:rPr lang="en-GB" dirty="0"/>
              <a:t> A card can record thousands of quality images.</a:t>
            </a:r>
          </a:p>
        </p:txBody>
      </p:sp>
    </p:spTree>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450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05400" y="2514600"/>
            <a:ext cx="3984171" cy="1250577"/>
          </a:xfrm>
        </p:spPr>
        <p:txBody>
          <a:bodyPr/>
          <a:lstStyle/>
          <a:p>
            <a:r>
              <a:rPr b="1" dirty="0"/>
              <a:t>List five benefits of IT Industry.</a:t>
            </a:r>
          </a:p>
        </p:txBody>
      </p:sp>
    </p:spTree>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209800"/>
            <a:ext cx="3530146" cy="1250577"/>
          </a:xfrm>
        </p:spPr>
        <p:txBody>
          <a:bodyPr/>
          <a:lstStyle/>
          <a:p>
            <a:pPr>
              <a:lnSpc>
                <a:spcPct val="200000"/>
              </a:lnSpc>
            </a:pPr>
            <a:r>
              <a:rPr lang="en-US" b="1" dirty="0"/>
              <a:t>List four </a:t>
            </a:r>
            <a:r>
              <a:rPr b="1" dirty="0"/>
              <a:t>demerits of IT Industry.</a:t>
            </a:r>
            <a:endParaRPr lang="en-US" b="1" dirty="0"/>
          </a:p>
        </p:txBody>
      </p:sp>
      <p:sp>
        <p:nvSpPr>
          <p:cNvPr id="7" name="Title 1"/>
          <p:cNvSpPr>
            <a:spLocks noGrp="1"/>
          </p:cNvSpPr>
          <p:nvPr>
            <p:ph type="title"/>
          </p:nvPr>
        </p:nvSpPr>
        <p:spPr>
          <a:xfrm>
            <a:off x="0" y="0"/>
            <a:ext cx="9144000" cy="694509"/>
          </a:xfrm>
        </p:spPr>
        <p:txBody>
          <a:bodyPr/>
          <a:lstStyle/>
          <a:p>
            <a:pPr>
              <a:lnSpc>
                <a:spcPct val="150000"/>
              </a:lnSpc>
            </a:pPr>
            <a:r>
              <a:rPr lang="en-US" dirty="0"/>
              <a:t>Knowledge Check</a:t>
            </a:r>
          </a:p>
        </p:txBody>
      </p:sp>
    </p:spTree>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(2 of 14)</a:t>
            </a:r>
          </a:p>
        </p:txBody>
      </p:sp>
      <p:sp>
        <p:nvSpPr>
          <p:cNvPr id="3" name="Text Placeholder 2"/>
          <p:cNvSpPr>
            <a:spLocks noGrp="1"/>
          </p:cNvSpPr>
          <p:nvPr>
            <p:ph type="body" sz="quarter" idx="16"/>
          </p:nvPr>
        </p:nvSpPr>
        <p:spPr>
          <a:xfrm>
            <a:off x="73152" y="1371600"/>
            <a:ext cx="8385048" cy="4489704"/>
          </a:xfrm>
        </p:spPr>
        <p:txBody>
          <a:bodyPr>
            <a:noAutofit/>
          </a:bodyPr>
          <a:lstStyle/>
          <a:p>
            <a:pPr lvl="2">
              <a:buSzPct val="70000"/>
              <a:buFont typeface="Arial" pitchFamily="34" charset="0"/>
              <a:buChar char="•"/>
            </a:pPr>
            <a:r>
              <a:rPr dirty="0"/>
              <a:t>The direct employment opportunity resulted in the development of the indirect and other associated industrial sector also.</a:t>
            </a:r>
          </a:p>
          <a:p>
            <a:pPr lvl="2">
              <a:buSzPct val="70000"/>
              <a:buFont typeface="Arial" pitchFamily="34" charset="0"/>
              <a:buChar char="•"/>
            </a:pPr>
            <a:r>
              <a:rPr dirty="0"/>
              <a:t>This helps the economy to flourish. </a:t>
            </a:r>
            <a:endParaRPr lang="en-GB" dirty="0"/>
          </a:p>
        </p:txBody>
      </p:sp>
      <p:pic>
        <p:nvPicPr>
          <p:cNvPr id="7" name="Picture Placeholder 4" descr="12058901-1198x1603.jpg"/>
          <p:cNvPicPr>
            <a:picLocks noGrp="1" noChangeAspect="1"/>
          </p:cNvPicPr>
          <p:nvPr>
            <p:ph type="pic" sz="quarter" idx="17"/>
          </p:nvPr>
        </p:nvPicPr>
        <p:blipFill>
          <a:blip r:embed="rId3" cstate="email"/>
          <a:srcRect/>
          <a:stretch>
            <a:fillRect/>
          </a:stretch>
        </p:blipFill>
        <p:spPr>
          <a:xfrm>
            <a:off x="5867400" y="3697288"/>
            <a:ext cx="2725425" cy="2616234"/>
          </a:xfrm>
        </p:spPr>
      </p:pic>
    </p:spTree>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14600"/>
            <a:ext cx="3530146" cy="1250577"/>
          </a:xfrm>
        </p:spPr>
        <p:txBody>
          <a:bodyPr/>
          <a:lstStyle/>
          <a:p>
            <a:pPr>
              <a:lnSpc>
                <a:spcPct val="200000"/>
              </a:lnSpc>
            </a:pPr>
            <a:r>
              <a:rPr lang="en-US" b="1" dirty="0"/>
              <a:t>List the skills required for providing IT Infrastructure.</a:t>
            </a:r>
          </a:p>
        </p:txBody>
      </p:sp>
      <p:sp>
        <p:nvSpPr>
          <p:cNvPr id="7" name="Title 1"/>
          <p:cNvSpPr>
            <a:spLocks noGrp="1"/>
          </p:cNvSpPr>
          <p:nvPr>
            <p:ph type="title"/>
          </p:nvPr>
        </p:nvSpPr>
        <p:spPr>
          <a:xfrm>
            <a:off x="0" y="0"/>
            <a:ext cx="9144000" cy="694509"/>
          </a:xfrm>
        </p:spPr>
        <p:txBody>
          <a:bodyPr/>
          <a:lstStyle/>
          <a:p>
            <a:pPr>
              <a:lnSpc>
                <a:spcPct val="150000"/>
              </a:lnSpc>
            </a:pPr>
            <a:r>
              <a:rPr lang="en-US" dirty="0"/>
              <a:t>Knowledge Check</a:t>
            </a:r>
          </a:p>
        </p:txBody>
      </p:sp>
    </p:spTree>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05400" y="2483757"/>
            <a:ext cx="3530146" cy="945243"/>
          </a:xfrm>
        </p:spPr>
        <p:txBody>
          <a:bodyPr/>
          <a:lstStyle/>
          <a:p>
            <a:r>
              <a:rPr lang="en-GB" b="1" dirty="0"/>
              <a:t>What is a Computer?</a:t>
            </a:r>
          </a:p>
        </p:txBody>
      </p:sp>
      <p:sp>
        <p:nvSpPr>
          <p:cNvPr id="7" name="Title 1"/>
          <p:cNvSpPr>
            <a:spLocks noGrp="1"/>
          </p:cNvSpPr>
          <p:nvPr>
            <p:ph type="title"/>
          </p:nvPr>
        </p:nvSpPr>
        <p:spPr>
          <a:xfrm>
            <a:off x="0" y="0"/>
            <a:ext cx="9144000" cy="694509"/>
          </a:xfrm>
        </p:spPr>
        <p:txBody>
          <a:bodyPr/>
          <a:lstStyle/>
          <a:p>
            <a:pPr>
              <a:lnSpc>
                <a:spcPct val="150000"/>
              </a:lnSpc>
            </a:pPr>
            <a:r>
              <a:rPr lang="en-US" dirty="0"/>
              <a:t>Knowledge Check</a:t>
            </a:r>
          </a:p>
        </p:txBody>
      </p:sp>
    </p:spTree>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4724400" y="2514600"/>
            <a:ext cx="4419600" cy="1402443"/>
          </a:xfrm>
        </p:spPr>
        <p:txBody>
          <a:bodyPr>
            <a:normAutofit/>
          </a:bodyPr>
          <a:lstStyle/>
          <a:p>
            <a:pPr lvl="0">
              <a:lnSpc>
                <a:spcPct val="200000"/>
              </a:lnSpc>
            </a:pPr>
            <a:r>
              <a:rPr lang="en-US" b="1" dirty="0"/>
              <a:t>List the difference between a Desktop, Laptop, Notebook and Tablet .</a:t>
            </a:r>
          </a:p>
          <a:p>
            <a:endParaRPr lang="en-GB" b="1" dirty="0"/>
          </a:p>
        </p:txBody>
      </p:sp>
      <p:sp>
        <p:nvSpPr>
          <p:cNvPr id="7" name="Title 1"/>
          <p:cNvSpPr>
            <a:spLocks noGrp="1"/>
          </p:cNvSpPr>
          <p:nvPr>
            <p:ph type="title"/>
          </p:nvPr>
        </p:nvSpPr>
        <p:spPr>
          <a:xfrm>
            <a:off x="0" y="0"/>
            <a:ext cx="8677740" cy="762000"/>
          </a:xfrm>
        </p:spPr>
        <p:txBody>
          <a:bodyPr/>
          <a:lstStyle/>
          <a:p>
            <a:pPr>
              <a:lnSpc>
                <a:spcPct val="150000"/>
              </a:lnSpc>
            </a:pPr>
            <a:r>
              <a:rPr lang="en-GB" dirty="0"/>
              <a:t>Knowledge Check</a:t>
            </a:r>
          </a:p>
        </p:txBody>
      </p:sp>
    </p:spTree>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90800"/>
            <a:ext cx="3526971" cy="914400"/>
          </a:xfrm>
        </p:spPr>
        <p:txBody>
          <a:bodyPr/>
          <a:lstStyle/>
          <a:p>
            <a:r>
              <a:rPr lang="en-GB" b="1" dirty="0"/>
              <a:t>What is a Motherboard?</a:t>
            </a:r>
          </a:p>
        </p:txBody>
      </p:sp>
      <p:sp>
        <p:nvSpPr>
          <p:cNvPr id="7" name="Title 1"/>
          <p:cNvSpPr>
            <a:spLocks noGrp="1"/>
          </p:cNvSpPr>
          <p:nvPr>
            <p:ph type="title"/>
          </p:nvPr>
        </p:nvSpPr>
        <p:spPr>
          <a:xfrm>
            <a:off x="0" y="0"/>
            <a:ext cx="8677740" cy="762000"/>
          </a:xfrm>
        </p:spPr>
        <p:txBody>
          <a:bodyPr/>
          <a:lstStyle/>
          <a:p>
            <a:pPr>
              <a:lnSpc>
                <a:spcPct val="150000"/>
              </a:lnSpc>
            </a:pPr>
            <a:r>
              <a:rPr lang="en-GB" dirty="0"/>
              <a:t>Knowledge Check</a:t>
            </a:r>
          </a:p>
        </p:txBody>
      </p:sp>
    </p:spTree>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7774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984171" cy="1250577"/>
          </a:xfrm>
        </p:spPr>
        <p:txBody>
          <a:bodyPr/>
          <a:lstStyle/>
          <a:p>
            <a:pPr>
              <a:lnSpc>
                <a:spcPct val="200000"/>
              </a:lnSpc>
            </a:pPr>
            <a:r>
              <a:rPr lang="en-US" b="1" dirty="0"/>
              <a:t>List the different types of Printers.</a:t>
            </a:r>
          </a:p>
        </p:txBody>
      </p:sp>
    </p:spTree>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7774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14600"/>
            <a:ext cx="3530146" cy="1250577"/>
          </a:xfrm>
        </p:spPr>
        <p:txBody>
          <a:bodyPr/>
          <a:lstStyle/>
          <a:p>
            <a:pPr>
              <a:lnSpc>
                <a:spcPct val="200000"/>
              </a:lnSpc>
            </a:pPr>
            <a:r>
              <a:rPr lang="en-US" b="1" dirty="0"/>
              <a:t>List any two differences between RAM and ROM.</a:t>
            </a:r>
          </a:p>
        </p:txBody>
      </p:sp>
    </p:spTree>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7774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14600"/>
            <a:ext cx="3530146" cy="1250577"/>
          </a:xfrm>
        </p:spPr>
        <p:txBody>
          <a:bodyPr/>
          <a:lstStyle/>
          <a:p>
            <a:pPr>
              <a:lnSpc>
                <a:spcPct val="200000"/>
              </a:lnSpc>
            </a:pPr>
            <a:r>
              <a:rPr lang="en-US" b="1" dirty="0"/>
              <a:t>What is meant by BIOS?</a:t>
            </a:r>
          </a:p>
        </p:txBody>
      </p:sp>
    </p:spTree>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1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1205123"/>
          </a:xfrm>
        </p:spPr>
        <p:txBody>
          <a:bodyPr>
            <a:noAutofit/>
          </a:bodyPr>
          <a:lstStyle/>
          <a:p>
            <a:r>
              <a:rPr lang="en-US" sz="2800" dirty="0">
                <a:effectLst>
                  <a:glow rad="228600">
                    <a:schemeClr val="accent3">
                      <a:satMod val="175000"/>
                      <a:alpha val="40000"/>
                    </a:schemeClr>
                  </a:glow>
                </a:effectLst>
              </a:rPr>
              <a:t>Let’s  meet  tomorrow  for  the  next  session </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53719"/>
            <a:ext cx="9143999" cy="922881"/>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Day 2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168756"/>
            <a:ext cx="9143999" cy="1327043"/>
          </a:xfrm>
        </p:spPr>
        <p:txBody>
          <a:bodyPr>
            <a:noAutofit/>
          </a:bodyPr>
          <a:lstStyle/>
          <a:p>
            <a:r>
              <a:rPr lang="en-US" sz="2800" dirty="0">
                <a:effectLst>
                  <a:glow rad="228600">
                    <a:schemeClr val="accent3">
                      <a:satMod val="175000"/>
                      <a:alpha val="40000"/>
                    </a:schemeClr>
                  </a:glow>
                </a:effectLst>
              </a:rPr>
              <a:t>Welcome  to  the  Day  2 Session  on  Operating  System  (OS)</a:t>
            </a:r>
          </a:p>
        </p:txBody>
      </p:sp>
    </p:spTree>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FAT32 </a:t>
            </a:r>
            <a:endParaRPr lang="en-GB" dirty="0"/>
          </a:p>
        </p:txBody>
      </p:sp>
      <p:sp>
        <p:nvSpPr>
          <p:cNvPr id="3" name="Text Placeholder 2"/>
          <p:cNvSpPr>
            <a:spLocks noGrp="1"/>
          </p:cNvSpPr>
          <p:nvPr>
            <p:ph type="body" sz="quarter" idx="16"/>
          </p:nvPr>
        </p:nvSpPr>
        <p:spPr>
          <a:xfrm>
            <a:off x="457200" y="1295400"/>
            <a:ext cx="8240713" cy="5257800"/>
          </a:xfrm>
        </p:spPr>
        <p:txBody>
          <a:bodyPr>
            <a:noAutofit/>
          </a:bodyPr>
          <a:lstStyle/>
          <a:p>
            <a:pPr>
              <a:lnSpc>
                <a:spcPct val="200000"/>
              </a:lnSpc>
            </a:pPr>
            <a:r>
              <a:rPr lang="en-GB" dirty="0"/>
              <a:t>FAT32 (File Allocation Table)</a:t>
            </a:r>
          </a:p>
          <a:p>
            <a:pPr lvl="1">
              <a:lnSpc>
                <a:spcPct val="200000"/>
              </a:lnSpc>
            </a:pPr>
            <a:r>
              <a:rPr lang="en-GB" dirty="0"/>
              <a:t>FAT32 is a simple and well documented old file system supported by many tools and many Operating Systems.</a:t>
            </a:r>
          </a:p>
          <a:p>
            <a:pPr lvl="1">
              <a:lnSpc>
                <a:spcPct val="200000"/>
              </a:lnSpc>
            </a:pPr>
            <a:r>
              <a:rPr lang="en-GB" dirty="0"/>
              <a:t>FAT32  is used to have access from DOS mode. </a:t>
            </a:r>
          </a:p>
          <a:p>
            <a:pPr lvl="1">
              <a:lnSpc>
                <a:spcPct val="200000"/>
              </a:lnSpc>
            </a:pPr>
            <a:r>
              <a:rPr lang="en-GB" dirty="0"/>
              <a:t>It was designed to use on floppy disks in the late 1970s. </a:t>
            </a:r>
          </a:p>
          <a:p>
            <a:pPr lvl="1">
              <a:lnSpc>
                <a:spcPct val="200000"/>
              </a:lnSpc>
            </a:pPr>
            <a:r>
              <a:rPr lang="en-GB" dirty="0"/>
              <a:t>The FAT format major versions are named as per the number of table element bits: FAT12, FAT16 and FAT32.</a:t>
            </a:r>
            <a:endParaRPr dirty="0"/>
          </a:p>
          <a:p>
            <a:pPr lvl="1">
              <a:lnSpc>
                <a:spcPct val="200000"/>
              </a:lnSpc>
            </a:pPr>
            <a:endParaRPr lang="en-GB" dirty="0"/>
          </a:p>
        </p:txBody>
      </p:sp>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(3 of 14)</a:t>
            </a:r>
          </a:p>
        </p:txBody>
      </p:sp>
      <p:sp>
        <p:nvSpPr>
          <p:cNvPr id="3" name="Text Placeholder 2"/>
          <p:cNvSpPr>
            <a:spLocks noGrp="1"/>
          </p:cNvSpPr>
          <p:nvPr>
            <p:ph type="body" sz="quarter" idx="16"/>
          </p:nvPr>
        </p:nvSpPr>
        <p:spPr>
          <a:xfrm>
            <a:off x="76200" y="1375441"/>
            <a:ext cx="8380978" cy="4491959"/>
          </a:xfrm>
        </p:spPr>
        <p:txBody>
          <a:bodyPr>
            <a:normAutofit/>
          </a:bodyPr>
          <a:lstStyle/>
          <a:p>
            <a:pPr lvl="1">
              <a:lnSpc>
                <a:spcPct val="200000"/>
              </a:lnSpc>
              <a:buSzPct val="70000"/>
              <a:buBlip>
                <a:blip r:embed="rId3"/>
              </a:buBlip>
            </a:pPr>
            <a:r>
              <a:rPr lang="en-US" dirty="0"/>
              <a:t>Growth in Telecom and Communication</a:t>
            </a:r>
          </a:p>
          <a:p>
            <a:pPr lvl="2">
              <a:lnSpc>
                <a:spcPct val="200000"/>
              </a:lnSpc>
              <a:buSzPct val="70000"/>
              <a:buFont typeface="Arial" pitchFamily="34" charset="0"/>
              <a:buChar char="•"/>
            </a:pPr>
            <a:r>
              <a:rPr dirty="0"/>
              <a:t>Good communication is very important for the development of business and economy.</a:t>
            </a:r>
          </a:p>
          <a:p>
            <a:pPr lvl="2">
              <a:lnSpc>
                <a:spcPct val="200000"/>
              </a:lnSpc>
              <a:buSzPct val="70000"/>
              <a:buFont typeface="Arial" pitchFamily="34" charset="0"/>
              <a:buChar char="•"/>
            </a:pPr>
            <a:r>
              <a:rPr dirty="0"/>
              <a:t>Information Technology provides the quick communication tools like email, telepresence to the business community. </a:t>
            </a:r>
          </a:p>
        </p:txBody>
      </p:sp>
      <p:pic>
        <p:nvPicPr>
          <p:cNvPr id="8" name="Picture 7" descr="13699215-1539x1247.jpg"/>
          <p:cNvPicPr>
            <a:picLocks noChangeAspect="1"/>
          </p:cNvPicPr>
          <p:nvPr/>
        </p:nvPicPr>
        <p:blipFill>
          <a:blip r:embed="rId4" cstate="email"/>
          <a:stretch>
            <a:fillRect/>
          </a:stretch>
        </p:blipFill>
        <p:spPr>
          <a:xfrm>
            <a:off x="5638801" y="4572000"/>
            <a:ext cx="3214484" cy="2133600"/>
          </a:xfrm>
          <a:prstGeom prst="rect">
            <a:avLst/>
          </a:prstGeom>
          <a:ln>
            <a:noFill/>
          </a:ln>
          <a:effectLst>
            <a:softEdge rad="112500"/>
          </a:effectLst>
        </p:spPr>
      </p:pic>
    </p:spTree>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FF2D8-DA21-6EF5-AA5A-C9D8E4EF0B13}"/>
              </a:ext>
            </a:extLst>
          </p:cNvPr>
          <p:cNvSpPr>
            <a:spLocks noGrp="1"/>
          </p:cNvSpPr>
          <p:nvPr>
            <p:ph type="body" sz="quarter" idx="11"/>
          </p:nvPr>
        </p:nvSpPr>
        <p:spPr>
          <a:xfrm>
            <a:off x="0" y="0"/>
            <a:ext cx="9144000" cy="699230"/>
          </a:xfrm>
        </p:spPr>
        <p:txBody>
          <a:bodyPr/>
          <a:lstStyle/>
          <a:p>
            <a:r>
              <a:rPr lang="en-US" dirty="0"/>
              <a:t>New Technology File System (NTFS)</a:t>
            </a:r>
            <a:endParaRPr lang="en-IN" dirty="0"/>
          </a:p>
        </p:txBody>
      </p:sp>
      <p:sp>
        <p:nvSpPr>
          <p:cNvPr id="3" name="Text Placeholder 2">
            <a:extLst>
              <a:ext uri="{FF2B5EF4-FFF2-40B4-BE49-F238E27FC236}">
                <a16:creationId xmlns:a16="http://schemas.microsoft.com/office/drawing/2014/main" id="{5BB48F20-2EA9-64F9-E17F-2E9C122F2948}"/>
              </a:ext>
            </a:extLst>
          </p:cNvPr>
          <p:cNvSpPr>
            <a:spLocks noGrp="1"/>
          </p:cNvSpPr>
          <p:nvPr>
            <p:ph type="body" sz="quarter" idx="16"/>
          </p:nvPr>
        </p:nvSpPr>
        <p:spPr/>
        <p:txBody>
          <a:bodyPr/>
          <a:lstStyle/>
          <a:p>
            <a:r>
              <a:rPr lang="en-US" b="1" dirty="0"/>
              <a:t>NTFS (New Technology File System)</a:t>
            </a:r>
            <a:r>
              <a:rPr lang="en-US" dirty="0"/>
              <a:t> is a proprietary file system developed by Microsoft, primarily used in Windows operating systems. </a:t>
            </a:r>
          </a:p>
          <a:p>
            <a:r>
              <a:rPr lang="en-US" dirty="0"/>
              <a:t>It was introduced with Windows NT in 1993 and has since become the default file system for modern Windows versions due to its performance, reliability, and security features.</a:t>
            </a:r>
            <a:endParaRPr lang="en-IN" dirty="0"/>
          </a:p>
        </p:txBody>
      </p:sp>
    </p:spTree>
    <p:extLst>
      <p:ext uri="{BB962C8B-B14F-4D97-AF65-F5344CB8AC3E}">
        <p14:creationId xmlns:p14="http://schemas.microsoft.com/office/powerpoint/2010/main" val="3463837370"/>
      </p:ext>
    </p:extLst>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NTFS</a:t>
            </a:r>
            <a:endParaRPr lang="en-GB" dirty="0"/>
          </a:p>
        </p:txBody>
      </p:sp>
      <p:sp>
        <p:nvSpPr>
          <p:cNvPr id="3" name="Text Placeholder 2"/>
          <p:cNvSpPr>
            <a:spLocks noGrp="1"/>
          </p:cNvSpPr>
          <p:nvPr>
            <p:ph type="body" sz="quarter" idx="16"/>
          </p:nvPr>
        </p:nvSpPr>
        <p:spPr>
          <a:xfrm>
            <a:off x="457200" y="1295400"/>
            <a:ext cx="8240713" cy="5257800"/>
          </a:xfrm>
        </p:spPr>
        <p:txBody>
          <a:bodyPr>
            <a:noAutofit/>
          </a:bodyPr>
          <a:lstStyle/>
          <a:p>
            <a:pPr>
              <a:lnSpc>
                <a:spcPct val="200000"/>
              </a:lnSpc>
            </a:pPr>
            <a:r>
              <a:rPr lang="en-GB" dirty="0"/>
              <a:t>NTFS (New Technology File System)</a:t>
            </a:r>
          </a:p>
          <a:p>
            <a:pPr lvl="1">
              <a:lnSpc>
                <a:spcPct val="200000"/>
              </a:lnSpc>
              <a:buSzPct val="70000"/>
            </a:pPr>
            <a:r>
              <a:rPr lang="en-GB" dirty="0"/>
              <a:t>NTFS is a feature rich and proprietary new file system. </a:t>
            </a:r>
          </a:p>
          <a:p>
            <a:pPr lvl="1">
              <a:lnSpc>
                <a:spcPct val="200000"/>
              </a:lnSpc>
              <a:buSzPct val="70000"/>
            </a:pPr>
            <a:r>
              <a:rPr lang="en-GB" dirty="0"/>
              <a:t>It is not documented at raw bytes level and subject to change very often.</a:t>
            </a:r>
          </a:p>
          <a:p>
            <a:pPr lvl="1">
              <a:lnSpc>
                <a:spcPct val="200000"/>
              </a:lnSpc>
              <a:buSzPct val="70000"/>
            </a:pPr>
            <a:r>
              <a:rPr lang="en-GB" dirty="0"/>
              <a:t>It is used to access files that are over 4G in size.</a:t>
            </a:r>
          </a:p>
          <a:p>
            <a:pPr lvl="1">
              <a:lnSpc>
                <a:spcPct val="200000"/>
              </a:lnSpc>
              <a:buSzPct val="70000"/>
            </a:pPr>
            <a:r>
              <a:rPr lang="en-GB" dirty="0"/>
              <a:t>Windows NT, Windows 2000, Windows XP and all other later versions use NTFS (New Technology File System).</a:t>
            </a:r>
          </a:p>
          <a:p>
            <a:pPr lvl="1">
              <a:lnSpc>
                <a:spcPct val="200000"/>
              </a:lnSpc>
              <a:buSzPct val="70000"/>
            </a:pPr>
            <a:r>
              <a:rPr lang="en-GB" dirty="0"/>
              <a:t>It provides good support for metadata and uses advanced data structures to improve performance, reliability and disk space utilisation.</a:t>
            </a:r>
            <a:endParaRPr dirty="0"/>
          </a:p>
        </p:txBody>
      </p:sp>
    </p:spTree>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4009DD-C686-9CC6-662A-23E1CB9F1CBD}"/>
              </a:ext>
            </a:extLst>
          </p:cNvPr>
          <p:cNvSpPr>
            <a:spLocks noGrp="1"/>
          </p:cNvSpPr>
          <p:nvPr>
            <p:ph type="body" sz="quarter" idx="11"/>
          </p:nvPr>
        </p:nvSpPr>
        <p:spPr>
          <a:xfrm>
            <a:off x="0" y="0"/>
            <a:ext cx="9144000" cy="699230"/>
          </a:xfrm>
        </p:spPr>
        <p:txBody>
          <a:bodyPr/>
          <a:lstStyle/>
          <a:p>
            <a:r>
              <a:rPr lang="en-IN" dirty="0"/>
              <a:t>Key Features of NTFS</a:t>
            </a:r>
          </a:p>
        </p:txBody>
      </p:sp>
      <p:sp>
        <p:nvSpPr>
          <p:cNvPr id="3" name="Text Placeholder 2">
            <a:extLst>
              <a:ext uri="{FF2B5EF4-FFF2-40B4-BE49-F238E27FC236}">
                <a16:creationId xmlns:a16="http://schemas.microsoft.com/office/drawing/2014/main" id="{E67967DD-9334-8B04-F1A4-0E3AE4E8CC8F}"/>
              </a:ext>
            </a:extLst>
          </p:cNvPr>
          <p:cNvSpPr>
            <a:spLocks noGrp="1"/>
          </p:cNvSpPr>
          <p:nvPr>
            <p:ph type="body" sz="quarter" idx="16"/>
          </p:nvPr>
        </p:nvSpPr>
        <p:spPr/>
        <p:txBody>
          <a:bodyPr/>
          <a:lstStyle/>
          <a:p>
            <a:r>
              <a:rPr lang="en-US" b="1" dirty="0"/>
              <a:t>1. Reliability and Data Integrity</a:t>
            </a:r>
          </a:p>
          <a:p>
            <a:pPr>
              <a:buFont typeface="Arial" panose="020B0604020202020204" pitchFamily="34" charset="0"/>
              <a:buChar char="•"/>
            </a:pPr>
            <a:r>
              <a:rPr lang="en-US" b="1" dirty="0"/>
              <a:t>Journaling:</a:t>
            </a:r>
            <a:r>
              <a:rPr lang="en-US" dirty="0"/>
              <a:t> NTFS maintains a transaction log (journal) of file changes, which helps recover data in case of system crashes or power failures.</a:t>
            </a:r>
          </a:p>
          <a:p>
            <a:pPr>
              <a:buFont typeface="Arial" panose="020B0604020202020204" pitchFamily="34" charset="0"/>
              <a:buChar char="•"/>
            </a:pPr>
            <a:r>
              <a:rPr lang="en-US" b="1" dirty="0"/>
              <a:t>Self-Healing (CHKDSK &amp; NTFS Self-Repair):</a:t>
            </a:r>
            <a:r>
              <a:rPr lang="en-US" dirty="0"/>
              <a:t> Detects and repairs file system corruption automatically.</a:t>
            </a:r>
          </a:p>
          <a:p>
            <a:pPr>
              <a:buFont typeface="Arial" panose="020B0604020202020204" pitchFamily="34" charset="0"/>
              <a:buChar char="•"/>
            </a:pPr>
            <a:r>
              <a:rPr lang="en-US" b="1" dirty="0"/>
              <a:t>Bad Sector Mapping:</a:t>
            </a:r>
            <a:r>
              <a:rPr lang="en-US" dirty="0"/>
              <a:t> NTFS can mark bad sectors on the disk and avoid using them.</a:t>
            </a:r>
          </a:p>
          <a:p>
            <a:endParaRPr lang="en-IN" dirty="0"/>
          </a:p>
        </p:txBody>
      </p:sp>
    </p:spTree>
    <p:extLst>
      <p:ext uri="{BB962C8B-B14F-4D97-AF65-F5344CB8AC3E}">
        <p14:creationId xmlns:p14="http://schemas.microsoft.com/office/powerpoint/2010/main" val="4112360857"/>
      </p:ext>
    </p:extLst>
  </p:cSld>
  <p:clrMapOvr>
    <a:masterClrMapping/>
  </p:clrMapOvr>
  <p:transition spd="slow">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94DDB-BC5F-349D-5926-00613166B1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71E9884-AA64-BA0A-10C9-126CEABABDB7}"/>
              </a:ext>
            </a:extLst>
          </p:cNvPr>
          <p:cNvSpPr>
            <a:spLocks noGrp="1"/>
          </p:cNvSpPr>
          <p:nvPr>
            <p:ph type="body" sz="quarter" idx="11"/>
          </p:nvPr>
        </p:nvSpPr>
        <p:spPr>
          <a:xfrm>
            <a:off x="0" y="0"/>
            <a:ext cx="9144000" cy="699230"/>
          </a:xfrm>
        </p:spPr>
        <p:txBody>
          <a:bodyPr/>
          <a:lstStyle/>
          <a:p>
            <a:r>
              <a:rPr lang="en-IN" dirty="0"/>
              <a:t>Key Features of NTFS</a:t>
            </a:r>
          </a:p>
        </p:txBody>
      </p:sp>
      <p:sp>
        <p:nvSpPr>
          <p:cNvPr id="3" name="Text Placeholder 2">
            <a:extLst>
              <a:ext uri="{FF2B5EF4-FFF2-40B4-BE49-F238E27FC236}">
                <a16:creationId xmlns:a16="http://schemas.microsoft.com/office/drawing/2014/main" id="{6A371106-1E76-011D-D3BF-445514DFD442}"/>
              </a:ext>
            </a:extLst>
          </p:cNvPr>
          <p:cNvSpPr>
            <a:spLocks noGrp="1"/>
          </p:cNvSpPr>
          <p:nvPr>
            <p:ph type="body" sz="quarter" idx="16"/>
          </p:nvPr>
        </p:nvSpPr>
        <p:spPr/>
        <p:txBody>
          <a:bodyPr/>
          <a:lstStyle/>
          <a:p>
            <a:r>
              <a:rPr lang="en-US" b="1" dirty="0"/>
              <a:t>2. Security Features</a:t>
            </a:r>
          </a:p>
          <a:p>
            <a:pPr>
              <a:buFont typeface="Arial" panose="020B0604020202020204" pitchFamily="34" charset="0"/>
              <a:buChar char="•"/>
            </a:pPr>
            <a:r>
              <a:rPr lang="en-US" b="1" dirty="0"/>
              <a:t>Access Control Lists (ACLs):</a:t>
            </a:r>
            <a:r>
              <a:rPr lang="en-US" dirty="0"/>
              <a:t> Fine-grained permissions allow control over who can read, write, and execute files.</a:t>
            </a:r>
          </a:p>
          <a:p>
            <a:pPr>
              <a:buFont typeface="Arial" panose="020B0604020202020204" pitchFamily="34" charset="0"/>
              <a:buChar char="•"/>
            </a:pPr>
            <a:r>
              <a:rPr lang="en-US" b="1" dirty="0"/>
              <a:t>Encryption (EFS - Encrypting File System):</a:t>
            </a:r>
            <a:r>
              <a:rPr lang="en-US" dirty="0"/>
              <a:t> Built-in encryption provides enhanced data protection.</a:t>
            </a:r>
          </a:p>
          <a:p>
            <a:pPr>
              <a:buFont typeface="Arial" panose="020B0604020202020204" pitchFamily="34" charset="0"/>
              <a:buChar char="•"/>
            </a:pPr>
            <a:r>
              <a:rPr lang="en-US" b="1" dirty="0"/>
              <a:t>BitLocker Support:</a:t>
            </a:r>
            <a:r>
              <a:rPr lang="en-US" dirty="0"/>
              <a:t> Full-disk encryption to prevent unauthorized access.</a:t>
            </a:r>
          </a:p>
          <a:p>
            <a:endParaRPr lang="en-IN" dirty="0"/>
          </a:p>
        </p:txBody>
      </p:sp>
    </p:spTree>
    <p:extLst>
      <p:ext uri="{BB962C8B-B14F-4D97-AF65-F5344CB8AC3E}">
        <p14:creationId xmlns:p14="http://schemas.microsoft.com/office/powerpoint/2010/main" val="1935437224"/>
      </p:ext>
    </p:extLst>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E3BE-8CA8-75B0-2457-AA7C65E96E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85E28F-9013-93ED-673C-9BCD7276FDDB}"/>
              </a:ext>
            </a:extLst>
          </p:cNvPr>
          <p:cNvSpPr>
            <a:spLocks noGrp="1"/>
          </p:cNvSpPr>
          <p:nvPr>
            <p:ph type="body" sz="quarter" idx="11"/>
          </p:nvPr>
        </p:nvSpPr>
        <p:spPr>
          <a:xfrm>
            <a:off x="0" y="0"/>
            <a:ext cx="9144000" cy="699230"/>
          </a:xfrm>
        </p:spPr>
        <p:txBody>
          <a:bodyPr/>
          <a:lstStyle/>
          <a:p>
            <a:r>
              <a:rPr lang="en-IN" dirty="0"/>
              <a:t>Key Features of NTFS</a:t>
            </a:r>
          </a:p>
        </p:txBody>
      </p:sp>
      <p:sp>
        <p:nvSpPr>
          <p:cNvPr id="3" name="Text Placeholder 2">
            <a:extLst>
              <a:ext uri="{FF2B5EF4-FFF2-40B4-BE49-F238E27FC236}">
                <a16:creationId xmlns:a16="http://schemas.microsoft.com/office/drawing/2014/main" id="{472642AD-2E29-DBB1-DF12-DB612B20D7A7}"/>
              </a:ext>
            </a:extLst>
          </p:cNvPr>
          <p:cNvSpPr>
            <a:spLocks noGrp="1"/>
          </p:cNvSpPr>
          <p:nvPr>
            <p:ph type="body" sz="quarter" idx="16"/>
          </p:nvPr>
        </p:nvSpPr>
        <p:spPr/>
        <p:txBody>
          <a:bodyPr/>
          <a:lstStyle/>
          <a:p>
            <a:r>
              <a:rPr lang="en-US" b="1" dirty="0"/>
              <a:t>3. Storage Efficiency</a:t>
            </a:r>
          </a:p>
          <a:p>
            <a:pPr>
              <a:buFont typeface="Arial" panose="020B0604020202020204" pitchFamily="34" charset="0"/>
              <a:buChar char="•"/>
            </a:pPr>
            <a:r>
              <a:rPr lang="en-US" b="1" dirty="0"/>
              <a:t>Compression (NTFS Compression):</a:t>
            </a:r>
            <a:r>
              <a:rPr lang="en-US" dirty="0"/>
              <a:t> Reduces file size to save disk space.</a:t>
            </a:r>
          </a:p>
          <a:p>
            <a:pPr>
              <a:buFont typeface="Arial" panose="020B0604020202020204" pitchFamily="34" charset="0"/>
              <a:buChar char="•"/>
            </a:pPr>
            <a:r>
              <a:rPr lang="en-US" b="1" dirty="0"/>
              <a:t>Sparse Files Support:</a:t>
            </a:r>
            <a:r>
              <a:rPr lang="en-US" dirty="0"/>
              <a:t> Allocates space only when needed, beneficial for large databases.</a:t>
            </a:r>
          </a:p>
          <a:p>
            <a:pPr>
              <a:buFont typeface="Arial" panose="020B0604020202020204" pitchFamily="34" charset="0"/>
              <a:buChar char="•"/>
            </a:pPr>
            <a:r>
              <a:rPr lang="en-US" b="1" dirty="0"/>
              <a:t>Hard Links &amp; Symbolic Links:</a:t>
            </a:r>
            <a:r>
              <a:rPr lang="en-US" dirty="0"/>
              <a:t> Allows a file to exist in multiple locations without duplication.</a:t>
            </a:r>
          </a:p>
          <a:p>
            <a:endParaRPr lang="en-IN" dirty="0"/>
          </a:p>
        </p:txBody>
      </p:sp>
    </p:spTree>
    <p:extLst>
      <p:ext uri="{BB962C8B-B14F-4D97-AF65-F5344CB8AC3E}">
        <p14:creationId xmlns:p14="http://schemas.microsoft.com/office/powerpoint/2010/main" val="1507530147"/>
      </p:ext>
    </p:extLst>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E49A-C399-90E8-BF73-C6A271F1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55CB29-1E53-A101-CE5E-8EC8E97C1105}"/>
              </a:ext>
            </a:extLst>
          </p:cNvPr>
          <p:cNvSpPr>
            <a:spLocks noGrp="1"/>
          </p:cNvSpPr>
          <p:nvPr>
            <p:ph type="body" sz="quarter" idx="11"/>
          </p:nvPr>
        </p:nvSpPr>
        <p:spPr>
          <a:xfrm>
            <a:off x="0" y="0"/>
            <a:ext cx="9144000" cy="699230"/>
          </a:xfrm>
        </p:spPr>
        <p:txBody>
          <a:bodyPr/>
          <a:lstStyle/>
          <a:p>
            <a:r>
              <a:rPr lang="en-IN" dirty="0"/>
              <a:t>Key Features of NTFS</a:t>
            </a:r>
          </a:p>
        </p:txBody>
      </p:sp>
      <p:sp>
        <p:nvSpPr>
          <p:cNvPr id="3" name="Text Placeholder 2">
            <a:extLst>
              <a:ext uri="{FF2B5EF4-FFF2-40B4-BE49-F238E27FC236}">
                <a16:creationId xmlns:a16="http://schemas.microsoft.com/office/drawing/2014/main" id="{3E6598BB-770F-642B-4AAC-56B274EC47EE}"/>
              </a:ext>
            </a:extLst>
          </p:cNvPr>
          <p:cNvSpPr>
            <a:spLocks noGrp="1"/>
          </p:cNvSpPr>
          <p:nvPr>
            <p:ph type="body" sz="quarter" idx="16"/>
          </p:nvPr>
        </p:nvSpPr>
        <p:spPr/>
        <p:txBody>
          <a:bodyPr>
            <a:normAutofit lnSpcReduction="10000"/>
          </a:bodyPr>
          <a:lstStyle/>
          <a:p>
            <a:r>
              <a:rPr lang="en-US" b="1" dirty="0"/>
              <a:t>4. Performance Enhancements</a:t>
            </a:r>
          </a:p>
          <a:p>
            <a:pPr>
              <a:buFont typeface="Arial" panose="020B0604020202020204" pitchFamily="34" charset="0"/>
              <a:buChar char="•"/>
            </a:pPr>
            <a:r>
              <a:rPr lang="en-US" b="1" dirty="0"/>
              <a:t>Master File Table (MFT):</a:t>
            </a:r>
            <a:r>
              <a:rPr lang="en-US" dirty="0"/>
              <a:t> Central index for all files, improving file access speed.</a:t>
            </a:r>
          </a:p>
          <a:p>
            <a:pPr>
              <a:buFont typeface="Arial" panose="020B0604020202020204" pitchFamily="34" charset="0"/>
              <a:buChar char="•"/>
            </a:pPr>
            <a:r>
              <a:rPr lang="en-US" b="1" dirty="0"/>
              <a:t>Disk Quotas:</a:t>
            </a:r>
            <a:r>
              <a:rPr lang="en-US" dirty="0"/>
              <a:t> Administrators can set storage limits for users.</a:t>
            </a:r>
          </a:p>
          <a:p>
            <a:pPr>
              <a:buFont typeface="Arial" panose="020B0604020202020204" pitchFamily="34" charset="0"/>
              <a:buChar char="•"/>
            </a:pPr>
            <a:r>
              <a:rPr lang="en-US" b="1" dirty="0"/>
              <a:t>Transactional NTFS (</a:t>
            </a:r>
            <a:r>
              <a:rPr lang="en-US" b="1" dirty="0" err="1"/>
              <a:t>TxF</a:t>
            </a:r>
            <a:r>
              <a:rPr lang="en-US" b="1" dirty="0"/>
              <a:t>):</a:t>
            </a:r>
            <a:r>
              <a:rPr lang="en-US" dirty="0"/>
              <a:t> Ensures atomic file operations for better data consistency.</a:t>
            </a:r>
          </a:p>
          <a:p>
            <a:r>
              <a:rPr lang="en-US" b="1" dirty="0"/>
              <a:t>5. Large File and Volume Support</a:t>
            </a:r>
          </a:p>
          <a:p>
            <a:pPr>
              <a:buFont typeface="Arial" panose="020B0604020202020204" pitchFamily="34" charset="0"/>
              <a:buChar char="•"/>
            </a:pPr>
            <a:r>
              <a:rPr lang="en-US" b="1" dirty="0"/>
              <a:t>File Size Limit:</a:t>
            </a:r>
            <a:r>
              <a:rPr lang="en-US" dirty="0"/>
              <a:t> Supports files up to </a:t>
            </a:r>
            <a:r>
              <a:rPr lang="en-US" b="1" dirty="0"/>
              <a:t>16 TB</a:t>
            </a:r>
            <a:r>
              <a:rPr lang="en-US" dirty="0"/>
              <a:t> (theoretical maximum up to </a:t>
            </a:r>
            <a:r>
              <a:rPr lang="en-US" b="1" dirty="0"/>
              <a:t>16 EB</a:t>
            </a:r>
            <a:r>
              <a:rPr lang="en-US" dirty="0"/>
              <a:t>).</a:t>
            </a:r>
          </a:p>
          <a:p>
            <a:pPr>
              <a:buFont typeface="Arial" panose="020B0604020202020204" pitchFamily="34" charset="0"/>
              <a:buChar char="•"/>
            </a:pPr>
            <a:r>
              <a:rPr lang="en-US" b="1" dirty="0"/>
              <a:t>Partition Size:</a:t>
            </a:r>
            <a:r>
              <a:rPr lang="en-US" dirty="0"/>
              <a:t> Can handle volumes up to </a:t>
            </a:r>
            <a:r>
              <a:rPr lang="en-US" b="1" dirty="0"/>
              <a:t>256 TB</a:t>
            </a:r>
            <a:r>
              <a:rPr lang="en-US" dirty="0"/>
              <a:t> (with Windows Server).</a:t>
            </a:r>
          </a:p>
          <a:p>
            <a:endParaRPr lang="en-IN" dirty="0"/>
          </a:p>
        </p:txBody>
      </p:sp>
    </p:spTree>
    <p:extLst>
      <p:ext uri="{BB962C8B-B14F-4D97-AF65-F5344CB8AC3E}">
        <p14:creationId xmlns:p14="http://schemas.microsoft.com/office/powerpoint/2010/main" val="80699221"/>
      </p:ext>
    </p:extLst>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C448-DA3D-3FE3-B155-A5F45DB07F8B}"/>
              </a:ext>
            </a:extLst>
          </p:cNvPr>
          <p:cNvSpPr>
            <a:spLocks noGrp="1"/>
          </p:cNvSpPr>
          <p:nvPr>
            <p:ph type="title"/>
          </p:nvPr>
        </p:nvSpPr>
        <p:spPr/>
        <p:txBody>
          <a:bodyPr/>
          <a:lstStyle/>
          <a:p>
            <a:r>
              <a:rPr lang="en-US" dirty="0"/>
              <a:t>Common NTFS Commands in Windows</a:t>
            </a:r>
            <a:endParaRPr lang="en-IN" dirty="0"/>
          </a:p>
        </p:txBody>
      </p:sp>
      <p:pic>
        <p:nvPicPr>
          <p:cNvPr id="4" name="Picture 3">
            <a:extLst>
              <a:ext uri="{FF2B5EF4-FFF2-40B4-BE49-F238E27FC236}">
                <a16:creationId xmlns:a16="http://schemas.microsoft.com/office/drawing/2014/main" id="{53D23227-5B32-4FE4-2EFA-EEDDB40966A7}"/>
              </a:ext>
            </a:extLst>
          </p:cNvPr>
          <p:cNvPicPr>
            <a:picLocks noChangeAspect="1"/>
          </p:cNvPicPr>
          <p:nvPr/>
        </p:nvPicPr>
        <p:blipFill>
          <a:blip r:embed="rId2"/>
          <a:stretch>
            <a:fillRect/>
          </a:stretch>
        </p:blipFill>
        <p:spPr>
          <a:xfrm>
            <a:off x="616743" y="1828800"/>
            <a:ext cx="7910514" cy="2514600"/>
          </a:xfrm>
          <a:prstGeom prst="rect">
            <a:avLst/>
          </a:prstGeom>
        </p:spPr>
      </p:pic>
    </p:spTree>
    <p:extLst>
      <p:ext uri="{BB962C8B-B14F-4D97-AF65-F5344CB8AC3E}">
        <p14:creationId xmlns:p14="http://schemas.microsoft.com/office/powerpoint/2010/main" val="1696275554"/>
      </p:ext>
    </p:extLst>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8F5FAB4-22B2-FC1E-4B07-1C4511196EEF}"/>
              </a:ext>
            </a:extLst>
          </p:cNvPr>
          <p:cNvSpPr>
            <a:spLocks noGrp="1"/>
          </p:cNvSpPr>
          <p:nvPr>
            <p:ph type="body" sz="quarter" idx="11"/>
          </p:nvPr>
        </p:nvSpPr>
        <p:spPr>
          <a:xfrm>
            <a:off x="0" y="0"/>
            <a:ext cx="9144000" cy="699230"/>
          </a:xfrm>
        </p:spPr>
        <p:txBody>
          <a:bodyPr/>
          <a:lstStyle/>
          <a:p>
            <a:r>
              <a:rPr lang="en-IN" dirty="0"/>
              <a:t>Encrypting File System (EFS) in NTFS</a:t>
            </a:r>
          </a:p>
        </p:txBody>
      </p:sp>
      <p:sp>
        <p:nvSpPr>
          <p:cNvPr id="8" name="Text Placeholder 7">
            <a:extLst>
              <a:ext uri="{FF2B5EF4-FFF2-40B4-BE49-F238E27FC236}">
                <a16:creationId xmlns:a16="http://schemas.microsoft.com/office/drawing/2014/main" id="{ADA54FD7-7DBB-0640-871F-9FBAA067888A}"/>
              </a:ext>
            </a:extLst>
          </p:cNvPr>
          <p:cNvSpPr>
            <a:spLocks noGrp="1"/>
          </p:cNvSpPr>
          <p:nvPr>
            <p:ph type="body" sz="quarter" idx="16"/>
          </p:nvPr>
        </p:nvSpPr>
        <p:spPr/>
        <p:txBody>
          <a:bodyPr/>
          <a:lstStyle/>
          <a:p>
            <a:r>
              <a:rPr lang="en-US" b="1" dirty="0"/>
              <a:t>Encrypting File System (EFS)</a:t>
            </a:r>
            <a:r>
              <a:rPr lang="en-US" dirty="0"/>
              <a:t> is a built-in encryption feature of the </a:t>
            </a:r>
            <a:r>
              <a:rPr lang="en-US" b="1" dirty="0"/>
              <a:t>New Technology File System (NTFS)</a:t>
            </a:r>
            <a:r>
              <a:rPr lang="en-US" dirty="0"/>
              <a:t> in Windows. </a:t>
            </a:r>
          </a:p>
          <a:p>
            <a:r>
              <a:rPr lang="en-US" dirty="0"/>
              <a:t>It allows users to encrypt files and folders to protect sensitive data from unauthorized access.</a:t>
            </a:r>
          </a:p>
          <a:p>
            <a:endParaRPr lang="en-IN" dirty="0"/>
          </a:p>
        </p:txBody>
      </p:sp>
    </p:spTree>
    <p:extLst>
      <p:ext uri="{BB962C8B-B14F-4D97-AF65-F5344CB8AC3E}">
        <p14:creationId xmlns:p14="http://schemas.microsoft.com/office/powerpoint/2010/main" val="1477906702"/>
      </p:ext>
    </p:extLst>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E0363-3439-0844-7F4E-C5B9AB89358C}"/>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FC0FFCC-9B03-8EA4-0166-63E1D0D9E0B5}"/>
              </a:ext>
            </a:extLst>
          </p:cNvPr>
          <p:cNvSpPr>
            <a:spLocks noGrp="1"/>
          </p:cNvSpPr>
          <p:nvPr>
            <p:ph type="body" sz="quarter" idx="11"/>
          </p:nvPr>
        </p:nvSpPr>
        <p:spPr>
          <a:xfrm>
            <a:off x="0" y="0"/>
            <a:ext cx="9144000" cy="699230"/>
          </a:xfrm>
        </p:spPr>
        <p:txBody>
          <a:bodyPr/>
          <a:lstStyle/>
          <a:p>
            <a:r>
              <a:rPr lang="en-IN" dirty="0"/>
              <a:t>How EFS Works</a:t>
            </a:r>
          </a:p>
        </p:txBody>
      </p:sp>
      <p:sp>
        <p:nvSpPr>
          <p:cNvPr id="8" name="Text Placeholder 7">
            <a:extLst>
              <a:ext uri="{FF2B5EF4-FFF2-40B4-BE49-F238E27FC236}">
                <a16:creationId xmlns:a16="http://schemas.microsoft.com/office/drawing/2014/main" id="{7C40A794-6B2D-9C93-DC30-B1BA6D976A9B}"/>
              </a:ext>
            </a:extLst>
          </p:cNvPr>
          <p:cNvSpPr>
            <a:spLocks noGrp="1"/>
          </p:cNvSpPr>
          <p:nvPr>
            <p:ph type="body" sz="quarter" idx="16"/>
          </p:nvPr>
        </p:nvSpPr>
        <p:spPr/>
        <p:txBody>
          <a:bodyPr>
            <a:normAutofit/>
          </a:bodyPr>
          <a:lstStyle/>
          <a:p>
            <a:pPr>
              <a:buFont typeface="+mj-lt"/>
              <a:buAutoNum type="arabicPeriod"/>
            </a:pPr>
            <a:r>
              <a:rPr lang="en-US" b="1" dirty="0"/>
              <a:t>File Encryption</a:t>
            </a:r>
            <a:r>
              <a:rPr lang="en-US" dirty="0"/>
              <a:t>: When a user encrypts a file, Windows generates a unique encryption key.</a:t>
            </a:r>
          </a:p>
          <a:p>
            <a:pPr>
              <a:buFont typeface="+mj-lt"/>
              <a:buAutoNum type="arabicPeriod"/>
            </a:pPr>
            <a:r>
              <a:rPr lang="en-US" b="1" dirty="0"/>
              <a:t>Public Key Encryption</a:t>
            </a:r>
            <a:r>
              <a:rPr lang="en-US" dirty="0"/>
              <a:t>: The encryption key is further encrypted using the user’s public key.</a:t>
            </a:r>
          </a:p>
          <a:p>
            <a:pPr>
              <a:buFont typeface="+mj-lt"/>
              <a:buAutoNum type="arabicPeriod"/>
            </a:pPr>
            <a:r>
              <a:rPr lang="en-US" b="1" dirty="0"/>
              <a:t>Secure Storage</a:t>
            </a:r>
            <a:r>
              <a:rPr lang="en-US" dirty="0"/>
              <a:t>: The encrypted key is stored with the file in NTFS metadata.</a:t>
            </a:r>
          </a:p>
          <a:p>
            <a:pPr>
              <a:buFont typeface="+mj-lt"/>
              <a:buAutoNum type="arabicPeriod"/>
            </a:pPr>
            <a:r>
              <a:rPr lang="en-US" b="1" dirty="0"/>
              <a:t>Decryption</a:t>
            </a:r>
            <a:r>
              <a:rPr lang="en-US" dirty="0"/>
              <a:t>: When an authorized user accesses the file, Windows decrypts the key using their private key and grants access.</a:t>
            </a:r>
          </a:p>
          <a:p>
            <a:pPr>
              <a:buFont typeface="+mj-lt"/>
              <a:buAutoNum type="arabicPeriod"/>
            </a:pPr>
            <a:r>
              <a:rPr lang="en-US" b="1" dirty="0"/>
              <a:t>Transparent Access</a:t>
            </a:r>
            <a:r>
              <a:rPr lang="en-US" dirty="0"/>
              <a:t>: Authorized users can read and modify the file as usual, but unauthorized users cannot.</a:t>
            </a:r>
          </a:p>
          <a:p>
            <a:endParaRPr lang="en-IN" dirty="0"/>
          </a:p>
        </p:txBody>
      </p:sp>
    </p:spTree>
    <p:extLst>
      <p:ext uri="{BB962C8B-B14F-4D97-AF65-F5344CB8AC3E}">
        <p14:creationId xmlns:p14="http://schemas.microsoft.com/office/powerpoint/2010/main" val="221644703"/>
      </p:ext>
    </p:extLst>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39B75-85CF-EF01-CCF0-E48F42A46B9F}"/>
              </a:ext>
            </a:extLst>
          </p:cNvPr>
          <p:cNvSpPr>
            <a:spLocks noGrp="1"/>
          </p:cNvSpPr>
          <p:nvPr>
            <p:ph type="body" sz="quarter" idx="11"/>
          </p:nvPr>
        </p:nvSpPr>
        <p:spPr>
          <a:xfrm>
            <a:off x="0" y="0"/>
            <a:ext cx="9144000" cy="699230"/>
          </a:xfrm>
        </p:spPr>
        <p:txBody>
          <a:bodyPr/>
          <a:lstStyle/>
          <a:p>
            <a:r>
              <a:rPr lang="en-IN" dirty="0"/>
              <a:t>Key Features of EFS</a:t>
            </a:r>
          </a:p>
        </p:txBody>
      </p:sp>
      <p:sp>
        <p:nvSpPr>
          <p:cNvPr id="3" name="Text Placeholder 2">
            <a:extLst>
              <a:ext uri="{FF2B5EF4-FFF2-40B4-BE49-F238E27FC236}">
                <a16:creationId xmlns:a16="http://schemas.microsoft.com/office/drawing/2014/main" id="{A3301004-D5A4-5D73-CBBC-11E096C6AB37}"/>
              </a:ext>
            </a:extLst>
          </p:cNvPr>
          <p:cNvSpPr>
            <a:spLocks noGrp="1"/>
          </p:cNvSpPr>
          <p:nvPr>
            <p:ph type="body" sz="quarter" idx="16"/>
          </p:nvPr>
        </p:nvSpPr>
        <p:spPr/>
        <p:txBody>
          <a:bodyPr/>
          <a:lstStyle/>
          <a:p>
            <a:r>
              <a:rPr lang="en-US" b="1" dirty="0"/>
              <a:t>✅ Strong Encryption</a:t>
            </a:r>
          </a:p>
          <a:p>
            <a:pPr>
              <a:buFont typeface="Arial" panose="020B0604020202020204" pitchFamily="34" charset="0"/>
              <a:buChar char="•"/>
            </a:pPr>
            <a:r>
              <a:rPr lang="en-US" dirty="0"/>
              <a:t>Uses </a:t>
            </a:r>
            <a:r>
              <a:rPr lang="en-US" b="1" dirty="0"/>
              <a:t>AES (Advanced Encryption Standard)</a:t>
            </a:r>
            <a:r>
              <a:rPr lang="en-US" dirty="0"/>
              <a:t> with </a:t>
            </a:r>
            <a:r>
              <a:rPr lang="en-US" b="1" dirty="0"/>
              <a:t>256-bit keys</a:t>
            </a:r>
            <a:r>
              <a:rPr lang="en-US" dirty="0"/>
              <a:t> (Windows 10 and later).</a:t>
            </a:r>
          </a:p>
          <a:p>
            <a:pPr>
              <a:buFont typeface="Arial" panose="020B0604020202020204" pitchFamily="34" charset="0"/>
              <a:buChar char="•"/>
            </a:pPr>
            <a:r>
              <a:rPr lang="en-US" dirty="0"/>
              <a:t>Older Windows versions use </a:t>
            </a:r>
            <a:r>
              <a:rPr lang="en-US" b="1" dirty="0"/>
              <a:t>3DES (Triple DES) encryption</a:t>
            </a:r>
            <a:r>
              <a:rPr lang="en-US" dirty="0"/>
              <a:t>.</a:t>
            </a:r>
          </a:p>
          <a:p>
            <a:r>
              <a:rPr lang="en-US" b="1" dirty="0"/>
              <a:t>🔒 User-Based Security</a:t>
            </a:r>
          </a:p>
          <a:p>
            <a:pPr>
              <a:buFont typeface="Arial" panose="020B0604020202020204" pitchFamily="34" charset="0"/>
              <a:buChar char="•"/>
            </a:pPr>
            <a:r>
              <a:rPr lang="en-US" dirty="0"/>
              <a:t>Only the user who encrypted the file (or an assigned recovery agent) can decrypt it.</a:t>
            </a:r>
          </a:p>
          <a:p>
            <a:pPr>
              <a:buFont typeface="Arial" panose="020B0604020202020204" pitchFamily="34" charset="0"/>
              <a:buChar char="•"/>
            </a:pPr>
            <a:r>
              <a:rPr lang="en-US" dirty="0"/>
              <a:t>Files remain encrypted even if moved to another NTFS volume.</a:t>
            </a:r>
          </a:p>
          <a:p>
            <a:endParaRPr lang="en-IN" dirty="0"/>
          </a:p>
        </p:txBody>
      </p:sp>
    </p:spTree>
    <p:extLst>
      <p:ext uri="{BB962C8B-B14F-4D97-AF65-F5344CB8AC3E}">
        <p14:creationId xmlns:p14="http://schemas.microsoft.com/office/powerpoint/2010/main" val="2184904331"/>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(4 of 14)</a:t>
            </a:r>
          </a:p>
        </p:txBody>
      </p:sp>
      <p:sp>
        <p:nvSpPr>
          <p:cNvPr id="3" name="Text Placeholder 2"/>
          <p:cNvSpPr>
            <a:spLocks noGrp="1"/>
          </p:cNvSpPr>
          <p:nvPr>
            <p:ph type="body" sz="quarter" idx="16"/>
          </p:nvPr>
        </p:nvSpPr>
        <p:spPr>
          <a:xfrm>
            <a:off x="76200" y="1371600"/>
            <a:ext cx="8380978" cy="5059785"/>
          </a:xfrm>
        </p:spPr>
        <p:txBody>
          <a:bodyPr>
            <a:normAutofit/>
          </a:bodyPr>
          <a:lstStyle/>
          <a:p>
            <a:pPr lvl="2">
              <a:lnSpc>
                <a:spcPct val="200000"/>
              </a:lnSpc>
              <a:buSzPct val="70000"/>
              <a:buFont typeface="Arial" pitchFamily="34" charset="0"/>
              <a:buChar char="•"/>
            </a:pPr>
            <a:r>
              <a:rPr dirty="0"/>
              <a:t>The development in the telecom sector made the entire world as a global village.</a:t>
            </a:r>
          </a:p>
          <a:p>
            <a:pPr lvl="2">
              <a:lnSpc>
                <a:spcPct val="200000"/>
              </a:lnSpc>
              <a:buSzPct val="70000"/>
              <a:buFont typeface="Arial" pitchFamily="34" charset="0"/>
              <a:buChar char="•"/>
            </a:pPr>
            <a:r>
              <a:rPr dirty="0"/>
              <a:t>Now a days everyone can afford to their own latest communication devices.</a:t>
            </a:r>
          </a:p>
          <a:p>
            <a:pPr lvl="2">
              <a:lnSpc>
                <a:spcPct val="200000"/>
              </a:lnSpc>
              <a:buSzPct val="70000"/>
              <a:buNone/>
            </a:pPr>
            <a:endParaRPr dirty="0"/>
          </a:p>
        </p:txBody>
      </p:sp>
      <p:pic>
        <p:nvPicPr>
          <p:cNvPr id="6" name="Picture 5" descr="13699215-1539x1247.jpg"/>
          <p:cNvPicPr>
            <a:picLocks noChangeAspect="1"/>
          </p:cNvPicPr>
          <p:nvPr/>
        </p:nvPicPr>
        <p:blipFill>
          <a:blip r:embed="rId3" cstate="email"/>
          <a:stretch>
            <a:fillRect/>
          </a:stretch>
        </p:blipFill>
        <p:spPr>
          <a:xfrm>
            <a:off x="6154113" y="4724400"/>
            <a:ext cx="2761287" cy="1828800"/>
          </a:xfrm>
          <a:prstGeom prst="rect">
            <a:avLst/>
          </a:prstGeom>
          <a:ln>
            <a:noFill/>
          </a:ln>
          <a:effectLst>
            <a:softEdge rad="112500"/>
          </a:effectLst>
        </p:spPr>
      </p:pic>
    </p:spTree>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E05C-502A-ABFE-594D-A462EAFE42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B1E3AB6-49FD-548D-92B3-A4FB23FE9E60}"/>
              </a:ext>
            </a:extLst>
          </p:cNvPr>
          <p:cNvSpPr>
            <a:spLocks noGrp="1"/>
          </p:cNvSpPr>
          <p:nvPr>
            <p:ph type="body" sz="quarter" idx="11"/>
          </p:nvPr>
        </p:nvSpPr>
        <p:spPr>
          <a:xfrm>
            <a:off x="0" y="0"/>
            <a:ext cx="9144000" cy="699230"/>
          </a:xfrm>
        </p:spPr>
        <p:txBody>
          <a:bodyPr/>
          <a:lstStyle/>
          <a:p>
            <a:r>
              <a:rPr lang="en-IN" dirty="0"/>
              <a:t>Key Features of EFS</a:t>
            </a:r>
          </a:p>
        </p:txBody>
      </p:sp>
      <p:sp>
        <p:nvSpPr>
          <p:cNvPr id="3" name="Text Placeholder 2">
            <a:extLst>
              <a:ext uri="{FF2B5EF4-FFF2-40B4-BE49-F238E27FC236}">
                <a16:creationId xmlns:a16="http://schemas.microsoft.com/office/drawing/2014/main" id="{ADEA8D48-E567-B296-78B7-9785F5229318}"/>
              </a:ext>
            </a:extLst>
          </p:cNvPr>
          <p:cNvSpPr>
            <a:spLocks noGrp="1"/>
          </p:cNvSpPr>
          <p:nvPr>
            <p:ph type="body" sz="quarter" idx="16"/>
          </p:nvPr>
        </p:nvSpPr>
        <p:spPr/>
        <p:txBody>
          <a:bodyPr>
            <a:normAutofit fontScale="92500"/>
          </a:bodyPr>
          <a:lstStyle/>
          <a:p>
            <a:r>
              <a:rPr lang="en-US" b="1" dirty="0"/>
              <a:t>🚀 Seamless Operation</a:t>
            </a:r>
          </a:p>
          <a:p>
            <a:pPr>
              <a:buFont typeface="Arial" panose="020B0604020202020204" pitchFamily="34" charset="0"/>
              <a:buChar char="•"/>
            </a:pPr>
            <a:r>
              <a:rPr lang="en-US" dirty="0"/>
              <a:t>Encryption and decryption happen automatically in the background.</a:t>
            </a:r>
          </a:p>
          <a:p>
            <a:pPr>
              <a:buFont typeface="Arial" panose="020B0604020202020204" pitchFamily="34" charset="0"/>
              <a:buChar char="•"/>
            </a:pPr>
            <a:r>
              <a:rPr lang="en-US" dirty="0"/>
              <a:t>Users can open and edit encrypted files without extra steps.</a:t>
            </a:r>
          </a:p>
          <a:p>
            <a:r>
              <a:rPr lang="en-US" b="1" dirty="0"/>
              <a:t>🛠️ Support for Multiple Users</a:t>
            </a:r>
          </a:p>
          <a:p>
            <a:pPr>
              <a:buFont typeface="Arial" panose="020B0604020202020204" pitchFamily="34" charset="0"/>
              <a:buChar char="•"/>
            </a:pPr>
            <a:r>
              <a:rPr lang="en-US" dirty="0"/>
              <a:t>EFS allows additional users to access encrypted files by adding their public keys.</a:t>
            </a:r>
          </a:p>
          <a:p>
            <a:pPr>
              <a:buFont typeface="Arial" panose="020B0604020202020204" pitchFamily="34" charset="0"/>
              <a:buChar char="•"/>
            </a:pPr>
            <a:r>
              <a:rPr lang="en-US" dirty="0"/>
              <a:t>Useful for shared encrypted files among trusted users.</a:t>
            </a:r>
          </a:p>
          <a:p>
            <a:r>
              <a:rPr lang="en-US" b="1" dirty="0"/>
              <a:t>🔄 Key Backup &amp; Recovery</a:t>
            </a:r>
          </a:p>
          <a:p>
            <a:pPr>
              <a:buFont typeface="Arial" panose="020B0604020202020204" pitchFamily="34" charset="0"/>
              <a:buChar char="•"/>
            </a:pPr>
            <a:r>
              <a:rPr lang="en-US" dirty="0"/>
              <a:t>Users can create </a:t>
            </a:r>
            <a:r>
              <a:rPr lang="en-US" b="1" dirty="0"/>
              <a:t>Data Recovery Agents (DRA)</a:t>
            </a:r>
            <a:r>
              <a:rPr lang="en-US" dirty="0"/>
              <a:t> for recovery if encryption keys are lost.</a:t>
            </a:r>
          </a:p>
          <a:p>
            <a:pPr>
              <a:buFont typeface="Arial" panose="020B0604020202020204" pitchFamily="34" charset="0"/>
              <a:buChar char="•"/>
            </a:pPr>
            <a:r>
              <a:rPr lang="en-US" dirty="0"/>
              <a:t>Encrypted files remain unreadable without the correct private key.</a:t>
            </a:r>
          </a:p>
          <a:p>
            <a:endParaRPr lang="en-IN" dirty="0"/>
          </a:p>
        </p:txBody>
      </p:sp>
    </p:spTree>
    <p:extLst>
      <p:ext uri="{BB962C8B-B14F-4D97-AF65-F5344CB8AC3E}">
        <p14:creationId xmlns:p14="http://schemas.microsoft.com/office/powerpoint/2010/main" val="1256633560"/>
      </p:ext>
    </p:extLst>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C1D290-882D-62D5-AC2F-A587743A7BA1}"/>
              </a:ext>
            </a:extLst>
          </p:cNvPr>
          <p:cNvSpPr>
            <a:spLocks noGrp="1"/>
          </p:cNvSpPr>
          <p:nvPr>
            <p:ph type="body" sz="quarter" idx="11"/>
          </p:nvPr>
        </p:nvSpPr>
        <p:spPr>
          <a:xfrm>
            <a:off x="0" y="0"/>
            <a:ext cx="9144000" cy="699230"/>
          </a:xfrm>
        </p:spPr>
        <p:txBody>
          <a:bodyPr/>
          <a:lstStyle/>
          <a:p>
            <a:r>
              <a:rPr lang="en-US" dirty="0"/>
              <a:t>How to Use EFS (Encrypt Files &amp; Folders)</a:t>
            </a:r>
            <a:endParaRPr lang="en-IN" dirty="0"/>
          </a:p>
        </p:txBody>
      </p:sp>
      <p:sp>
        <p:nvSpPr>
          <p:cNvPr id="3" name="Text Placeholder 2">
            <a:extLst>
              <a:ext uri="{FF2B5EF4-FFF2-40B4-BE49-F238E27FC236}">
                <a16:creationId xmlns:a16="http://schemas.microsoft.com/office/drawing/2014/main" id="{BB3B0AC0-197E-768E-EDC4-BFD07D822C6B}"/>
              </a:ext>
            </a:extLst>
          </p:cNvPr>
          <p:cNvSpPr>
            <a:spLocks noGrp="1"/>
          </p:cNvSpPr>
          <p:nvPr>
            <p:ph type="body" sz="quarter" idx="16"/>
          </p:nvPr>
        </p:nvSpPr>
        <p:spPr/>
        <p:txBody>
          <a:bodyPr/>
          <a:lstStyle/>
          <a:p>
            <a:r>
              <a:rPr lang="en-US" b="1" dirty="0"/>
              <a:t>1. Encrypt a File or Folder</a:t>
            </a:r>
          </a:p>
          <a:p>
            <a:pPr>
              <a:buFont typeface="+mj-lt"/>
              <a:buAutoNum type="arabicPeriod"/>
            </a:pPr>
            <a:r>
              <a:rPr lang="en-US" b="1" dirty="0"/>
              <a:t>Right-click</a:t>
            </a:r>
            <a:r>
              <a:rPr lang="en-US" dirty="0"/>
              <a:t> on the file/folder.</a:t>
            </a:r>
          </a:p>
          <a:p>
            <a:pPr>
              <a:buFont typeface="+mj-lt"/>
              <a:buAutoNum type="arabicPeriod"/>
            </a:pPr>
            <a:r>
              <a:rPr lang="en-US" dirty="0"/>
              <a:t>Select </a:t>
            </a:r>
            <a:r>
              <a:rPr lang="en-US" b="1" dirty="0"/>
              <a:t>Properties</a:t>
            </a:r>
            <a:r>
              <a:rPr lang="en-US" dirty="0"/>
              <a:t> &gt; Click </a:t>
            </a:r>
            <a:r>
              <a:rPr lang="en-US" b="1" dirty="0"/>
              <a:t>Advanced</a:t>
            </a:r>
            <a:r>
              <a:rPr lang="en-US" dirty="0"/>
              <a:t>.</a:t>
            </a:r>
          </a:p>
          <a:p>
            <a:pPr>
              <a:buFont typeface="+mj-lt"/>
              <a:buAutoNum type="arabicPeriod"/>
            </a:pPr>
            <a:r>
              <a:rPr lang="en-US" dirty="0"/>
              <a:t>Check </a:t>
            </a:r>
            <a:r>
              <a:rPr lang="en-US" b="1" dirty="0"/>
              <a:t>Encrypt contents to secure data</a:t>
            </a:r>
            <a:r>
              <a:rPr lang="en-US" dirty="0"/>
              <a:t> &gt; Click </a:t>
            </a:r>
            <a:r>
              <a:rPr lang="en-US" b="1" dirty="0"/>
              <a:t>OK</a:t>
            </a:r>
            <a:r>
              <a:rPr lang="en-US" dirty="0"/>
              <a:t>.</a:t>
            </a:r>
          </a:p>
          <a:p>
            <a:pPr>
              <a:buFont typeface="+mj-lt"/>
              <a:buAutoNum type="arabicPeriod"/>
            </a:pPr>
            <a:r>
              <a:rPr lang="en-US" dirty="0"/>
              <a:t>Click </a:t>
            </a:r>
            <a:r>
              <a:rPr lang="en-US" b="1" dirty="0"/>
              <a:t>Apply</a:t>
            </a:r>
            <a:r>
              <a:rPr lang="en-US" dirty="0"/>
              <a:t> &gt; Choose to apply encryption to just the file or the entire folder.</a:t>
            </a:r>
          </a:p>
          <a:p>
            <a:endParaRPr lang="en-IN" dirty="0"/>
          </a:p>
        </p:txBody>
      </p:sp>
    </p:spTree>
    <p:extLst>
      <p:ext uri="{BB962C8B-B14F-4D97-AF65-F5344CB8AC3E}">
        <p14:creationId xmlns:p14="http://schemas.microsoft.com/office/powerpoint/2010/main" val="2932270385"/>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A4827-0BD2-04CB-BBC5-E4C3E5276E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2A2970-6AA3-F754-C5E2-1A9DAA7E8F5B}"/>
              </a:ext>
            </a:extLst>
          </p:cNvPr>
          <p:cNvSpPr>
            <a:spLocks noGrp="1"/>
          </p:cNvSpPr>
          <p:nvPr>
            <p:ph type="body" sz="quarter" idx="11"/>
          </p:nvPr>
        </p:nvSpPr>
        <p:spPr>
          <a:xfrm>
            <a:off x="0" y="0"/>
            <a:ext cx="9144000" cy="699230"/>
          </a:xfrm>
        </p:spPr>
        <p:txBody>
          <a:bodyPr/>
          <a:lstStyle/>
          <a:p>
            <a:r>
              <a:rPr lang="en-US" dirty="0"/>
              <a:t>How to Use EFS (Encrypt Files &amp; Folders)</a:t>
            </a:r>
            <a:endParaRPr lang="en-IN" dirty="0"/>
          </a:p>
        </p:txBody>
      </p:sp>
      <p:sp>
        <p:nvSpPr>
          <p:cNvPr id="3" name="Text Placeholder 2">
            <a:extLst>
              <a:ext uri="{FF2B5EF4-FFF2-40B4-BE49-F238E27FC236}">
                <a16:creationId xmlns:a16="http://schemas.microsoft.com/office/drawing/2014/main" id="{650E8959-346A-C172-C43C-491BAA6072E6}"/>
              </a:ext>
            </a:extLst>
          </p:cNvPr>
          <p:cNvSpPr>
            <a:spLocks noGrp="1"/>
          </p:cNvSpPr>
          <p:nvPr>
            <p:ph type="body" sz="quarter" idx="16"/>
          </p:nvPr>
        </p:nvSpPr>
        <p:spPr/>
        <p:txBody>
          <a:bodyPr/>
          <a:lstStyle/>
          <a:p>
            <a:r>
              <a:rPr lang="en-US" b="1" dirty="0"/>
              <a:t>2. Decrypt a File or Folder</a:t>
            </a:r>
          </a:p>
          <a:p>
            <a:pPr>
              <a:buFont typeface="+mj-lt"/>
              <a:buAutoNum type="arabicPeriod"/>
            </a:pPr>
            <a:r>
              <a:rPr lang="en-US" b="1" dirty="0"/>
              <a:t>Right-click</a:t>
            </a:r>
            <a:r>
              <a:rPr lang="en-US" dirty="0"/>
              <a:t> the encrypted file/folder.</a:t>
            </a:r>
          </a:p>
          <a:p>
            <a:pPr>
              <a:buFont typeface="+mj-lt"/>
              <a:buAutoNum type="arabicPeriod"/>
            </a:pPr>
            <a:r>
              <a:rPr lang="en-US" dirty="0"/>
              <a:t>Select </a:t>
            </a:r>
            <a:r>
              <a:rPr lang="en-US" b="1" dirty="0"/>
              <a:t>Properties</a:t>
            </a:r>
            <a:r>
              <a:rPr lang="en-US" dirty="0"/>
              <a:t> &gt; Click </a:t>
            </a:r>
            <a:r>
              <a:rPr lang="en-US" b="1" dirty="0"/>
              <a:t>Advanced</a:t>
            </a:r>
            <a:r>
              <a:rPr lang="en-US" dirty="0"/>
              <a:t>.</a:t>
            </a:r>
          </a:p>
          <a:p>
            <a:pPr>
              <a:buFont typeface="+mj-lt"/>
              <a:buAutoNum type="arabicPeriod"/>
            </a:pPr>
            <a:r>
              <a:rPr lang="en-US" dirty="0"/>
              <a:t>Uncheck </a:t>
            </a:r>
            <a:r>
              <a:rPr lang="en-US" b="1" dirty="0"/>
              <a:t>Encrypt contents to secure data</a:t>
            </a:r>
            <a:r>
              <a:rPr lang="en-US" dirty="0"/>
              <a:t> &gt; Click </a:t>
            </a:r>
            <a:r>
              <a:rPr lang="en-US" b="1" dirty="0"/>
              <a:t>OK</a:t>
            </a:r>
            <a:r>
              <a:rPr lang="en-US" dirty="0"/>
              <a:t>.</a:t>
            </a:r>
          </a:p>
          <a:p>
            <a:pPr>
              <a:buFont typeface="+mj-lt"/>
              <a:buAutoNum type="arabicPeriod"/>
            </a:pPr>
            <a:r>
              <a:rPr lang="en-US" dirty="0"/>
              <a:t>Click </a:t>
            </a:r>
            <a:r>
              <a:rPr lang="en-US" b="1" dirty="0"/>
              <a:t>Apply</a:t>
            </a:r>
            <a:r>
              <a:rPr lang="en-US" dirty="0"/>
              <a:t> to confirm.</a:t>
            </a:r>
          </a:p>
          <a:p>
            <a:endParaRPr lang="en-IN" dirty="0"/>
          </a:p>
        </p:txBody>
      </p:sp>
    </p:spTree>
    <p:extLst>
      <p:ext uri="{BB962C8B-B14F-4D97-AF65-F5344CB8AC3E}">
        <p14:creationId xmlns:p14="http://schemas.microsoft.com/office/powerpoint/2010/main" val="959913529"/>
      </p:ext>
    </p:extLst>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84D59-17E2-C81C-7CEE-0C61D3BD287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21A6F02-4FD1-5A47-9429-325244E25816}"/>
              </a:ext>
            </a:extLst>
          </p:cNvPr>
          <p:cNvSpPr>
            <a:spLocks noGrp="1"/>
          </p:cNvSpPr>
          <p:nvPr>
            <p:ph type="body" sz="quarter" idx="11"/>
          </p:nvPr>
        </p:nvSpPr>
        <p:spPr>
          <a:xfrm>
            <a:off x="0" y="0"/>
            <a:ext cx="9144000" cy="699230"/>
          </a:xfrm>
        </p:spPr>
        <p:txBody>
          <a:bodyPr/>
          <a:lstStyle/>
          <a:p>
            <a:r>
              <a:rPr lang="en-US" dirty="0"/>
              <a:t>How to Use EFS (Encrypt Files &amp; Folders)</a:t>
            </a:r>
            <a:endParaRPr lang="en-IN" dirty="0"/>
          </a:p>
        </p:txBody>
      </p:sp>
      <p:sp>
        <p:nvSpPr>
          <p:cNvPr id="3" name="Text Placeholder 2">
            <a:extLst>
              <a:ext uri="{FF2B5EF4-FFF2-40B4-BE49-F238E27FC236}">
                <a16:creationId xmlns:a16="http://schemas.microsoft.com/office/drawing/2014/main" id="{201F338D-CC8D-C1F9-A767-C2080307371C}"/>
              </a:ext>
            </a:extLst>
          </p:cNvPr>
          <p:cNvSpPr>
            <a:spLocks noGrp="1"/>
          </p:cNvSpPr>
          <p:nvPr>
            <p:ph type="body" sz="quarter" idx="16"/>
          </p:nvPr>
        </p:nvSpPr>
        <p:spPr/>
        <p:txBody>
          <a:bodyPr/>
          <a:lstStyle/>
          <a:p>
            <a:r>
              <a:rPr lang="en-US" dirty="0"/>
              <a:t>3. Backup Your EFS Encryption </a:t>
            </a:r>
            <a:r>
              <a:rPr lang="en-US" dirty="0" err="1"/>
              <a:t>KeyTo</a:t>
            </a:r>
            <a:r>
              <a:rPr lang="en-US" dirty="0"/>
              <a:t> prevent data loss in case of key corruption:</a:t>
            </a:r>
          </a:p>
          <a:p>
            <a:r>
              <a:rPr lang="en-US" dirty="0"/>
              <a:t>Open Run (Win + R), type </a:t>
            </a:r>
            <a:r>
              <a:rPr lang="en-US" dirty="0" err="1"/>
              <a:t>certmgr.msc</a:t>
            </a:r>
            <a:r>
              <a:rPr lang="en-US" dirty="0"/>
              <a:t>, and press Enter.</a:t>
            </a:r>
          </a:p>
          <a:p>
            <a:r>
              <a:rPr lang="en-US" dirty="0"/>
              <a:t>Navigate to Personal &gt; Certificates.</a:t>
            </a:r>
          </a:p>
          <a:p>
            <a:r>
              <a:rPr lang="en-US" dirty="0"/>
              <a:t>Locate the EFS certificate, right-click, and choose Export.</a:t>
            </a:r>
          </a:p>
          <a:p>
            <a:r>
              <a:rPr lang="en-US" dirty="0"/>
              <a:t>Follow the wizard and save the private key in a safe place.</a:t>
            </a:r>
            <a:endParaRPr lang="en-IN" dirty="0"/>
          </a:p>
        </p:txBody>
      </p:sp>
    </p:spTree>
    <p:extLst>
      <p:ext uri="{BB962C8B-B14F-4D97-AF65-F5344CB8AC3E}">
        <p14:creationId xmlns:p14="http://schemas.microsoft.com/office/powerpoint/2010/main" val="19467957"/>
      </p:ext>
    </p:extLst>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41981-C82A-FC96-D8B0-C6D888AEDF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237C954-97EF-FD57-684C-E5AFE1A2E5A5}"/>
              </a:ext>
            </a:extLst>
          </p:cNvPr>
          <p:cNvSpPr>
            <a:spLocks noGrp="1"/>
          </p:cNvSpPr>
          <p:nvPr>
            <p:ph type="body" sz="quarter" idx="11"/>
          </p:nvPr>
        </p:nvSpPr>
        <p:spPr>
          <a:xfrm>
            <a:off x="0" y="0"/>
            <a:ext cx="9144000" cy="699230"/>
          </a:xfrm>
        </p:spPr>
        <p:txBody>
          <a:bodyPr/>
          <a:lstStyle/>
          <a:p>
            <a:r>
              <a:rPr lang="en-US" dirty="0"/>
              <a:t>How to Use EFS (Encrypt Files &amp; Folders)</a:t>
            </a:r>
            <a:endParaRPr lang="en-IN" dirty="0"/>
          </a:p>
        </p:txBody>
      </p:sp>
      <p:sp>
        <p:nvSpPr>
          <p:cNvPr id="3" name="Text Placeholder 2">
            <a:extLst>
              <a:ext uri="{FF2B5EF4-FFF2-40B4-BE49-F238E27FC236}">
                <a16:creationId xmlns:a16="http://schemas.microsoft.com/office/drawing/2014/main" id="{9A48F083-0903-E432-8E6C-6F01189DC0AA}"/>
              </a:ext>
            </a:extLst>
          </p:cNvPr>
          <p:cNvSpPr>
            <a:spLocks noGrp="1"/>
          </p:cNvSpPr>
          <p:nvPr>
            <p:ph type="body" sz="quarter" idx="16"/>
          </p:nvPr>
        </p:nvSpPr>
        <p:spPr/>
        <p:txBody>
          <a:bodyPr/>
          <a:lstStyle/>
          <a:p>
            <a:r>
              <a:rPr lang="en-US" b="1" dirty="0"/>
              <a:t>4. Add Another User to an Encrypted File</a:t>
            </a:r>
          </a:p>
          <a:p>
            <a:pPr>
              <a:buFont typeface="+mj-lt"/>
              <a:buAutoNum type="arabicPeriod"/>
            </a:pPr>
            <a:r>
              <a:rPr lang="en-US" dirty="0"/>
              <a:t>Right-click the encrypted file &gt; </a:t>
            </a:r>
            <a:r>
              <a:rPr lang="en-US" b="1" dirty="0"/>
              <a:t>Properties</a:t>
            </a:r>
            <a:r>
              <a:rPr lang="en-US" dirty="0"/>
              <a:t>.</a:t>
            </a:r>
          </a:p>
          <a:p>
            <a:pPr>
              <a:buFont typeface="+mj-lt"/>
              <a:buAutoNum type="arabicPeriod"/>
            </a:pPr>
            <a:r>
              <a:rPr lang="en-US" dirty="0"/>
              <a:t>Click </a:t>
            </a:r>
            <a:r>
              <a:rPr lang="en-US" b="1" dirty="0"/>
              <a:t>Advanced</a:t>
            </a:r>
            <a:r>
              <a:rPr lang="en-US" dirty="0"/>
              <a:t> &gt; </a:t>
            </a:r>
            <a:r>
              <a:rPr lang="en-US" b="1" dirty="0"/>
              <a:t>Details</a:t>
            </a:r>
            <a:r>
              <a:rPr lang="en-US" dirty="0"/>
              <a:t>.</a:t>
            </a:r>
          </a:p>
          <a:p>
            <a:pPr>
              <a:buFont typeface="+mj-lt"/>
              <a:buAutoNum type="arabicPeriod"/>
            </a:pPr>
            <a:r>
              <a:rPr lang="en-US" dirty="0"/>
              <a:t>Click </a:t>
            </a:r>
            <a:r>
              <a:rPr lang="en-US" b="1" dirty="0"/>
              <a:t>Add</a:t>
            </a:r>
            <a:r>
              <a:rPr lang="en-US" dirty="0"/>
              <a:t>, select the user, and </a:t>
            </a:r>
            <a:r>
              <a:rPr lang="en-US" b="1" dirty="0"/>
              <a:t>OK</a:t>
            </a:r>
            <a:r>
              <a:rPr lang="en-US" dirty="0"/>
              <a:t>.</a:t>
            </a:r>
          </a:p>
        </p:txBody>
      </p:sp>
    </p:spTree>
    <p:extLst>
      <p:ext uri="{BB962C8B-B14F-4D97-AF65-F5344CB8AC3E}">
        <p14:creationId xmlns:p14="http://schemas.microsoft.com/office/powerpoint/2010/main" val="2736429674"/>
      </p:ext>
    </p:extLst>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644BE-EDA0-7D35-A7CC-A195E9F83FFA}"/>
              </a:ext>
            </a:extLst>
          </p:cNvPr>
          <p:cNvSpPr>
            <a:spLocks noGrp="1"/>
          </p:cNvSpPr>
          <p:nvPr>
            <p:ph type="body" sz="quarter" idx="11"/>
          </p:nvPr>
        </p:nvSpPr>
        <p:spPr>
          <a:xfrm>
            <a:off x="0" y="0"/>
            <a:ext cx="9144000" cy="699230"/>
          </a:xfrm>
        </p:spPr>
        <p:txBody>
          <a:bodyPr/>
          <a:lstStyle/>
          <a:p>
            <a:r>
              <a:rPr lang="en-US" dirty="0"/>
              <a:t>Components of Encrypting File System (EFS)</a:t>
            </a:r>
            <a:endParaRPr lang="en-IN" dirty="0"/>
          </a:p>
        </p:txBody>
      </p:sp>
      <p:sp>
        <p:nvSpPr>
          <p:cNvPr id="3" name="Text Placeholder 2">
            <a:extLst>
              <a:ext uri="{FF2B5EF4-FFF2-40B4-BE49-F238E27FC236}">
                <a16:creationId xmlns:a16="http://schemas.microsoft.com/office/drawing/2014/main" id="{E5C49C4F-C2A6-B3DF-106C-8B32281F4052}"/>
              </a:ext>
            </a:extLst>
          </p:cNvPr>
          <p:cNvSpPr>
            <a:spLocks noGrp="1"/>
          </p:cNvSpPr>
          <p:nvPr>
            <p:ph type="body" sz="quarter" idx="16"/>
          </p:nvPr>
        </p:nvSpPr>
        <p:spPr/>
        <p:txBody>
          <a:bodyPr/>
          <a:lstStyle/>
          <a:p>
            <a:r>
              <a:rPr lang="en-IN" dirty="0"/>
              <a:t>EFS User Certificate &amp; Keys</a:t>
            </a:r>
          </a:p>
          <a:p>
            <a:r>
              <a:rPr lang="en-IN" dirty="0"/>
              <a:t>File Encryption Key (FEK)</a:t>
            </a:r>
          </a:p>
          <a:p>
            <a:r>
              <a:rPr lang="en-IN" dirty="0"/>
              <a:t>NTFS File System (EFS Integration)</a:t>
            </a:r>
          </a:p>
          <a:p>
            <a:r>
              <a:rPr lang="en-IN" dirty="0"/>
              <a:t>Data Recovery Agent (DRA)</a:t>
            </a:r>
          </a:p>
          <a:p>
            <a:r>
              <a:rPr lang="en-IN" dirty="0"/>
              <a:t>EFS Service (efslsa.exe)</a:t>
            </a:r>
          </a:p>
          <a:p>
            <a:r>
              <a:rPr lang="en-IN" dirty="0"/>
              <a:t>Windows Certificate Store</a:t>
            </a:r>
          </a:p>
          <a:p>
            <a:r>
              <a:rPr lang="en-IN" dirty="0"/>
              <a:t>Windows CryptoAPI (CAPI)</a:t>
            </a:r>
          </a:p>
        </p:txBody>
      </p:sp>
    </p:spTree>
    <p:extLst>
      <p:ext uri="{BB962C8B-B14F-4D97-AF65-F5344CB8AC3E}">
        <p14:creationId xmlns:p14="http://schemas.microsoft.com/office/powerpoint/2010/main" val="636652587"/>
      </p:ext>
    </p:extLst>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8414CC-D837-3A16-79B1-01F48FF1DD43}"/>
              </a:ext>
            </a:extLst>
          </p:cNvPr>
          <p:cNvSpPr>
            <a:spLocks noGrp="1"/>
          </p:cNvSpPr>
          <p:nvPr>
            <p:ph type="body" sz="quarter" idx="11"/>
          </p:nvPr>
        </p:nvSpPr>
        <p:spPr>
          <a:xfrm>
            <a:off x="0" y="0"/>
            <a:ext cx="9144000" cy="699230"/>
          </a:xfrm>
        </p:spPr>
        <p:txBody>
          <a:bodyPr/>
          <a:lstStyle/>
          <a:p>
            <a:r>
              <a:rPr lang="en-US" b="1" dirty="0"/>
              <a:t>. EFS User Certificate &amp; Keys</a:t>
            </a:r>
            <a:endParaRPr lang="en-IN" dirty="0"/>
          </a:p>
        </p:txBody>
      </p:sp>
      <p:sp>
        <p:nvSpPr>
          <p:cNvPr id="3" name="Text Placeholder 2">
            <a:extLst>
              <a:ext uri="{FF2B5EF4-FFF2-40B4-BE49-F238E27FC236}">
                <a16:creationId xmlns:a16="http://schemas.microsoft.com/office/drawing/2014/main" id="{9F7BE5F9-934F-D117-94E2-3C015C27C8B6}"/>
              </a:ext>
            </a:extLst>
          </p:cNvPr>
          <p:cNvSpPr>
            <a:spLocks noGrp="1"/>
          </p:cNvSpPr>
          <p:nvPr>
            <p:ph type="body" sz="quarter" idx="16"/>
          </p:nvPr>
        </p:nvSpPr>
        <p:spPr/>
        <p:txBody>
          <a:bodyPr>
            <a:normAutofit fontScale="92500"/>
          </a:bodyPr>
          <a:lstStyle/>
          <a:p>
            <a:r>
              <a:rPr lang="en-US" dirty="0"/>
              <a:t>EFS relies on </a:t>
            </a:r>
            <a:r>
              <a:rPr lang="en-US" b="1" dirty="0"/>
              <a:t>public-key cryptography</a:t>
            </a:r>
            <a:r>
              <a:rPr lang="en-US" dirty="0"/>
              <a:t> to encrypt and decrypt files.</a:t>
            </a:r>
          </a:p>
          <a:p>
            <a:r>
              <a:rPr lang="en-US" b="1" dirty="0"/>
              <a:t>🔑 User’s Public &amp; Private Key Pair</a:t>
            </a:r>
          </a:p>
          <a:p>
            <a:pPr>
              <a:buFont typeface="Arial" panose="020B0604020202020204" pitchFamily="34" charset="0"/>
              <a:buChar char="•"/>
            </a:pPr>
            <a:r>
              <a:rPr lang="en-US" dirty="0"/>
              <a:t>When a user encrypts a file for the first time, Windows automatically generates:</a:t>
            </a:r>
          </a:p>
          <a:p>
            <a:pPr marL="742950" lvl="1" indent="-285750">
              <a:buFont typeface="Arial" panose="020B0604020202020204" pitchFamily="34" charset="0"/>
              <a:buChar char="•"/>
            </a:pPr>
            <a:r>
              <a:rPr lang="en-US" b="1" dirty="0"/>
              <a:t>Public Key</a:t>
            </a:r>
            <a:r>
              <a:rPr lang="en-US" dirty="0"/>
              <a:t>: Used to encrypt the file.</a:t>
            </a:r>
          </a:p>
          <a:p>
            <a:pPr marL="742950" lvl="1" indent="-285750">
              <a:buFont typeface="Arial" panose="020B0604020202020204" pitchFamily="34" charset="0"/>
              <a:buChar char="•"/>
            </a:pPr>
            <a:r>
              <a:rPr lang="en-US" b="1" dirty="0"/>
              <a:t>Private Key</a:t>
            </a:r>
            <a:r>
              <a:rPr lang="en-US" dirty="0"/>
              <a:t>: Used to decrypt the file (must be securely stored).</a:t>
            </a:r>
          </a:p>
          <a:p>
            <a:pPr>
              <a:buFont typeface="Arial" panose="020B0604020202020204" pitchFamily="34" charset="0"/>
              <a:buChar char="•"/>
            </a:pPr>
            <a:r>
              <a:rPr lang="en-US" dirty="0"/>
              <a:t>The private key is stored in the </a:t>
            </a:r>
            <a:r>
              <a:rPr lang="en-US" b="1" dirty="0"/>
              <a:t>user’s profile</a:t>
            </a:r>
            <a:r>
              <a:rPr lang="en-US" dirty="0"/>
              <a:t> and protected by Windows.</a:t>
            </a:r>
          </a:p>
          <a:p>
            <a:r>
              <a:rPr lang="en-US" b="1" dirty="0"/>
              <a:t>📜 EFS Certificate</a:t>
            </a:r>
          </a:p>
          <a:p>
            <a:pPr>
              <a:buFont typeface="Arial" panose="020B0604020202020204" pitchFamily="34" charset="0"/>
              <a:buChar char="•"/>
            </a:pPr>
            <a:r>
              <a:rPr lang="en-US" dirty="0"/>
              <a:t>The </a:t>
            </a:r>
            <a:r>
              <a:rPr lang="en-US" b="1" dirty="0"/>
              <a:t>EFS certificate</a:t>
            </a:r>
            <a:r>
              <a:rPr lang="en-US" dirty="0"/>
              <a:t> contains the </a:t>
            </a:r>
            <a:r>
              <a:rPr lang="en-US" b="1" dirty="0"/>
              <a:t>public key</a:t>
            </a:r>
            <a:r>
              <a:rPr lang="en-US" dirty="0"/>
              <a:t> and is linked to the user.</a:t>
            </a:r>
          </a:p>
          <a:p>
            <a:pPr>
              <a:buFont typeface="Arial" panose="020B0604020202020204" pitchFamily="34" charset="0"/>
              <a:buChar char="•"/>
            </a:pPr>
            <a:r>
              <a:rPr lang="en-US" dirty="0"/>
              <a:t>It is stored in the </a:t>
            </a:r>
            <a:r>
              <a:rPr lang="en-US" b="1" dirty="0"/>
              <a:t>Windows Certificate Store</a:t>
            </a:r>
            <a:r>
              <a:rPr lang="en-US" dirty="0"/>
              <a:t>.</a:t>
            </a:r>
          </a:p>
          <a:p>
            <a:pPr>
              <a:buFont typeface="Arial" panose="020B0604020202020204" pitchFamily="34" charset="0"/>
              <a:buChar char="•"/>
            </a:pPr>
            <a:r>
              <a:rPr lang="en-US" dirty="0"/>
              <a:t>Users can export the certificate for backup or transfer.</a:t>
            </a:r>
          </a:p>
          <a:p>
            <a:endParaRPr lang="en-IN" dirty="0"/>
          </a:p>
        </p:txBody>
      </p:sp>
    </p:spTree>
    <p:extLst>
      <p:ext uri="{BB962C8B-B14F-4D97-AF65-F5344CB8AC3E}">
        <p14:creationId xmlns:p14="http://schemas.microsoft.com/office/powerpoint/2010/main" val="906153491"/>
      </p:ext>
    </p:extLst>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284B4-971C-7CC2-4158-9B86E83476DD}"/>
              </a:ext>
            </a:extLst>
          </p:cNvPr>
          <p:cNvSpPr>
            <a:spLocks noGrp="1"/>
          </p:cNvSpPr>
          <p:nvPr>
            <p:ph type="body" sz="quarter" idx="11"/>
          </p:nvPr>
        </p:nvSpPr>
        <p:spPr>
          <a:xfrm>
            <a:off x="0" y="0"/>
            <a:ext cx="9144000" cy="699230"/>
          </a:xfrm>
        </p:spPr>
        <p:txBody>
          <a:bodyPr/>
          <a:lstStyle/>
          <a:p>
            <a:r>
              <a:rPr lang="en-US" b="1" dirty="0"/>
              <a:t>File Encryption Key (FEK)</a:t>
            </a:r>
            <a:endParaRPr lang="en-IN" dirty="0"/>
          </a:p>
        </p:txBody>
      </p:sp>
      <p:sp>
        <p:nvSpPr>
          <p:cNvPr id="3" name="Text Placeholder 2">
            <a:extLst>
              <a:ext uri="{FF2B5EF4-FFF2-40B4-BE49-F238E27FC236}">
                <a16:creationId xmlns:a16="http://schemas.microsoft.com/office/drawing/2014/main" id="{0812E2BF-16FF-B2FF-324A-F19CCFADD460}"/>
              </a:ext>
            </a:extLst>
          </p:cNvPr>
          <p:cNvSpPr>
            <a:spLocks noGrp="1"/>
          </p:cNvSpPr>
          <p:nvPr>
            <p:ph type="body" sz="quarter" idx="16"/>
          </p:nvPr>
        </p:nvSpPr>
        <p:spPr/>
        <p:txBody>
          <a:bodyPr/>
          <a:lstStyle/>
          <a:p>
            <a:pPr>
              <a:buFont typeface="Arial" panose="020B0604020202020204" pitchFamily="34" charset="0"/>
              <a:buChar char="•"/>
            </a:pPr>
            <a:r>
              <a:rPr lang="en-US" dirty="0"/>
              <a:t>Every file encrypted by EFS has a </a:t>
            </a:r>
            <a:r>
              <a:rPr lang="en-US" b="1" dirty="0"/>
              <a:t>unique symmetric key</a:t>
            </a:r>
            <a:r>
              <a:rPr lang="en-US" dirty="0"/>
              <a:t> called the </a:t>
            </a:r>
            <a:r>
              <a:rPr lang="en-US" b="1" dirty="0"/>
              <a:t>File Encryption Key (FEK)</a:t>
            </a:r>
            <a:r>
              <a:rPr lang="en-US" dirty="0"/>
              <a:t>.</a:t>
            </a:r>
          </a:p>
          <a:p>
            <a:pPr>
              <a:buFont typeface="Arial" panose="020B0604020202020204" pitchFamily="34" charset="0"/>
              <a:buChar char="•"/>
            </a:pPr>
            <a:r>
              <a:rPr lang="en-US" b="1" dirty="0"/>
              <a:t>Why?</a:t>
            </a:r>
            <a:r>
              <a:rPr lang="en-US" dirty="0"/>
              <a:t> Symmetric encryption (AES) is much faster than asymmetric encryption.</a:t>
            </a:r>
          </a:p>
          <a:p>
            <a:pPr>
              <a:buFont typeface="Arial" panose="020B0604020202020204" pitchFamily="34" charset="0"/>
              <a:buChar char="•"/>
            </a:pPr>
            <a:r>
              <a:rPr lang="en-US" b="1" dirty="0"/>
              <a:t>How does EFS use it?</a:t>
            </a:r>
            <a:endParaRPr lang="en-US" dirty="0"/>
          </a:p>
          <a:p>
            <a:pPr marL="742950" lvl="1" indent="-285750">
              <a:buFont typeface="Arial" panose="020B0604020202020204" pitchFamily="34" charset="0"/>
              <a:buChar char="•"/>
            </a:pPr>
            <a:r>
              <a:rPr lang="en-US" dirty="0"/>
              <a:t>FEK is generated when a file is encrypted.</a:t>
            </a:r>
          </a:p>
          <a:p>
            <a:pPr marL="742950" lvl="1" indent="-285750">
              <a:buFont typeface="Arial" panose="020B0604020202020204" pitchFamily="34" charset="0"/>
              <a:buChar char="•"/>
            </a:pPr>
            <a:r>
              <a:rPr lang="en-US" dirty="0"/>
              <a:t>The FEK itself is encrypted using the user’s </a:t>
            </a:r>
            <a:r>
              <a:rPr lang="en-US" b="1" dirty="0"/>
              <a:t>public key</a:t>
            </a:r>
            <a:r>
              <a:rPr lang="en-US" dirty="0"/>
              <a:t>.</a:t>
            </a:r>
          </a:p>
          <a:p>
            <a:pPr marL="742950" lvl="1" indent="-285750">
              <a:buFont typeface="Arial" panose="020B0604020202020204" pitchFamily="34" charset="0"/>
              <a:buChar char="•"/>
            </a:pPr>
            <a:r>
              <a:rPr lang="en-US" dirty="0"/>
              <a:t>The encrypted FEK is stored with the file as metadata.</a:t>
            </a:r>
          </a:p>
          <a:p>
            <a:endParaRPr lang="en-IN" dirty="0"/>
          </a:p>
        </p:txBody>
      </p:sp>
    </p:spTree>
    <p:extLst>
      <p:ext uri="{BB962C8B-B14F-4D97-AF65-F5344CB8AC3E}">
        <p14:creationId xmlns:p14="http://schemas.microsoft.com/office/powerpoint/2010/main" val="1352273456"/>
      </p:ext>
    </p:extLst>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DAFE-AB69-7DA9-A265-CAFD077ED9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C932E3-088A-43B1-3C01-511169AC5170}"/>
              </a:ext>
            </a:extLst>
          </p:cNvPr>
          <p:cNvSpPr>
            <a:spLocks noGrp="1"/>
          </p:cNvSpPr>
          <p:nvPr>
            <p:ph type="body" sz="quarter" idx="11"/>
          </p:nvPr>
        </p:nvSpPr>
        <p:spPr>
          <a:xfrm>
            <a:off x="0" y="0"/>
            <a:ext cx="9144000" cy="699230"/>
          </a:xfrm>
        </p:spPr>
        <p:txBody>
          <a:bodyPr/>
          <a:lstStyle/>
          <a:p>
            <a:r>
              <a:rPr lang="en-US" b="1" dirty="0"/>
              <a:t>NTFS File System (EFS Integration)</a:t>
            </a:r>
          </a:p>
        </p:txBody>
      </p:sp>
      <p:sp>
        <p:nvSpPr>
          <p:cNvPr id="3" name="Text Placeholder 2">
            <a:extLst>
              <a:ext uri="{FF2B5EF4-FFF2-40B4-BE49-F238E27FC236}">
                <a16:creationId xmlns:a16="http://schemas.microsoft.com/office/drawing/2014/main" id="{718C6ACC-C694-A3BC-0E17-B048A60D1CAD}"/>
              </a:ext>
            </a:extLst>
          </p:cNvPr>
          <p:cNvSpPr>
            <a:spLocks noGrp="1"/>
          </p:cNvSpPr>
          <p:nvPr>
            <p:ph type="body" sz="quarter" idx="16"/>
          </p:nvPr>
        </p:nvSpPr>
        <p:spPr/>
        <p:txBody>
          <a:bodyPr/>
          <a:lstStyle/>
          <a:p>
            <a:pPr>
              <a:buFont typeface="Arial" panose="020B0604020202020204" pitchFamily="34" charset="0"/>
              <a:buChar char="•"/>
            </a:pPr>
            <a:r>
              <a:rPr lang="en-US" dirty="0"/>
              <a:t>EFS is built into </a:t>
            </a:r>
            <a:r>
              <a:rPr lang="en-US" b="1" dirty="0"/>
              <a:t>NTFS</a:t>
            </a:r>
            <a:r>
              <a:rPr lang="en-US" dirty="0"/>
              <a:t>, meaning it only works on NTFS-formatted volumes.</a:t>
            </a:r>
          </a:p>
          <a:p>
            <a:pPr>
              <a:buFont typeface="Arial" panose="020B0604020202020204" pitchFamily="34" charset="0"/>
              <a:buChar char="•"/>
            </a:pPr>
            <a:r>
              <a:rPr lang="en-US" dirty="0"/>
              <a:t>The </a:t>
            </a:r>
            <a:r>
              <a:rPr lang="en-US" b="1" dirty="0"/>
              <a:t>NTFS metadata stores the encrypted FEK</a:t>
            </a:r>
            <a:r>
              <a:rPr lang="en-US" dirty="0"/>
              <a:t> with the file.</a:t>
            </a:r>
          </a:p>
          <a:p>
            <a:pPr>
              <a:buFont typeface="Arial" panose="020B0604020202020204" pitchFamily="34" charset="0"/>
              <a:buChar char="•"/>
            </a:pPr>
            <a:r>
              <a:rPr lang="en-US" dirty="0"/>
              <a:t>When a user accesses an encrypted file:</a:t>
            </a:r>
          </a:p>
          <a:p>
            <a:pPr marL="742950" lvl="1" indent="-285750">
              <a:buFont typeface="Arial" panose="020B0604020202020204" pitchFamily="34" charset="0"/>
              <a:buChar char="•"/>
            </a:pPr>
            <a:r>
              <a:rPr lang="en-US" dirty="0"/>
              <a:t>The OS retrieves the </a:t>
            </a:r>
            <a:r>
              <a:rPr lang="en-US" b="1" dirty="0"/>
              <a:t>encrypted FEK</a:t>
            </a:r>
            <a:r>
              <a:rPr lang="en-US" dirty="0"/>
              <a:t> from NTFS.</a:t>
            </a:r>
          </a:p>
          <a:p>
            <a:pPr marL="742950" lvl="1" indent="-285750">
              <a:buFont typeface="Arial" panose="020B0604020202020204" pitchFamily="34" charset="0"/>
              <a:buChar char="•"/>
            </a:pPr>
            <a:r>
              <a:rPr lang="en-US" dirty="0"/>
              <a:t>It decrypts the FEK using the user’s </a:t>
            </a:r>
            <a:r>
              <a:rPr lang="en-US" b="1" dirty="0"/>
              <a:t>private key</a:t>
            </a:r>
            <a:r>
              <a:rPr lang="en-US" dirty="0"/>
              <a:t>.</a:t>
            </a:r>
          </a:p>
          <a:p>
            <a:pPr marL="742950" lvl="1" indent="-285750">
              <a:buFont typeface="Arial" panose="020B0604020202020204" pitchFamily="34" charset="0"/>
              <a:buChar char="•"/>
            </a:pPr>
            <a:r>
              <a:rPr lang="en-US" dirty="0"/>
              <a:t>The decrypted FEK is used to decrypt the file </a:t>
            </a:r>
            <a:r>
              <a:rPr lang="en-US" b="1" dirty="0"/>
              <a:t>transparently</a:t>
            </a:r>
            <a:r>
              <a:rPr lang="en-US" dirty="0"/>
              <a:t>.</a:t>
            </a:r>
          </a:p>
          <a:p>
            <a:endParaRPr lang="en-IN" dirty="0"/>
          </a:p>
        </p:txBody>
      </p:sp>
    </p:spTree>
    <p:extLst>
      <p:ext uri="{BB962C8B-B14F-4D97-AF65-F5344CB8AC3E}">
        <p14:creationId xmlns:p14="http://schemas.microsoft.com/office/powerpoint/2010/main" val="241802530"/>
      </p:ext>
    </p:extLst>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8CFF6-A5E7-6868-36B2-235A9013859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903BDB5-DF95-9EA7-DC24-16CA4DF8E301}"/>
              </a:ext>
            </a:extLst>
          </p:cNvPr>
          <p:cNvSpPr>
            <a:spLocks noGrp="1"/>
          </p:cNvSpPr>
          <p:nvPr>
            <p:ph type="body" sz="quarter" idx="11"/>
          </p:nvPr>
        </p:nvSpPr>
        <p:spPr>
          <a:xfrm>
            <a:off x="0" y="0"/>
            <a:ext cx="9144000" cy="699230"/>
          </a:xfrm>
        </p:spPr>
        <p:txBody>
          <a:bodyPr/>
          <a:lstStyle/>
          <a:p>
            <a:r>
              <a:rPr lang="en-US" b="1" dirty="0"/>
              <a:t>Data Recovery Agent (DRA)</a:t>
            </a:r>
          </a:p>
        </p:txBody>
      </p:sp>
      <p:sp>
        <p:nvSpPr>
          <p:cNvPr id="3" name="Text Placeholder 2">
            <a:extLst>
              <a:ext uri="{FF2B5EF4-FFF2-40B4-BE49-F238E27FC236}">
                <a16:creationId xmlns:a16="http://schemas.microsoft.com/office/drawing/2014/main" id="{939EB1FA-2155-3B3F-DDDA-53DA165146AD}"/>
              </a:ext>
            </a:extLst>
          </p:cNvPr>
          <p:cNvSpPr>
            <a:spLocks noGrp="1"/>
          </p:cNvSpPr>
          <p:nvPr>
            <p:ph type="body" sz="quarter" idx="16"/>
          </p:nvPr>
        </p:nvSpPr>
        <p:spPr/>
        <p:txBody>
          <a:bodyPr/>
          <a:lstStyle/>
          <a:p>
            <a:pPr>
              <a:buFont typeface="Arial" panose="020B0604020202020204" pitchFamily="34" charset="0"/>
              <a:buChar char="•"/>
            </a:pPr>
            <a:r>
              <a:rPr lang="en-US" dirty="0"/>
              <a:t>A </a:t>
            </a:r>
            <a:r>
              <a:rPr lang="en-US" b="1" dirty="0"/>
              <a:t>Data Recovery Agent (DRA)</a:t>
            </a:r>
            <a:r>
              <a:rPr lang="en-US" dirty="0"/>
              <a:t> is a designated administrator who can recover encrypted files if the original user loses access.</a:t>
            </a:r>
          </a:p>
          <a:p>
            <a:pPr>
              <a:buFont typeface="Arial" panose="020B0604020202020204" pitchFamily="34" charset="0"/>
              <a:buChar char="•"/>
            </a:pPr>
            <a:r>
              <a:rPr lang="en-US" dirty="0"/>
              <a:t>DRA is required in </a:t>
            </a:r>
            <a:r>
              <a:rPr lang="en-US" b="1" dirty="0"/>
              <a:t>enterprise environments</a:t>
            </a:r>
            <a:r>
              <a:rPr lang="en-US" dirty="0"/>
              <a:t>.</a:t>
            </a:r>
          </a:p>
          <a:p>
            <a:pPr>
              <a:buFont typeface="Arial" panose="020B0604020202020204" pitchFamily="34" charset="0"/>
              <a:buChar char="•"/>
            </a:pPr>
            <a:r>
              <a:rPr lang="en-US" dirty="0"/>
              <a:t>The </a:t>
            </a:r>
            <a:r>
              <a:rPr lang="en-US" b="1" dirty="0"/>
              <a:t>DRA's public key is also stored with encrypted files</a:t>
            </a:r>
            <a:r>
              <a:rPr lang="en-US" dirty="0"/>
              <a:t>, so they can decrypt the FEK if needed.</a:t>
            </a:r>
          </a:p>
          <a:p>
            <a:pPr>
              <a:buFont typeface="Arial" panose="020B0604020202020204" pitchFamily="34" charset="0"/>
              <a:buChar char="•"/>
            </a:pPr>
            <a:r>
              <a:rPr lang="en-US" dirty="0"/>
              <a:t>In </a:t>
            </a:r>
            <a:r>
              <a:rPr lang="en-US" b="1" dirty="0"/>
              <a:t>domain environments</a:t>
            </a:r>
            <a:r>
              <a:rPr lang="en-US" dirty="0"/>
              <a:t>, DRAs are centrally managed via </a:t>
            </a:r>
            <a:r>
              <a:rPr lang="en-US" b="1" dirty="0"/>
              <a:t>Group Policy</a:t>
            </a:r>
            <a:r>
              <a:rPr lang="en-US" dirty="0"/>
              <a:t>.</a:t>
            </a:r>
          </a:p>
          <a:p>
            <a:endParaRPr lang="en-IN" dirty="0"/>
          </a:p>
        </p:txBody>
      </p:sp>
    </p:spTree>
    <p:extLst>
      <p:ext uri="{BB962C8B-B14F-4D97-AF65-F5344CB8AC3E}">
        <p14:creationId xmlns:p14="http://schemas.microsoft.com/office/powerpoint/2010/main" val="2076147617"/>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(5 of 14)</a:t>
            </a:r>
          </a:p>
        </p:txBody>
      </p:sp>
      <p:sp>
        <p:nvSpPr>
          <p:cNvPr id="3" name="Text Placeholder 2"/>
          <p:cNvSpPr>
            <a:spLocks noGrp="1"/>
          </p:cNvSpPr>
          <p:nvPr>
            <p:ph type="body" sz="quarter" idx="16"/>
          </p:nvPr>
        </p:nvSpPr>
        <p:spPr>
          <a:xfrm>
            <a:off x="76200" y="1371600"/>
            <a:ext cx="8240713" cy="4473575"/>
          </a:xfrm>
        </p:spPr>
        <p:txBody>
          <a:bodyPr/>
          <a:lstStyle/>
          <a:p>
            <a:pPr lvl="1">
              <a:lnSpc>
                <a:spcPct val="200000"/>
              </a:lnSpc>
              <a:buSzPct val="70000"/>
              <a:buBlip>
                <a:blip r:embed="rId3"/>
              </a:buBlip>
            </a:pPr>
            <a:r>
              <a:rPr lang="en-GB" dirty="0"/>
              <a:t>Cost reduction</a:t>
            </a:r>
          </a:p>
          <a:p>
            <a:pPr lvl="2">
              <a:lnSpc>
                <a:spcPct val="200000"/>
              </a:lnSpc>
              <a:buSzPct val="70000"/>
              <a:buFont typeface="Arial" pitchFamily="34" charset="0"/>
              <a:buChar char="•"/>
            </a:pPr>
            <a:r>
              <a:rPr dirty="0"/>
              <a:t>Computerization of business processes results in cost reduction.</a:t>
            </a:r>
          </a:p>
          <a:p>
            <a:pPr lvl="2">
              <a:lnSpc>
                <a:spcPct val="200000"/>
              </a:lnSpc>
              <a:buSzPct val="70000"/>
              <a:buFont typeface="Arial" pitchFamily="34" charset="0"/>
              <a:buChar char="•"/>
            </a:pPr>
            <a:r>
              <a:rPr dirty="0"/>
              <a:t>Cost reduction leads to increased productivity and good profitability.  </a:t>
            </a:r>
            <a:endParaRPr lang="en-GB" dirty="0"/>
          </a:p>
        </p:txBody>
      </p:sp>
      <p:pic>
        <p:nvPicPr>
          <p:cNvPr id="6" name="Picture 5" descr="12764878-1646x1166.jpg"/>
          <p:cNvPicPr>
            <a:picLocks noChangeAspect="1"/>
          </p:cNvPicPr>
          <p:nvPr/>
        </p:nvPicPr>
        <p:blipFill>
          <a:blip r:embed="rId4" cstate="email"/>
          <a:stretch>
            <a:fillRect/>
          </a:stretch>
        </p:blipFill>
        <p:spPr>
          <a:xfrm>
            <a:off x="5755341" y="3295289"/>
            <a:ext cx="2608730" cy="3011380"/>
          </a:xfrm>
          <a:prstGeom prst="rect">
            <a:avLst/>
          </a:prstGeom>
          <a:ln>
            <a:noFill/>
          </a:ln>
          <a:effectLst>
            <a:softEdge rad="112500"/>
          </a:effectLst>
        </p:spPr>
      </p:pic>
    </p:spTree>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BCE0-60E3-B513-4E5C-E392A1D9025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A08050A-04D1-0B7C-E15F-0D5BE23E0DDE}"/>
              </a:ext>
            </a:extLst>
          </p:cNvPr>
          <p:cNvSpPr>
            <a:spLocks noGrp="1"/>
          </p:cNvSpPr>
          <p:nvPr>
            <p:ph type="body" sz="quarter" idx="11"/>
          </p:nvPr>
        </p:nvSpPr>
        <p:spPr>
          <a:xfrm>
            <a:off x="0" y="0"/>
            <a:ext cx="9144000" cy="699230"/>
          </a:xfrm>
        </p:spPr>
        <p:txBody>
          <a:bodyPr/>
          <a:lstStyle/>
          <a:p>
            <a:r>
              <a:rPr lang="en-IN" b="1" dirty="0"/>
              <a:t>EFS Service (efslsa.exe)</a:t>
            </a:r>
          </a:p>
        </p:txBody>
      </p:sp>
      <p:sp>
        <p:nvSpPr>
          <p:cNvPr id="3" name="Text Placeholder 2">
            <a:extLst>
              <a:ext uri="{FF2B5EF4-FFF2-40B4-BE49-F238E27FC236}">
                <a16:creationId xmlns:a16="http://schemas.microsoft.com/office/drawing/2014/main" id="{B8A71926-94B1-06C7-A137-2858F576DA02}"/>
              </a:ext>
            </a:extLst>
          </p:cNvPr>
          <p:cNvSpPr>
            <a:spLocks noGrp="1"/>
          </p:cNvSpPr>
          <p:nvPr>
            <p:ph type="body" sz="quarter" idx="16"/>
          </p:nvPr>
        </p:nvSpPr>
        <p:spPr/>
        <p:txBody>
          <a:bodyPr/>
          <a:lstStyle/>
          <a:p>
            <a:pPr>
              <a:buFont typeface="Arial" panose="020B0604020202020204" pitchFamily="34" charset="0"/>
              <a:buChar char="•"/>
            </a:pPr>
            <a:r>
              <a:rPr lang="en-IN" b="1" dirty="0"/>
              <a:t>EFSLSA.EXE</a:t>
            </a:r>
            <a:r>
              <a:rPr lang="en-IN" dirty="0"/>
              <a:t> (EFS Local Security Authority) is the Windows process responsible for:</a:t>
            </a:r>
          </a:p>
          <a:p>
            <a:pPr marL="742950" lvl="1" indent="-285750">
              <a:buFont typeface="Arial" panose="020B0604020202020204" pitchFamily="34" charset="0"/>
              <a:buChar char="•"/>
            </a:pPr>
            <a:r>
              <a:rPr lang="en-IN" dirty="0"/>
              <a:t>Managing encryption and decryption requests.</a:t>
            </a:r>
          </a:p>
          <a:p>
            <a:pPr marL="742950" lvl="1" indent="-285750">
              <a:buFont typeface="Arial" panose="020B0604020202020204" pitchFamily="34" charset="0"/>
              <a:buChar char="•"/>
            </a:pPr>
            <a:r>
              <a:rPr lang="en-IN" dirty="0"/>
              <a:t>Retrieving user keys from the </a:t>
            </a:r>
            <a:r>
              <a:rPr lang="en-IN" b="1" dirty="0"/>
              <a:t>Windows Credential Store</a:t>
            </a:r>
            <a:r>
              <a:rPr lang="en-IN" dirty="0"/>
              <a:t>.</a:t>
            </a:r>
          </a:p>
          <a:p>
            <a:pPr marL="742950" lvl="1" indent="-285750">
              <a:buFont typeface="Arial" panose="020B0604020202020204" pitchFamily="34" charset="0"/>
              <a:buChar char="•"/>
            </a:pPr>
            <a:r>
              <a:rPr lang="en-IN" dirty="0"/>
              <a:t>Verifying user identity.</a:t>
            </a:r>
          </a:p>
          <a:p>
            <a:endParaRPr lang="en-IN" dirty="0"/>
          </a:p>
        </p:txBody>
      </p:sp>
    </p:spTree>
    <p:extLst>
      <p:ext uri="{BB962C8B-B14F-4D97-AF65-F5344CB8AC3E}">
        <p14:creationId xmlns:p14="http://schemas.microsoft.com/office/powerpoint/2010/main" val="2955852749"/>
      </p:ext>
    </p:extLst>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260A5-90A6-D27C-90FC-C33F8F908EA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CB03FA-54FB-9BC9-6C2B-FCFC357F8041}"/>
              </a:ext>
            </a:extLst>
          </p:cNvPr>
          <p:cNvSpPr>
            <a:spLocks noGrp="1"/>
          </p:cNvSpPr>
          <p:nvPr>
            <p:ph type="body" sz="quarter" idx="11"/>
          </p:nvPr>
        </p:nvSpPr>
        <p:spPr>
          <a:xfrm>
            <a:off x="0" y="0"/>
            <a:ext cx="9144000" cy="699230"/>
          </a:xfrm>
        </p:spPr>
        <p:txBody>
          <a:bodyPr/>
          <a:lstStyle/>
          <a:p>
            <a:r>
              <a:rPr lang="en-US" b="1" dirty="0"/>
              <a:t>Windows Certificate Store</a:t>
            </a:r>
          </a:p>
        </p:txBody>
      </p:sp>
      <p:sp>
        <p:nvSpPr>
          <p:cNvPr id="3" name="Text Placeholder 2">
            <a:extLst>
              <a:ext uri="{FF2B5EF4-FFF2-40B4-BE49-F238E27FC236}">
                <a16:creationId xmlns:a16="http://schemas.microsoft.com/office/drawing/2014/main" id="{001E9FA0-85F1-9814-A36A-394C1443F962}"/>
              </a:ext>
            </a:extLst>
          </p:cNvPr>
          <p:cNvSpPr>
            <a:spLocks noGrp="1"/>
          </p:cNvSpPr>
          <p:nvPr>
            <p:ph type="body" sz="quarter" idx="16"/>
          </p:nvPr>
        </p:nvSpPr>
        <p:spPr/>
        <p:txBody>
          <a:bodyPr/>
          <a:lstStyle/>
          <a:p>
            <a:pPr>
              <a:buFont typeface="Arial" panose="020B0604020202020204" pitchFamily="34" charset="0"/>
              <a:buChar char="•"/>
            </a:pPr>
            <a:r>
              <a:rPr lang="en-US" dirty="0"/>
              <a:t>Stores </a:t>
            </a:r>
            <a:r>
              <a:rPr lang="en-US" b="1" dirty="0"/>
              <a:t>EFS certificates</a:t>
            </a:r>
            <a:r>
              <a:rPr lang="en-US" dirty="0"/>
              <a:t> for all users.</a:t>
            </a:r>
          </a:p>
          <a:p>
            <a:pPr>
              <a:buFont typeface="Arial" panose="020B0604020202020204" pitchFamily="34" charset="0"/>
              <a:buChar char="•"/>
            </a:pPr>
            <a:r>
              <a:rPr lang="en-US" dirty="0"/>
              <a:t>Accessible via </a:t>
            </a:r>
            <a:r>
              <a:rPr lang="en-US" b="1" dirty="0" err="1"/>
              <a:t>certmgr.msc</a:t>
            </a:r>
            <a:r>
              <a:rPr lang="en-US" dirty="0"/>
              <a:t> (Certificate Manager).</a:t>
            </a:r>
          </a:p>
          <a:p>
            <a:pPr>
              <a:buFont typeface="Arial" panose="020B0604020202020204" pitchFamily="34" charset="0"/>
              <a:buChar char="•"/>
            </a:pPr>
            <a:r>
              <a:rPr lang="en-US" dirty="0"/>
              <a:t>Allows users to </a:t>
            </a:r>
            <a:r>
              <a:rPr lang="en-US" b="1" dirty="0"/>
              <a:t>backup and export</a:t>
            </a:r>
            <a:r>
              <a:rPr lang="en-US" dirty="0"/>
              <a:t> their encryption keys.</a:t>
            </a:r>
          </a:p>
          <a:p>
            <a:endParaRPr lang="en-IN" dirty="0"/>
          </a:p>
        </p:txBody>
      </p:sp>
    </p:spTree>
    <p:extLst>
      <p:ext uri="{BB962C8B-B14F-4D97-AF65-F5344CB8AC3E}">
        <p14:creationId xmlns:p14="http://schemas.microsoft.com/office/powerpoint/2010/main" val="3357504407"/>
      </p:ext>
    </p:extLst>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B3FB1-41F6-9BC9-8917-B852176D4BA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923F69-C77B-99A0-9346-D23CF383D53F}"/>
              </a:ext>
            </a:extLst>
          </p:cNvPr>
          <p:cNvSpPr>
            <a:spLocks noGrp="1"/>
          </p:cNvSpPr>
          <p:nvPr>
            <p:ph type="body" sz="quarter" idx="11"/>
          </p:nvPr>
        </p:nvSpPr>
        <p:spPr>
          <a:xfrm>
            <a:off x="0" y="0"/>
            <a:ext cx="9144000" cy="699230"/>
          </a:xfrm>
        </p:spPr>
        <p:txBody>
          <a:bodyPr/>
          <a:lstStyle/>
          <a:p>
            <a:r>
              <a:rPr lang="en-IN" b="1" dirty="0"/>
              <a:t>Windows CryptoAPI (CAPI)</a:t>
            </a:r>
          </a:p>
        </p:txBody>
      </p:sp>
      <p:sp>
        <p:nvSpPr>
          <p:cNvPr id="3" name="Text Placeholder 2">
            <a:extLst>
              <a:ext uri="{FF2B5EF4-FFF2-40B4-BE49-F238E27FC236}">
                <a16:creationId xmlns:a16="http://schemas.microsoft.com/office/drawing/2014/main" id="{94105CB7-12BD-6AC9-7CD6-D9EF879839DF}"/>
              </a:ext>
            </a:extLst>
          </p:cNvPr>
          <p:cNvSpPr>
            <a:spLocks noGrp="1"/>
          </p:cNvSpPr>
          <p:nvPr>
            <p:ph type="body" sz="quarter" idx="16"/>
          </p:nvPr>
        </p:nvSpPr>
        <p:spPr/>
        <p:txBody>
          <a:bodyPr/>
          <a:lstStyle/>
          <a:p>
            <a:pPr>
              <a:buFont typeface="Arial" panose="020B0604020202020204" pitchFamily="34" charset="0"/>
              <a:buChar char="•"/>
            </a:pPr>
            <a:r>
              <a:rPr lang="en-IN" dirty="0"/>
              <a:t>EFS uses </a:t>
            </a:r>
            <a:r>
              <a:rPr lang="en-IN" b="1" dirty="0"/>
              <a:t>CryptoAPI</a:t>
            </a:r>
            <a:r>
              <a:rPr lang="en-IN" dirty="0"/>
              <a:t> (Cryptographic API) for encryption.</a:t>
            </a:r>
          </a:p>
          <a:p>
            <a:pPr>
              <a:buFont typeface="Arial" panose="020B0604020202020204" pitchFamily="34" charset="0"/>
              <a:buChar char="•"/>
            </a:pPr>
            <a:r>
              <a:rPr lang="en-IN" dirty="0"/>
              <a:t>It ensures </a:t>
            </a:r>
            <a:r>
              <a:rPr lang="en-IN" b="1" dirty="0"/>
              <a:t>strong encryption algorithms</a:t>
            </a:r>
            <a:r>
              <a:rPr lang="en-IN" dirty="0"/>
              <a:t> such as:</a:t>
            </a:r>
          </a:p>
          <a:p>
            <a:pPr marL="742950" lvl="1" indent="-285750">
              <a:buFont typeface="Arial" panose="020B0604020202020204" pitchFamily="34" charset="0"/>
              <a:buChar char="•"/>
            </a:pPr>
            <a:r>
              <a:rPr lang="en-IN" dirty="0"/>
              <a:t>AES-256 (Windows 10 and later).</a:t>
            </a:r>
          </a:p>
          <a:p>
            <a:pPr marL="742950" lvl="1" indent="-285750">
              <a:buFont typeface="Arial" panose="020B0604020202020204" pitchFamily="34" charset="0"/>
              <a:buChar char="•"/>
            </a:pPr>
            <a:r>
              <a:rPr lang="en-IN" dirty="0"/>
              <a:t>3DES (older Windows versions).</a:t>
            </a:r>
          </a:p>
          <a:p>
            <a:endParaRPr lang="en-IN" dirty="0"/>
          </a:p>
        </p:txBody>
      </p:sp>
    </p:spTree>
    <p:extLst>
      <p:ext uri="{BB962C8B-B14F-4D97-AF65-F5344CB8AC3E}">
        <p14:creationId xmlns:p14="http://schemas.microsoft.com/office/powerpoint/2010/main" val="2552099905"/>
      </p:ext>
    </p:extLst>
  </p:cSld>
  <p:clrMapOvr>
    <a:masterClrMapping/>
  </p:clrMapOvr>
  <p:transition spd="slow">
    <p:wipe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813A2-772D-D6EE-ED9F-DBD8535A123A}"/>
              </a:ext>
            </a:extLst>
          </p:cNvPr>
          <p:cNvSpPr>
            <a:spLocks noGrp="1"/>
          </p:cNvSpPr>
          <p:nvPr>
            <p:ph type="body" sz="quarter" idx="11"/>
          </p:nvPr>
        </p:nvSpPr>
        <p:spPr>
          <a:xfrm>
            <a:off x="0" y="0"/>
            <a:ext cx="9144000" cy="1391728"/>
          </a:xfrm>
        </p:spPr>
        <p:txBody>
          <a:bodyPr/>
          <a:lstStyle/>
          <a:p>
            <a:r>
              <a:rPr lang="en-US" b="1" dirty="0"/>
              <a:t>Sparse Files in NTFS</a:t>
            </a:r>
          </a:p>
          <a:p>
            <a:endParaRPr lang="en-IN" dirty="0"/>
          </a:p>
        </p:txBody>
      </p:sp>
      <p:sp>
        <p:nvSpPr>
          <p:cNvPr id="3" name="Text Placeholder 2">
            <a:extLst>
              <a:ext uri="{FF2B5EF4-FFF2-40B4-BE49-F238E27FC236}">
                <a16:creationId xmlns:a16="http://schemas.microsoft.com/office/drawing/2014/main" id="{27CA9BC1-F7B5-CC7E-CB83-3A002F26328F}"/>
              </a:ext>
            </a:extLst>
          </p:cNvPr>
          <p:cNvSpPr>
            <a:spLocks noGrp="1"/>
          </p:cNvSpPr>
          <p:nvPr>
            <p:ph type="body" sz="quarter" idx="16"/>
          </p:nvPr>
        </p:nvSpPr>
        <p:spPr/>
        <p:txBody>
          <a:bodyPr/>
          <a:lstStyle/>
          <a:p>
            <a:r>
              <a:rPr lang="en-US" dirty="0"/>
              <a:t>A </a:t>
            </a:r>
            <a:r>
              <a:rPr lang="en-US" b="1" dirty="0"/>
              <a:t>Sparse File</a:t>
            </a:r>
            <a:r>
              <a:rPr lang="en-US" dirty="0"/>
              <a:t> is a special type of file in </a:t>
            </a:r>
            <a:r>
              <a:rPr lang="en-US" b="1" dirty="0"/>
              <a:t>NTFS</a:t>
            </a:r>
            <a:r>
              <a:rPr lang="en-US" dirty="0"/>
              <a:t> that allows efficient disk space usage by allocating storage only for the parts of the file that contain actual data. </a:t>
            </a:r>
          </a:p>
          <a:p>
            <a:r>
              <a:rPr lang="en-US" dirty="0"/>
              <a:t>Unused (empty) sections of the file do not take up disk space, but they still appear as part of the file when accessed.</a:t>
            </a:r>
          </a:p>
          <a:p>
            <a:endParaRPr lang="en-IN" dirty="0"/>
          </a:p>
        </p:txBody>
      </p:sp>
    </p:spTree>
    <p:extLst>
      <p:ext uri="{BB962C8B-B14F-4D97-AF65-F5344CB8AC3E}">
        <p14:creationId xmlns:p14="http://schemas.microsoft.com/office/powerpoint/2010/main" val="295678771"/>
      </p:ext>
    </p:extLst>
  </p:cSld>
  <p:clrMapOvr>
    <a:masterClrMapping/>
  </p:clrMapOvr>
  <p:transition spd="slow">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BEB6-C012-4CF0-40E8-DA5CED226DD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AF9ABD5-2C02-CFCA-5409-C87D484CF436}"/>
              </a:ext>
            </a:extLst>
          </p:cNvPr>
          <p:cNvSpPr>
            <a:spLocks noGrp="1"/>
          </p:cNvSpPr>
          <p:nvPr>
            <p:ph type="body" sz="quarter" idx="11"/>
          </p:nvPr>
        </p:nvSpPr>
        <p:spPr>
          <a:xfrm>
            <a:off x="0" y="0"/>
            <a:ext cx="9144000" cy="1391728"/>
          </a:xfrm>
        </p:spPr>
        <p:txBody>
          <a:bodyPr/>
          <a:lstStyle/>
          <a:p>
            <a:r>
              <a:rPr lang="en-US" b="1" dirty="0"/>
              <a:t>How Sparse Files Work</a:t>
            </a:r>
          </a:p>
          <a:p>
            <a:endParaRPr lang="en-IN" dirty="0"/>
          </a:p>
        </p:txBody>
      </p:sp>
      <p:sp>
        <p:nvSpPr>
          <p:cNvPr id="3" name="Text Placeholder 2">
            <a:extLst>
              <a:ext uri="{FF2B5EF4-FFF2-40B4-BE49-F238E27FC236}">
                <a16:creationId xmlns:a16="http://schemas.microsoft.com/office/drawing/2014/main" id="{DEA25A74-2202-AB43-327E-F922FE54C576}"/>
              </a:ext>
            </a:extLst>
          </p:cNvPr>
          <p:cNvSpPr>
            <a:spLocks noGrp="1"/>
          </p:cNvSpPr>
          <p:nvPr>
            <p:ph type="body" sz="quarter" idx="16"/>
          </p:nvPr>
        </p:nvSpPr>
        <p:spPr/>
        <p:txBody>
          <a:bodyPr/>
          <a:lstStyle/>
          <a:p>
            <a:pPr>
              <a:buFont typeface="Arial" panose="020B0604020202020204" pitchFamily="34" charset="0"/>
              <a:buChar char="•"/>
            </a:pPr>
            <a:r>
              <a:rPr lang="en-US" dirty="0"/>
              <a:t>Normally, a file occupies physical disk space equal to its size.</a:t>
            </a:r>
          </a:p>
          <a:p>
            <a:pPr>
              <a:buFont typeface="Arial" panose="020B0604020202020204" pitchFamily="34" charset="0"/>
              <a:buChar char="•"/>
            </a:pPr>
            <a:r>
              <a:rPr lang="en-US" dirty="0"/>
              <a:t>A sparse file </a:t>
            </a:r>
            <a:r>
              <a:rPr lang="en-US" b="1" dirty="0"/>
              <a:t>reserves logical space</a:t>
            </a:r>
            <a:r>
              <a:rPr lang="en-US" dirty="0"/>
              <a:t> but </a:t>
            </a:r>
            <a:r>
              <a:rPr lang="en-US" b="1" dirty="0"/>
              <a:t>only stores actual data</a:t>
            </a:r>
            <a:r>
              <a:rPr lang="en-US" dirty="0"/>
              <a:t>.</a:t>
            </a:r>
          </a:p>
          <a:p>
            <a:pPr>
              <a:buFont typeface="Arial" panose="020B0604020202020204" pitchFamily="34" charset="0"/>
              <a:buChar char="•"/>
            </a:pPr>
            <a:r>
              <a:rPr lang="en-US" dirty="0"/>
              <a:t>Empty parts of the file are </a:t>
            </a:r>
            <a:r>
              <a:rPr lang="en-US" b="1" dirty="0"/>
              <a:t>marked as "sparse"</a:t>
            </a:r>
            <a:r>
              <a:rPr lang="en-US" dirty="0"/>
              <a:t> and do not consume disk space.</a:t>
            </a:r>
          </a:p>
          <a:p>
            <a:pPr>
              <a:buFont typeface="Arial" panose="020B0604020202020204" pitchFamily="34" charset="0"/>
              <a:buChar char="•"/>
            </a:pPr>
            <a:r>
              <a:rPr lang="en-US" dirty="0"/>
              <a:t>When data is added, NTFS dynamically allocates space as needed.</a:t>
            </a:r>
          </a:p>
          <a:p>
            <a:endParaRPr lang="en-IN" dirty="0"/>
          </a:p>
        </p:txBody>
      </p:sp>
    </p:spTree>
    <p:extLst>
      <p:ext uri="{BB962C8B-B14F-4D97-AF65-F5344CB8AC3E}">
        <p14:creationId xmlns:p14="http://schemas.microsoft.com/office/powerpoint/2010/main" val="501855436"/>
      </p:ext>
    </p:extLst>
  </p:cSld>
  <p:clrMapOvr>
    <a:masterClrMapping/>
  </p:clrMapOvr>
  <p:transition spd="slow">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56869-56DA-5DDE-FC62-60E93A0E21D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1C87C81-FB2D-0552-2994-2E8BBC3D999F}"/>
              </a:ext>
            </a:extLst>
          </p:cNvPr>
          <p:cNvSpPr>
            <a:spLocks noGrp="1"/>
          </p:cNvSpPr>
          <p:nvPr>
            <p:ph type="body" sz="quarter" idx="11"/>
          </p:nvPr>
        </p:nvSpPr>
        <p:spPr>
          <a:xfrm>
            <a:off x="0" y="0"/>
            <a:ext cx="9144000" cy="1391728"/>
          </a:xfrm>
        </p:spPr>
        <p:txBody>
          <a:bodyPr/>
          <a:lstStyle/>
          <a:p>
            <a:r>
              <a:rPr lang="en-US" b="1" dirty="0"/>
              <a:t>Key Features of Sparse Files</a:t>
            </a:r>
          </a:p>
          <a:p>
            <a:endParaRPr lang="en-IN" dirty="0"/>
          </a:p>
        </p:txBody>
      </p:sp>
      <p:sp>
        <p:nvSpPr>
          <p:cNvPr id="3" name="Text Placeholder 2">
            <a:extLst>
              <a:ext uri="{FF2B5EF4-FFF2-40B4-BE49-F238E27FC236}">
                <a16:creationId xmlns:a16="http://schemas.microsoft.com/office/drawing/2014/main" id="{0593FFC7-7C42-5306-91B0-AFE9F5547C07}"/>
              </a:ext>
            </a:extLst>
          </p:cNvPr>
          <p:cNvSpPr>
            <a:spLocks noGrp="1"/>
          </p:cNvSpPr>
          <p:nvPr>
            <p:ph type="body" sz="quarter" idx="16"/>
          </p:nvPr>
        </p:nvSpPr>
        <p:spPr/>
        <p:txBody>
          <a:bodyPr/>
          <a:lstStyle/>
          <a:p>
            <a:r>
              <a:rPr lang="en-US" dirty="0"/>
              <a:t>✅ </a:t>
            </a:r>
            <a:r>
              <a:rPr lang="en-US" b="1" dirty="0"/>
              <a:t>Saves Disk Space</a:t>
            </a:r>
            <a:r>
              <a:rPr lang="en-US" dirty="0"/>
              <a:t> – Unused sections do not take up physical storage.</a:t>
            </a:r>
            <a:br>
              <a:rPr lang="en-US" dirty="0"/>
            </a:br>
            <a:r>
              <a:rPr lang="en-US" dirty="0"/>
              <a:t>✅ </a:t>
            </a:r>
            <a:r>
              <a:rPr lang="en-US" b="1" dirty="0"/>
              <a:t>Efficient for Large Files</a:t>
            </a:r>
            <a:r>
              <a:rPr lang="en-US" dirty="0"/>
              <a:t> – Useful for databases, logs, and virtual machine disk images.</a:t>
            </a:r>
            <a:br>
              <a:rPr lang="en-US" dirty="0"/>
            </a:br>
            <a:r>
              <a:rPr lang="en-US" dirty="0"/>
              <a:t>✅ </a:t>
            </a:r>
            <a:r>
              <a:rPr lang="en-US" b="1" dirty="0"/>
              <a:t>Supported by NTFS</a:t>
            </a:r>
            <a:r>
              <a:rPr lang="en-US" dirty="0"/>
              <a:t> – Available in </a:t>
            </a:r>
            <a:r>
              <a:rPr lang="en-US" b="1" dirty="0"/>
              <a:t>Windows XP and later</a:t>
            </a:r>
            <a:r>
              <a:rPr lang="en-US" dirty="0"/>
              <a:t>.</a:t>
            </a:r>
            <a:br>
              <a:rPr lang="en-US" dirty="0"/>
            </a:br>
            <a:r>
              <a:rPr lang="en-US" dirty="0"/>
              <a:t>✅ </a:t>
            </a:r>
            <a:r>
              <a:rPr lang="en-US" b="1" dirty="0"/>
              <a:t>Transparent to Applications</a:t>
            </a:r>
            <a:r>
              <a:rPr lang="en-US" dirty="0"/>
              <a:t> – Applications see the file as a normal full-sized file.</a:t>
            </a:r>
            <a:br>
              <a:rPr lang="en-US" dirty="0"/>
            </a:br>
            <a:r>
              <a:rPr lang="en-US" dirty="0"/>
              <a:t>✅ </a:t>
            </a:r>
            <a:r>
              <a:rPr lang="en-US" b="1" dirty="0"/>
              <a:t>Reduces Storage Overhead</a:t>
            </a:r>
            <a:r>
              <a:rPr lang="en-US" dirty="0"/>
              <a:t> – Ideal for scenarios where large file sizes are required, but only small portions contain actual data.</a:t>
            </a:r>
          </a:p>
          <a:p>
            <a:endParaRPr lang="en-IN" dirty="0"/>
          </a:p>
        </p:txBody>
      </p:sp>
    </p:spTree>
    <p:extLst>
      <p:ext uri="{BB962C8B-B14F-4D97-AF65-F5344CB8AC3E}">
        <p14:creationId xmlns:p14="http://schemas.microsoft.com/office/powerpoint/2010/main" val="863525300"/>
      </p:ext>
    </p:extLst>
  </p:cSld>
  <p:clrMapOvr>
    <a:masterClrMapping/>
  </p:clrMapOvr>
  <p:transition spd="slow">
    <p:wipe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EC6A2-EBB6-D739-0BC8-50A4A37FA9D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EB84BF0-34E4-EB26-9EAE-DB935C818C23}"/>
              </a:ext>
            </a:extLst>
          </p:cNvPr>
          <p:cNvSpPr>
            <a:spLocks noGrp="1"/>
          </p:cNvSpPr>
          <p:nvPr>
            <p:ph type="body" sz="quarter" idx="11"/>
          </p:nvPr>
        </p:nvSpPr>
        <p:spPr>
          <a:xfrm>
            <a:off x="0" y="0"/>
            <a:ext cx="9144000" cy="1391728"/>
          </a:xfrm>
        </p:spPr>
        <p:txBody>
          <a:bodyPr/>
          <a:lstStyle/>
          <a:p>
            <a:r>
              <a:rPr lang="en-IN" b="1" dirty="0"/>
              <a:t>Use Cases of Sparse Files</a:t>
            </a:r>
          </a:p>
          <a:p>
            <a:endParaRPr lang="en-IN" dirty="0"/>
          </a:p>
        </p:txBody>
      </p:sp>
      <p:sp>
        <p:nvSpPr>
          <p:cNvPr id="3" name="Text Placeholder 2">
            <a:extLst>
              <a:ext uri="{FF2B5EF4-FFF2-40B4-BE49-F238E27FC236}">
                <a16:creationId xmlns:a16="http://schemas.microsoft.com/office/drawing/2014/main" id="{BD98263A-7560-8A86-15FB-0B811E25A5D7}"/>
              </a:ext>
            </a:extLst>
          </p:cNvPr>
          <p:cNvSpPr>
            <a:spLocks noGrp="1"/>
          </p:cNvSpPr>
          <p:nvPr>
            <p:ph type="body" sz="quarter" idx="16"/>
          </p:nvPr>
        </p:nvSpPr>
        <p:spPr/>
        <p:txBody>
          <a:bodyPr/>
          <a:lstStyle/>
          <a:p>
            <a:pPr>
              <a:buFont typeface="Arial" panose="020B0604020202020204" pitchFamily="34" charset="0"/>
              <a:buChar char="•"/>
            </a:pPr>
            <a:r>
              <a:rPr lang="en-IN" b="1" dirty="0"/>
              <a:t>Database Systems</a:t>
            </a:r>
            <a:r>
              <a:rPr lang="en-IN" dirty="0"/>
              <a:t> (SQL Server, Oracle) – Efficiently handle large but sparsely filled database files.</a:t>
            </a:r>
          </a:p>
          <a:p>
            <a:pPr>
              <a:buFont typeface="Arial" panose="020B0604020202020204" pitchFamily="34" charset="0"/>
              <a:buChar char="•"/>
            </a:pPr>
            <a:r>
              <a:rPr lang="en-IN" b="1" dirty="0"/>
              <a:t>Virtual Machine Disk Images</a:t>
            </a:r>
            <a:r>
              <a:rPr lang="en-IN" dirty="0"/>
              <a:t> (VHD, VDI, QCOW2) – Stores only used data blocks.</a:t>
            </a:r>
          </a:p>
          <a:p>
            <a:pPr>
              <a:buFont typeface="Arial" panose="020B0604020202020204" pitchFamily="34" charset="0"/>
              <a:buChar char="•"/>
            </a:pPr>
            <a:r>
              <a:rPr lang="en-IN" b="1" dirty="0"/>
              <a:t>Log Files &amp; Debugging Data</a:t>
            </a:r>
            <a:r>
              <a:rPr lang="en-IN" dirty="0"/>
              <a:t> – Logs with large gaps between timestamps.</a:t>
            </a:r>
          </a:p>
          <a:p>
            <a:pPr>
              <a:buFont typeface="Arial" panose="020B0604020202020204" pitchFamily="34" charset="0"/>
              <a:buChar char="•"/>
            </a:pPr>
            <a:r>
              <a:rPr lang="en-IN" b="1" dirty="0"/>
              <a:t>Backup &amp; Archiving</a:t>
            </a:r>
            <a:r>
              <a:rPr lang="en-IN" dirty="0"/>
              <a:t> – Saves space in incremental backups.</a:t>
            </a:r>
          </a:p>
          <a:p>
            <a:endParaRPr lang="en-IN" dirty="0"/>
          </a:p>
        </p:txBody>
      </p:sp>
    </p:spTree>
    <p:extLst>
      <p:ext uri="{BB962C8B-B14F-4D97-AF65-F5344CB8AC3E}">
        <p14:creationId xmlns:p14="http://schemas.microsoft.com/office/powerpoint/2010/main" val="2854086799"/>
      </p:ext>
    </p:extLst>
  </p:cSld>
  <p:clrMapOvr>
    <a:masterClrMapping/>
  </p:clrMapOvr>
  <p:transition spd="slow">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25C10-C00B-3C19-39FD-AC49C39176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304EC3-CA91-B84F-56F9-3FFF9EB27C4C}"/>
              </a:ext>
            </a:extLst>
          </p:cNvPr>
          <p:cNvSpPr>
            <a:spLocks noGrp="1"/>
          </p:cNvSpPr>
          <p:nvPr>
            <p:ph type="body" sz="quarter" idx="11"/>
          </p:nvPr>
        </p:nvSpPr>
        <p:spPr>
          <a:xfrm>
            <a:off x="0" y="0"/>
            <a:ext cx="9144000" cy="1391728"/>
          </a:xfrm>
        </p:spPr>
        <p:txBody>
          <a:bodyPr/>
          <a:lstStyle/>
          <a:p>
            <a:r>
              <a:rPr lang="en-US" b="1" dirty="0"/>
              <a:t>Advantages &amp; Limitations</a:t>
            </a:r>
          </a:p>
          <a:p>
            <a:endParaRPr lang="en-IN" dirty="0"/>
          </a:p>
        </p:txBody>
      </p:sp>
      <p:sp>
        <p:nvSpPr>
          <p:cNvPr id="3" name="Text Placeholder 2">
            <a:extLst>
              <a:ext uri="{FF2B5EF4-FFF2-40B4-BE49-F238E27FC236}">
                <a16:creationId xmlns:a16="http://schemas.microsoft.com/office/drawing/2014/main" id="{C6833C5F-3103-397B-5C78-14C175A9D574}"/>
              </a:ext>
            </a:extLst>
          </p:cNvPr>
          <p:cNvSpPr>
            <a:spLocks noGrp="1"/>
          </p:cNvSpPr>
          <p:nvPr>
            <p:ph type="body" sz="quarter" idx="16"/>
          </p:nvPr>
        </p:nvSpPr>
        <p:spPr/>
        <p:txBody>
          <a:bodyPr>
            <a:normAutofit lnSpcReduction="10000"/>
          </a:bodyPr>
          <a:lstStyle/>
          <a:p>
            <a:r>
              <a:rPr lang="en-US" b="1" dirty="0"/>
              <a:t>✅ Advantages</a:t>
            </a:r>
          </a:p>
          <a:p>
            <a:pPr>
              <a:buFont typeface="Arial" panose="020B0604020202020204" pitchFamily="34" charset="0"/>
              <a:buChar char="•"/>
            </a:pPr>
            <a:r>
              <a:rPr lang="en-US" b="1" dirty="0"/>
              <a:t>Reduces disk space usage</a:t>
            </a:r>
            <a:r>
              <a:rPr lang="en-US" dirty="0"/>
              <a:t> for large but mostly empty files.</a:t>
            </a:r>
          </a:p>
          <a:p>
            <a:pPr>
              <a:buFont typeface="Arial" panose="020B0604020202020204" pitchFamily="34" charset="0"/>
              <a:buChar char="•"/>
            </a:pPr>
            <a:r>
              <a:rPr lang="en-US" b="1" dirty="0"/>
              <a:t>Improves performance</a:t>
            </a:r>
            <a:r>
              <a:rPr lang="en-US" dirty="0"/>
              <a:t> by avoiding unnecessary disk allocation.</a:t>
            </a:r>
          </a:p>
          <a:p>
            <a:pPr>
              <a:buFont typeface="Arial" panose="020B0604020202020204" pitchFamily="34" charset="0"/>
              <a:buChar char="•"/>
            </a:pPr>
            <a:r>
              <a:rPr lang="en-US" b="1" dirty="0"/>
              <a:t>Optimized for large structured storage</a:t>
            </a:r>
            <a:r>
              <a:rPr lang="en-US" dirty="0"/>
              <a:t> like database files and virtual disks.</a:t>
            </a:r>
          </a:p>
          <a:p>
            <a:r>
              <a:rPr lang="en-US" b="1" dirty="0"/>
              <a:t>❌ Limitations</a:t>
            </a:r>
          </a:p>
          <a:p>
            <a:pPr>
              <a:buFont typeface="Arial" panose="020B0604020202020204" pitchFamily="34" charset="0"/>
              <a:buChar char="•"/>
            </a:pPr>
            <a:r>
              <a:rPr lang="en-US" b="1" dirty="0"/>
              <a:t>Not Supported on FAT32/</a:t>
            </a:r>
            <a:r>
              <a:rPr lang="en-US" b="1" dirty="0" err="1"/>
              <a:t>exFAT</a:t>
            </a:r>
            <a:r>
              <a:rPr lang="en-US" dirty="0"/>
              <a:t> – Only works on </a:t>
            </a:r>
            <a:r>
              <a:rPr lang="en-US" b="1" dirty="0"/>
              <a:t>NTFS</a:t>
            </a:r>
            <a:r>
              <a:rPr lang="en-US" dirty="0"/>
              <a:t>.</a:t>
            </a:r>
          </a:p>
          <a:p>
            <a:pPr>
              <a:buFont typeface="Arial" panose="020B0604020202020204" pitchFamily="34" charset="0"/>
              <a:buChar char="•"/>
            </a:pPr>
            <a:r>
              <a:rPr lang="en-US" b="1" dirty="0"/>
              <a:t>May cause fragmentation</a:t>
            </a:r>
            <a:r>
              <a:rPr lang="en-US" dirty="0"/>
              <a:t> – Because of dynamic allocation, performance may degrade over time.</a:t>
            </a:r>
          </a:p>
          <a:p>
            <a:pPr>
              <a:buFont typeface="Arial" panose="020B0604020202020204" pitchFamily="34" charset="0"/>
              <a:buChar char="•"/>
            </a:pPr>
            <a:r>
              <a:rPr lang="en-US" b="1" dirty="0"/>
              <a:t>Not All Applications Recognize Sparse Files</a:t>
            </a:r>
            <a:r>
              <a:rPr lang="en-US" dirty="0"/>
              <a:t> – Some apps may still try to read the full allocated size.</a:t>
            </a:r>
          </a:p>
          <a:p>
            <a:endParaRPr lang="en-IN" dirty="0"/>
          </a:p>
        </p:txBody>
      </p:sp>
    </p:spTree>
    <p:extLst>
      <p:ext uri="{BB962C8B-B14F-4D97-AF65-F5344CB8AC3E}">
        <p14:creationId xmlns:p14="http://schemas.microsoft.com/office/powerpoint/2010/main" val="2652397010"/>
      </p:ext>
    </p:extLst>
  </p:cSld>
  <p:clrMapOvr>
    <a:masterClrMapping/>
  </p:clrMapOvr>
  <p:transition spd="slow">
    <p:wipe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E0F785-74E1-DD3D-F514-D15DB67F32DA}"/>
              </a:ext>
            </a:extLst>
          </p:cNvPr>
          <p:cNvSpPr>
            <a:spLocks noGrp="1"/>
          </p:cNvSpPr>
          <p:nvPr>
            <p:ph type="body" sz="quarter" idx="11"/>
          </p:nvPr>
        </p:nvSpPr>
        <p:spPr>
          <a:xfrm>
            <a:off x="0" y="0"/>
            <a:ext cx="9144000" cy="699230"/>
          </a:xfrm>
        </p:spPr>
        <p:txBody>
          <a:bodyPr/>
          <a:lstStyle/>
          <a:p>
            <a:r>
              <a:rPr lang="en-IN" dirty="0"/>
              <a:t>Filesystem Hierarchy Standard (FHS) </a:t>
            </a:r>
          </a:p>
        </p:txBody>
      </p:sp>
      <p:sp>
        <p:nvSpPr>
          <p:cNvPr id="3" name="Text Placeholder 2">
            <a:extLst>
              <a:ext uri="{FF2B5EF4-FFF2-40B4-BE49-F238E27FC236}">
                <a16:creationId xmlns:a16="http://schemas.microsoft.com/office/drawing/2014/main" id="{78140BAC-A15B-DBAB-EFAF-8E35A2F670B5}"/>
              </a:ext>
            </a:extLst>
          </p:cNvPr>
          <p:cNvSpPr>
            <a:spLocks noGrp="1"/>
          </p:cNvSpPr>
          <p:nvPr>
            <p:ph type="body" sz="quarter" idx="16"/>
          </p:nvPr>
        </p:nvSpPr>
        <p:spPr/>
        <p:txBody>
          <a:bodyPr/>
          <a:lstStyle/>
          <a:p>
            <a:r>
              <a:rPr lang="en-US" dirty="0"/>
              <a:t>The </a:t>
            </a:r>
            <a:r>
              <a:rPr lang="en-US" b="1" dirty="0"/>
              <a:t>Filesystem Hierarchy Standard (FHS)</a:t>
            </a:r>
            <a:r>
              <a:rPr lang="en-US" dirty="0"/>
              <a:t> is a </a:t>
            </a:r>
            <a:r>
              <a:rPr lang="en-US" b="1" dirty="0"/>
              <a:t>Linux and Unix directory structure standard</a:t>
            </a:r>
            <a:r>
              <a:rPr lang="en-US" dirty="0"/>
              <a:t> that defines the organization of files and directories in a Linux operating system. </a:t>
            </a:r>
          </a:p>
          <a:p>
            <a:r>
              <a:rPr lang="en-US" dirty="0"/>
              <a:t>It ensures consistency across distributions, making it easier for users, developers, and applications to interact with the system.</a:t>
            </a:r>
            <a:endParaRPr lang="en-IN" dirty="0"/>
          </a:p>
        </p:txBody>
      </p:sp>
    </p:spTree>
    <p:extLst>
      <p:ext uri="{BB962C8B-B14F-4D97-AF65-F5344CB8AC3E}">
        <p14:creationId xmlns:p14="http://schemas.microsoft.com/office/powerpoint/2010/main" val="1479356193"/>
      </p:ext>
    </p:extLst>
  </p:cSld>
  <p:clrMapOvr>
    <a:masterClrMapping/>
  </p:clrMapOvr>
  <p:transition spd="slow">
    <p:wipe di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E855E-872D-C975-73D2-759BA9BD79D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E7CB677-D74E-FF52-799C-67646990AE8E}"/>
              </a:ext>
            </a:extLst>
          </p:cNvPr>
          <p:cNvSpPr>
            <a:spLocks noGrp="1"/>
          </p:cNvSpPr>
          <p:nvPr>
            <p:ph type="body" sz="quarter" idx="11"/>
          </p:nvPr>
        </p:nvSpPr>
        <p:spPr>
          <a:xfrm>
            <a:off x="0" y="0"/>
            <a:ext cx="9144000" cy="699230"/>
          </a:xfrm>
        </p:spPr>
        <p:txBody>
          <a:bodyPr/>
          <a:lstStyle/>
          <a:p>
            <a:r>
              <a:rPr lang="en-IN" b="1" dirty="0"/>
              <a:t>Key Purpose of FHS</a:t>
            </a:r>
          </a:p>
        </p:txBody>
      </p:sp>
      <p:sp>
        <p:nvSpPr>
          <p:cNvPr id="3" name="Text Placeholder 2">
            <a:extLst>
              <a:ext uri="{FF2B5EF4-FFF2-40B4-BE49-F238E27FC236}">
                <a16:creationId xmlns:a16="http://schemas.microsoft.com/office/drawing/2014/main" id="{0BDE0BF2-735B-1CB8-1769-B9DE66821A01}"/>
              </a:ext>
            </a:extLst>
          </p:cNvPr>
          <p:cNvSpPr>
            <a:spLocks noGrp="1"/>
          </p:cNvSpPr>
          <p:nvPr>
            <p:ph type="body" sz="quarter" idx="16"/>
          </p:nvPr>
        </p:nvSpPr>
        <p:spPr/>
        <p:txBody>
          <a:bodyPr/>
          <a:lstStyle/>
          <a:p>
            <a:pPr>
              <a:buFont typeface="Arial" panose="020B0604020202020204" pitchFamily="34" charset="0"/>
              <a:buChar char="•"/>
            </a:pPr>
            <a:r>
              <a:rPr lang="en-IN" dirty="0"/>
              <a:t>Defines a consistent directory structure.</a:t>
            </a:r>
          </a:p>
          <a:p>
            <a:pPr>
              <a:buFont typeface="Arial" panose="020B0604020202020204" pitchFamily="34" charset="0"/>
              <a:buChar char="•"/>
            </a:pPr>
            <a:r>
              <a:rPr lang="en-IN" dirty="0"/>
              <a:t>Helps maintain system organization and security.</a:t>
            </a:r>
          </a:p>
          <a:p>
            <a:pPr>
              <a:buFont typeface="Arial" panose="020B0604020202020204" pitchFamily="34" charset="0"/>
              <a:buChar char="•"/>
            </a:pPr>
            <a:r>
              <a:rPr lang="en-IN" dirty="0"/>
              <a:t>Standardizes software installation and configuration.</a:t>
            </a:r>
          </a:p>
          <a:p>
            <a:pPr>
              <a:buFont typeface="Arial" panose="020B0604020202020204" pitchFamily="34" charset="0"/>
              <a:buChar char="•"/>
            </a:pPr>
            <a:r>
              <a:rPr lang="en-IN" dirty="0"/>
              <a:t>Supports multiple Linux distributions (Ubuntu, Fedora, Debian, etc.).</a:t>
            </a:r>
          </a:p>
        </p:txBody>
      </p:sp>
    </p:spTree>
    <p:extLst>
      <p:ext uri="{BB962C8B-B14F-4D97-AF65-F5344CB8AC3E}">
        <p14:creationId xmlns:p14="http://schemas.microsoft.com/office/powerpoint/2010/main" val="3451924748"/>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(6 of 14)</a:t>
            </a:r>
          </a:p>
        </p:txBody>
      </p:sp>
      <p:sp>
        <p:nvSpPr>
          <p:cNvPr id="3" name="Text Placeholder 2"/>
          <p:cNvSpPr>
            <a:spLocks noGrp="1"/>
          </p:cNvSpPr>
          <p:nvPr>
            <p:ph type="body" sz="quarter" idx="16"/>
          </p:nvPr>
        </p:nvSpPr>
        <p:spPr>
          <a:xfrm>
            <a:off x="76200" y="1371600"/>
            <a:ext cx="8240713" cy="4473575"/>
          </a:xfrm>
        </p:spPr>
        <p:txBody>
          <a:bodyPr/>
          <a:lstStyle/>
          <a:p>
            <a:pPr lvl="1">
              <a:lnSpc>
                <a:spcPct val="200000"/>
              </a:lnSpc>
              <a:buSzPct val="70000"/>
              <a:buBlip>
                <a:blip r:embed="rId3"/>
              </a:buBlip>
            </a:pPr>
            <a:r>
              <a:rPr lang="en-US" dirty="0"/>
              <a:t>Easy storage and retrieval of information</a:t>
            </a:r>
          </a:p>
          <a:p>
            <a:pPr lvl="2">
              <a:lnSpc>
                <a:spcPct val="200000"/>
              </a:lnSpc>
              <a:buSzPct val="70000"/>
              <a:buFont typeface="Arial" pitchFamily="34" charset="0"/>
              <a:buChar char="•"/>
            </a:pPr>
            <a:r>
              <a:rPr dirty="0"/>
              <a:t>IT provides cost effective business solutions to store and maintain business knowledge. </a:t>
            </a:r>
          </a:p>
          <a:p>
            <a:pPr lvl="2">
              <a:lnSpc>
                <a:spcPct val="200000"/>
              </a:lnSpc>
              <a:buSzPct val="70000"/>
              <a:buFont typeface="Arial" pitchFamily="34" charset="0"/>
              <a:buChar char="•"/>
            </a:pPr>
            <a:r>
              <a:rPr dirty="0"/>
              <a:t>Capturing, processing and dissemination of business knowledge are very important for the success of an organisation. </a:t>
            </a:r>
          </a:p>
          <a:p>
            <a:pPr lvl="2">
              <a:lnSpc>
                <a:spcPct val="200000"/>
              </a:lnSpc>
              <a:buSzPct val="70000"/>
              <a:buFont typeface="Arial" pitchFamily="34" charset="0"/>
              <a:buChar char="•"/>
            </a:pPr>
            <a:r>
              <a:rPr dirty="0"/>
              <a:t>The computer based storage devices replaced the paper based storing of knowledge. </a:t>
            </a:r>
            <a:endParaRPr lang="en-US" dirty="0"/>
          </a:p>
          <a:p>
            <a:pPr lvl="1">
              <a:lnSpc>
                <a:spcPct val="200000"/>
              </a:lnSpc>
              <a:buSzPct val="70000"/>
              <a:buNone/>
            </a:pPr>
            <a:endParaRPr lang="en-GB" dirty="0"/>
          </a:p>
        </p:txBody>
      </p:sp>
      <p:pic>
        <p:nvPicPr>
          <p:cNvPr id="8" name="Picture 7" descr="4134903-800x571.jpg"/>
          <p:cNvPicPr>
            <a:picLocks noChangeAspect="1"/>
          </p:cNvPicPr>
          <p:nvPr/>
        </p:nvPicPr>
        <p:blipFill>
          <a:blip r:embed="rId4" cstate="email"/>
          <a:stretch>
            <a:fillRect/>
          </a:stretch>
        </p:blipFill>
        <p:spPr>
          <a:xfrm>
            <a:off x="6091517" y="4807853"/>
            <a:ext cx="2595283" cy="1973947"/>
          </a:xfrm>
          <a:prstGeom prst="rect">
            <a:avLst/>
          </a:prstGeom>
          <a:ln>
            <a:noFill/>
          </a:ln>
          <a:effectLst>
            <a:softEdge rad="112500"/>
          </a:effectLst>
        </p:spPr>
      </p:pic>
    </p:spTree>
  </p:cSld>
  <p:clrMapOvr>
    <a:masterClrMapping/>
  </p:clrMapOvr>
  <p:transition spd="slow">
    <p:wipe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93199-C3F1-08DD-77C4-D3194289D6B2}"/>
              </a:ext>
            </a:extLst>
          </p:cNvPr>
          <p:cNvSpPr>
            <a:spLocks noGrp="1"/>
          </p:cNvSpPr>
          <p:nvPr>
            <p:ph type="body" sz="quarter" idx="11"/>
          </p:nvPr>
        </p:nvSpPr>
        <p:spPr>
          <a:xfrm>
            <a:off x="0" y="0"/>
            <a:ext cx="9144000" cy="699230"/>
          </a:xfrm>
        </p:spPr>
        <p:txBody>
          <a:bodyPr/>
          <a:lstStyle/>
          <a:p>
            <a:r>
              <a:rPr lang="en-IN" dirty="0"/>
              <a:t>FHS Directory Structure</a:t>
            </a:r>
          </a:p>
        </p:txBody>
      </p:sp>
      <p:pic>
        <p:nvPicPr>
          <p:cNvPr id="5" name="Picture 4">
            <a:extLst>
              <a:ext uri="{FF2B5EF4-FFF2-40B4-BE49-F238E27FC236}">
                <a16:creationId xmlns:a16="http://schemas.microsoft.com/office/drawing/2014/main" id="{B65E896A-8151-2872-7554-7535457B3028}"/>
              </a:ext>
            </a:extLst>
          </p:cNvPr>
          <p:cNvPicPr>
            <a:picLocks noChangeAspect="1"/>
          </p:cNvPicPr>
          <p:nvPr/>
        </p:nvPicPr>
        <p:blipFill>
          <a:blip r:embed="rId2"/>
          <a:stretch>
            <a:fillRect/>
          </a:stretch>
        </p:blipFill>
        <p:spPr>
          <a:xfrm>
            <a:off x="304800" y="914400"/>
            <a:ext cx="8686800" cy="5638800"/>
          </a:xfrm>
          <a:prstGeom prst="rect">
            <a:avLst/>
          </a:prstGeom>
        </p:spPr>
      </p:pic>
    </p:spTree>
    <p:extLst>
      <p:ext uri="{BB962C8B-B14F-4D97-AF65-F5344CB8AC3E}">
        <p14:creationId xmlns:p14="http://schemas.microsoft.com/office/powerpoint/2010/main" val="1486885457"/>
      </p:ext>
    </p:extLst>
  </p:cSld>
  <p:clrMapOvr>
    <a:masterClrMapping/>
  </p:clrMapOvr>
  <p:transition spd="slow">
    <p:wipe di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161B3F-90B3-05CF-7134-DB8095DD15A6}"/>
              </a:ext>
            </a:extLst>
          </p:cNvPr>
          <p:cNvSpPr>
            <a:spLocks noGrp="1"/>
          </p:cNvSpPr>
          <p:nvPr>
            <p:ph type="body" sz="quarter" idx="11"/>
          </p:nvPr>
        </p:nvSpPr>
        <p:spPr>
          <a:xfrm>
            <a:off x="0" y="0"/>
            <a:ext cx="9144000" cy="699230"/>
          </a:xfrm>
        </p:spPr>
        <p:txBody>
          <a:bodyPr/>
          <a:lstStyle/>
          <a:p>
            <a:r>
              <a:rPr lang="en-US" dirty="0"/>
              <a:t>FHS vs. Windows File System</a:t>
            </a:r>
            <a:endParaRPr lang="en-IN" dirty="0"/>
          </a:p>
        </p:txBody>
      </p:sp>
      <p:pic>
        <p:nvPicPr>
          <p:cNvPr id="5" name="Picture 4">
            <a:extLst>
              <a:ext uri="{FF2B5EF4-FFF2-40B4-BE49-F238E27FC236}">
                <a16:creationId xmlns:a16="http://schemas.microsoft.com/office/drawing/2014/main" id="{18C43AAD-5A7D-0497-E2F5-F5C1BB790912}"/>
              </a:ext>
            </a:extLst>
          </p:cNvPr>
          <p:cNvPicPr>
            <a:picLocks noChangeAspect="1"/>
          </p:cNvPicPr>
          <p:nvPr/>
        </p:nvPicPr>
        <p:blipFill>
          <a:blip r:embed="rId3"/>
          <a:stretch>
            <a:fillRect/>
          </a:stretch>
        </p:blipFill>
        <p:spPr>
          <a:xfrm>
            <a:off x="838199" y="1828800"/>
            <a:ext cx="7353905" cy="2286000"/>
          </a:xfrm>
          <a:prstGeom prst="rect">
            <a:avLst/>
          </a:prstGeom>
        </p:spPr>
      </p:pic>
    </p:spTree>
    <p:extLst>
      <p:ext uri="{BB962C8B-B14F-4D97-AF65-F5344CB8AC3E}">
        <p14:creationId xmlns:p14="http://schemas.microsoft.com/office/powerpoint/2010/main" val="4219887683"/>
      </p:ext>
    </p:extLst>
  </p:cSld>
  <p:clrMapOvr>
    <a:masterClrMapping/>
  </p:clrMapOvr>
  <p:transition spd="slow">
    <p:wipe di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64FBC-4663-943F-4B18-6AC9DDDC9882}"/>
              </a:ext>
            </a:extLst>
          </p:cNvPr>
          <p:cNvSpPr>
            <a:spLocks noGrp="1"/>
          </p:cNvSpPr>
          <p:nvPr>
            <p:ph type="body" sz="quarter" idx="11"/>
          </p:nvPr>
        </p:nvSpPr>
        <p:spPr>
          <a:xfrm>
            <a:off x="0" y="0"/>
            <a:ext cx="9144000" cy="699230"/>
          </a:xfrm>
        </p:spPr>
        <p:txBody>
          <a:bodyPr/>
          <a:lstStyle/>
          <a:p>
            <a:r>
              <a:rPr lang="en-IN" dirty="0"/>
              <a:t> Extended File System (EXT)</a:t>
            </a:r>
          </a:p>
        </p:txBody>
      </p:sp>
      <p:sp>
        <p:nvSpPr>
          <p:cNvPr id="3" name="Text Placeholder 2">
            <a:extLst>
              <a:ext uri="{FF2B5EF4-FFF2-40B4-BE49-F238E27FC236}">
                <a16:creationId xmlns:a16="http://schemas.microsoft.com/office/drawing/2014/main" id="{D79A14F2-2843-9B28-4CAB-54896E6B0030}"/>
              </a:ext>
            </a:extLst>
          </p:cNvPr>
          <p:cNvSpPr>
            <a:spLocks noGrp="1"/>
          </p:cNvSpPr>
          <p:nvPr>
            <p:ph type="body" sz="quarter" idx="16"/>
          </p:nvPr>
        </p:nvSpPr>
        <p:spPr/>
        <p:txBody>
          <a:bodyPr/>
          <a:lstStyle/>
          <a:p>
            <a:r>
              <a:rPr lang="en-US" dirty="0"/>
              <a:t>The </a:t>
            </a:r>
            <a:r>
              <a:rPr lang="en-US" b="1" dirty="0"/>
              <a:t>Extended File System (EXT)</a:t>
            </a:r>
            <a:r>
              <a:rPr lang="en-US" dirty="0"/>
              <a:t> is a series of </a:t>
            </a:r>
            <a:r>
              <a:rPr lang="en-US" b="1" dirty="0"/>
              <a:t>Linux file systems</a:t>
            </a:r>
            <a:r>
              <a:rPr lang="en-US" dirty="0"/>
              <a:t> developed to provide efficient and reliable data storage. </a:t>
            </a:r>
          </a:p>
          <a:p>
            <a:r>
              <a:rPr lang="en-US" dirty="0"/>
              <a:t>It was introduced in </a:t>
            </a:r>
            <a:r>
              <a:rPr lang="en-US" b="1" dirty="0"/>
              <a:t>1992</a:t>
            </a:r>
            <a:r>
              <a:rPr lang="en-US" dirty="0"/>
              <a:t> and has evolved through multiple versions: </a:t>
            </a:r>
            <a:r>
              <a:rPr lang="en-US" b="1" dirty="0"/>
              <a:t>EXT, EXT2, EXT3, and EXT4</a:t>
            </a:r>
            <a:r>
              <a:rPr lang="en-US" dirty="0"/>
              <a:t>. </a:t>
            </a:r>
          </a:p>
          <a:p>
            <a:r>
              <a:rPr lang="en-US" dirty="0"/>
              <a:t>These versions have improved features such as </a:t>
            </a:r>
            <a:r>
              <a:rPr lang="en-US" b="1" dirty="0"/>
              <a:t>journaling, larger file size support, and better performance</a:t>
            </a:r>
            <a:r>
              <a:rPr lang="en-US" dirty="0"/>
              <a:t>.</a:t>
            </a:r>
            <a:endParaRPr lang="en-IN" dirty="0"/>
          </a:p>
        </p:txBody>
      </p:sp>
    </p:spTree>
    <p:extLst>
      <p:ext uri="{BB962C8B-B14F-4D97-AF65-F5344CB8AC3E}">
        <p14:creationId xmlns:p14="http://schemas.microsoft.com/office/powerpoint/2010/main" val="2793075015"/>
      </p:ext>
    </p:extLst>
  </p:cSld>
  <p:clrMapOvr>
    <a:masterClrMapping/>
  </p:clrMapOvr>
  <p:transition spd="slow">
    <p:wipe dir="d"/>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FCDAA6-D487-7824-9D07-D80B1D6B920E}"/>
              </a:ext>
            </a:extLst>
          </p:cNvPr>
          <p:cNvSpPr>
            <a:spLocks noGrp="1"/>
          </p:cNvSpPr>
          <p:nvPr>
            <p:ph type="body" sz="quarter" idx="11"/>
          </p:nvPr>
        </p:nvSpPr>
        <p:spPr>
          <a:xfrm>
            <a:off x="0" y="0"/>
            <a:ext cx="9144000" cy="699230"/>
          </a:xfrm>
        </p:spPr>
        <p:txBody>
          <a:bodyPr/>
          <a:lstStyle/>
          <a:p>
            <a:r>
              <a:rPr lang="en-US" dirty="0"/>
              <a:t>Evolution of EXT File Systems</a:t>
            </a:r>
            <a:endParaRPr lang="en-IN" dirty="0"/>
          </a:p>
        </p:txBody>
      </p:sp>
      <p:pic>
        <p:nvPicPr>
          <p:cNvPr id="5" name="Picture 4">
            <a:extLst>
              <a:ext uri="{FF2B5EF4-FFF2-40B4-BE49-F238E27FC236}">
                <a16:creationId xmlns:a16="http://schemas.microsoft.com/office/drawing/2014/main" id="{2440391D-F5C4-62F6-FD88-2586CDD7F444}"/>
              </a:ext>
            </a:extLst>
          </p:cNvPr>
          <p:cNvPicPr>
            <a:picLocks noChangeAspect="1"/>
          </p:cNvPicPr>
          <p:nvPr/>
        </p:nvPicPr>
        <p:blipFill>
          <a:blip r:embed="rId2"/>
          <a:stretch>
            <a:fillRect/>
          </a:stretch>
        </p:blipFill>
        <p:spPr>
          <a:xfrm>
            <a:off x="129730" y="1524000"/>
            <a:ext cx="8633270" cy="2133600"/>
          </a:xfrm>
          <a:prstGeom prst="rect">
            <a:avLst/>
          </a:prstGeom>
        </p:spPr>
      </p:pic>
    </p:spTree>
    <p:extLst>
      <p:ext uri="{BB962C8B-B14F-4D97-AF65-F5344CB8AC3E}">
        <p14:creationId xmlns:p14="http://schemas.microsoft.com/office/powerpoint/2010/main" val="301010361"/>
      </p:ext>
    </p:extLst>
  </p:cSld>
  <p:clrMapOvr>
    <a:masterClrMapping/>
  </p:clrMapOvr>
  <p:transition spd="slow">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FF51D6-8696-995D-4D65-2CDB7D323D6A}"/>
              </a:ext>
            </a:extLst>
          </p:cNvPr>
          <p:cNvSpPr>
            <a:spLocks noGrp="1"/>
          </p:cNvSpPr>
          <p:nvPr>
            <p:ph type="body" sz="quarter" idx="11"/>
          </p:nvPr>
        </p:nvSpPr>
        <p:spPr>
          <a:xfrm>
            <a:off x="0" y="0"/>
            <a:ext cx="9144000" cy="699230"/>
          </a:xfrm>
        </p:spPr>
        <p:txBody>
          <a:bodyPr/>
          <a:lstStyle/>
          <a:p>
            <a:r>
              <a:rPr lang="en-IN" dirty="0"/>
              <a:t>EXT File System Versions in Detail</a:t>
            </a:r>
          </a:p>
        </p:txBody>
      </p:sp>
      <p:sp>
        <p:nvSpPr>
          <p:cNvPr id="3" name="Text Placeholder 2">
            <a:extLst>
              <a:ext uri="{FF2B5EF4-FFF2-40B4-BE49-F238E27FC236}">
                <a16:creationId xmlns:a16="http://schemas.microsoft.com/office/drawing/2014/main" id="{9B904F93-6050-CE50-EBE8-809E1F53EA41}"/>
              </a:ext>
            </a:extLst>
          </p:cNvPr>
          <p:cNvSpPr>
            <a:spLocks noGrp="1"/>
          </p:cNvSpPr>
          <p:nvPr>
            <p:ph type="body" sz="quarter" idx="16"/>
          </p:nvPr>
        </p:nvSpPr>
        <p:spPr/>
        <p:txBody>
          <a:bodyPr/>
          <a:lstStyle/>
          <a:p>
            <a:r>
              <a:rPr lang="en-US" b="1" dirty="0"/>
              <a:t>1️⃣ EXT (Extended File System)</a:t>
            </a:r>
          </a:p>
          <a:p>
            <a:pPr>
              <a:buFont typeface="Arial" panose="020B0604020202020204" pitchFamily="34" charset="0"/>
              <a:buChar char="•"/>
            </a:pPr>
            <a:r>
              <a:rPr lang="en-US" b="1" dirty="0"/>
              <a:t>First Linux file system</a:t>
            </a:r>
            <a:r>
              <a:rPr lang="en-US" dirty="0"/>
              <a:t> (1992).</a:t>
            </a:r>
          </a:p>
          <a:p>
            <a:pPr>
              <a:buFont typeface="Arial" panose="020B0604020202020204" pitchFamily="34" charset="0"/>
              <a:buChar char="•"/>
            </a:pPr>
            <a:r>
              <a:rPr lang="en-US" dirty="0"/>
              <a:t>Developed to replace the older </a:t>
            </a:r>
            <a:r>
              <a:rPr lang="en-US" b="1" dirty="0"/>
              <a:t>Minix File System</a:t>
            </a:r>
            <a:r>
              <a:rPr lang="en-US" dirty="0"/>
              <a:t>.</a:t>
            </a:r>
          </a:p>
          <a:p>
            <a:pPr>
              <a:buFont typeface="Arial" panose="020B0604020202020204" pitchFamily="34" charset="0"/>
              <a:buChar char="•"/>
            </a:pPr>
            <a:r>
              <a:rPr lang="en-US" b="1" dirty="0"/>
              <a:t>Limitations:</a:t>
            </a:r>
            <a:r>
              <a:rPr lang="en-US" dirty="0"/>
              <a:t> Lacked journaling, suffered from fragmentation, and was quickly replaced.</a:t>
            </a:r>
          </a:p>
          <a:p>
            <a:endParaRPr lang="en-IN" dirty="0"/>
          </a:p>
        </p:txBody>
      </p:sp>
    </p:spTree>
    <p:extLst>
      <p:ext uri="{BB962C8B-B14F-4D97-AF65-F5344CB8AC3E}">
        <p14:creationId xmlns:p14="http://schemas.microsoft.com/office/powerpoint/2010/main" val="3772052312"/>
      </p:ext>
    </p:extLst>
  </p:cSld>
  <p:clrMapOvr>
    <a:masterClrMapping/>
  </p:clrMapOvr>
  <p:transition spd="slow">
    <p:wipe dir="d"/>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5F711-C7EC-CEE3-DE11-0DD7EB2CBE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29386B0-418B-04B5-A6E8-C875D66AE130}"/>
              </a:ext>
            </a:extLst>
          </p:cNvPr>
          <p:cNvSpPr>
            <a:spLocks noGrp="1"/>
          </p:cNvSpPr>
          <p:nvPr>
            <p:ph type="body" sz="quarter" idx="11"/>
          </p:nvPr>
        </p:nvSpPr>
        <p:spPr>
          <a:xfrm>
            <a:off x="0" y="0"/>
            <a:ext cx="9144000" cy="699230"/>
          </a:xfrm>
        </p:spPr>
        <p:txBody>
          <a:bodyPr/>
          <a:lstStyle/>
          <a:p>
            <a:r>
              <a:rPr lang="en-US" dirty="0"/>
              <a:t>EXT2 (Second Extended File System)</a:t>
            </a:r>
            <a:endParaRPr lang="en-IN" dirty="0"/>
          </a:p>
        </p:txBody>
      </p:sp>
      <p:sp>
        <p:nvSpPr>
          <p:cNvPr id="3" name="Text Placeholder 2">
            <a:extLst>
              <a:ext uri="{FF2B5EF4-FFF2-40B4-BE49-F238E27FC236}">
                <a16:creationId xmlns:a16="http://schemas.microsoft.com/office/drawing/2014/main" id="{49B2C4C1-1B92-CFB1-36CF-7CFA12A48FCD}"/>
              </a:ext>
            </a:extLst>
          </p:cNvPr>
          <p:cNvSpPr>
            <a:spLocks noGrp="1"/>
          </p:cNvSpPr>
          <p:nvPr>
            <p:ph type="body" sz="quarter" idx="16"/>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Introduced in </a:t>
            </a:r>
            <a:r>
              <a:rPr kumimoji="0" lang="en-US" altLang="en-US" sz="2000" b="1" i="0" u="none" strike="noStrike" cap="none" normalizeH="0" baseline="0" dirty="0">
                <a:ln>
                  <a:noFill/>
                </a:ln>
                <a:solidFill>
                  <a:schemeClr val="tx1"/>
                </a:solidFill>
                <a:effectLst/>
                <a:latin typeface="Arial" panose="020B0604020202020204" pitchFamily="34" charset="0"/>
              </a:rPr>
              <a:t>1993</a:t>
            </a:r>
            <a:r>
              <a:rPr kumimoji="0" lang="en-US" altLang="en-US" sz="2000" b="0" i="0" u="none" strike="noStrike" cap="none" normalizeH="0" baseline="0" dirty="0">
                <a:ln>
                  <a:noFill/>
                </a:ln>
                <a:solidFill>
                  <a:schemeClr val="tx1"/>
                </a:solidFill>
                <a:effectLst/>
                <a:latin typeface="Arial" panose="020B0604020202020204" pitchFamily="34" charset="0"/>
              </a:rPr>
              <a:t>, used in early Linux distributions.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Key Features: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Supports </a:t>
            </a:r>
            <a:r>
              <a:rPr kumimoji="0" lang="en-US" altLang="en-US" sz="2000" b="1" i="0" u="none" strike="noStrike" cap="none" normalizeH="0" baseline="0" dirty="0">
                <a:ln>
                  <a:noFill/>
                </a:ln>
                <a:solidFill>
                  <a:schemeClr val="tx1"/>
                </a:solidFill>
                <a:effectLst/>
                <a:latin typeface="Arial" panose="020B0604020202020204" pitchFamily="34" charset="0"/>
              </a:rPr>
              <a:t>large files (up to 2 TiB)</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Uses </a:t>
            </a:r>
            <a:r>
              <a:rPr kumimoji="0" lang="en-US" altLang="en-US" sz="2000" b="1" i="0" u="none" strike="noStrike" cap="none" normalizeH="0" baseline="0" dirty="0">
                <a:ln>
                  <a:noFill/>
                </a:ln>
                <a:solidFill>
                  <a:schemeClr val="tx1"/>
                </a:solidFill>
                <a:effectLst/>
                <a:latin typeface="Arial" panose="020B0604020202020204" pitchFamily="34" charset="0"/>
              </a:rPr>
              <a:t>block groups</a:t>
            </a:r>
            <a:r>
              <a:rPr kumimoji="0" lang="en-US" altLang="en-US" sz="2000" b="0" i="0" u="none" strike="noStrike" cap="none" normalizeH="0" baseline="0" dirty="0">
                <a:ln>
                  <a:noFill/>
                </a:ln>
                <a:solidFill>
                  <a:schemeClr val="tx1"/>
                </a:solidFill>
                <a:effectLst/>
                <a:latin typeface="Arial" panose="020B0604020202020204" pitchFamily="34" charset="0"/>
              </a:rPr>
              <a:t> for better storage management.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Allows </a:t>
            </a:r>
            <a:r>
              <a:rPr kumimoji="0" lang="en-US" altLang="en-US" sz="2000" b="1" i="0" u="none" strike="noStrike" cap="none" normalizeH="0" baseline="0" dirty="0">
                <a:ln>
                  <a:noFill/>
                </a:ln>
                <a:solidFill>
                  <a:schemeClr val="tx1"/>
                </a:solidFill>
                <a:effectLst/>
                <a:latin typeface="Arial" panose="020B0604020202020204" pitchFamily="34" charset="0"/>
              </a:rPr>
              <a:t>access control lists (ACLs)</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Limitations: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No journaling</a:t>
            </a:r>
            <a:r>
              <a:rPr kumimoji="0" lang="en-US" altLang="en-US" sz="2000" b="0" i="0" u="none" strike="noStrike" cap="none" normalizeH="0" baseline="0" dirty="0">
                <a:ln>
                  <a:noFill/>
                </a:ln>
                <a:solidFill>
                  <a:schemeClr val="tx1"/>
                </a:solidFill>
                <a:effectLst/>
                <a:latin typeface="Arial" panose="020B0604020202020204" pitchFamily="34" charset="0"/>
              </a:rPr>
              <a:t> – after crashes, files must be checked with </a:t>
            </a:r>
            <a:r>
              <a:rPr kumimoji="0" lang="en-US" altLang="en-US" sz="2000" b="0" i="0" u="none" strike="noStrike" cap="none" normalizeH="0" baseline="0" dirty="0" err="1">
                <a:ln>
                  <a:noFill/>
                </a:ln>
                <a:solidFill>
                  <a:schemeClr val="tx1"/>
                </a:solidFill>
                <a:effectLst/>
                <a:latin typeface="Arial Unicode MS"/>
              </a:rPr>
              <a:t>fsck</a:t>
            </a:r>
            <a:r>
              <a:rPr kumimoji="0" lang="en-US" altLang="en-US" sz="2000" b="0" i="0" u="none" strike="noStrike" cap="none" normalizeH="0" baseline="0" dirty="0">
                <a:ln>
                  <a:noFill/>
                </a:ln>
                <a:solidFill>
                  <a:schemeClr val="tx1"/>
                </a:solidFill>
                <a:effectLst/>
              </a:rPr>
              <a:t>, which is slow.</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Still used for</a:t>
            </a:r>
            <a:r>
              <a:rPr kumimoji="0" lang="en-US" altLang="en-US" sz="2000" b="0" i="0" u="none" strike="noStrike" cap="none" normalizeH="0" baseline="0" dirty="0">
                <a:ln>
                  <a:noFill/>
                </a:ln>
                <a:solidFill>
                  <a:schemeClr val="tx1"/>
                </a:solidFill>
                <a:effectLst/>
                <a:latin typeface="Arial" panose="020B0604020202020204" pitchFamily="34" charset="0"/>
              </a:rPr>
              <a:t>: Boot partitions (</a:t>
            </a:r>
            <a:r>
              <a:rPr kumimoji="0" lang="en-US" altLang="en-US" sz="2000" b="0" i="0" u="none" strike="noStrike" cap="none" normalizeH="0" baseline="0" dirty="0">
                <a:ln>
                  <a:noFill/>
                </a:ln>
                <a:solidFill>
                  <a:schemeClr val="tx1"/>
                </a:solidFill>
                <a:effectLst/>
                <a:latin typeface="Arial Unicode MS"/>
              </a:rPr>
              <a:t>/boot</a:t>
            </a:r>
            <a:r>
              <a:rPr kumimoji="0" lang="en-US" altLang="en-US" sz="2000" b="0" i="0" u="none" strike="noStrike" cap="none" normalizeH="0" baseline="0" dirty="0">
                <a:ln>
                  <a:noFill/>
                </a:ln>
                <a:solidFill>
                  <a:schemeClr val="tx1"/>
                </a:solidFill>
                <a:effectLst/>
              </a:rPr>
              <a:t>) and USB flash drives due to its simplicity.</a:t>
            </a: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IN" sz="2000" dirty="0"/>
          </a:p>
        </p:txBody>
      </p:sp>
    </p:spTree>
    <p:extLst>
      <p:ext uri="{BB962C8B-B14F-4D97-AF65-F5344CB8AC3E}">
        <p14:creationId xmlns:p14="http://schemas.microsoft.com/office/powerpoint/2010/main" val="3232156054"/>
      </p:ext>
    </p:extLst>
  </p:cSld>
  <p:clrMapOvr>
    <a:masterClrMapping/>
  </p:clrMapOvr>
  <p:transition spd="slow">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5BE49D-2F30-CF32-A193-AA173B438ADB}"/>
              </a:ext>
            </a:extLst>
          </p:cNvPr>
          <p:cNvSpPr>
            <a:spLocks noGrp="1"/>
          </p:cNvSpPr>
          <p:nvPr>
            <p:ph type="body" sz="quarter" idx="11"/>
          </p:nvPr>
        </p:nvSpPr>
        <p:spPr>
          <a:xfrm>
            <a:off x="0" y="0"/>
            <a:ext cx="9144000" cy="699230"/>
          </a:xfrm>
        </p:spPr>
        <p:txBody>
          <a:bodyPr/>
          <a:lstStyle/>
          <a:p>
            <a:r>
              <a:rPr lang="en-US" dirty="0"/>
              <a:t>EXT3 (Third Extended File System)</a:t>
            </a:r>
            <a:endParaRPr lang="en-IN" dirty="0"/>
          </a:p>
        </p:txBody>
      </p:sp>
      <p:sp>
        <p:nvSpPr>
          <p:cNvPr id="3" name="Text Placeholder 2">
            <a:extLst>
              <a:ext uri="{FF2B5EF4-FFF2-40B4-BE49-F238E27FC236}">
                <a16:creationId xmlns:a16="http://schemas.microsoft.com/office/drawing/2014/main" id="{F2C69E99-4C0F-E96F-2883-516D449B630A}"/>
              </a:ext>
            </a:extLst>
          </p:cNvPr>
          <p:cNvSpPr>
            <a:spLocks noGrp="1"/>
          </p:cNvSpPr>
          <p:nvPr>
            <p:ph type="body" sz="quarter" idx="16"/>
          </p:nvPr>
        </p:nvSpPr>
        <p:spPr/>
        <p:txBody>
          <a:bodyPr>
            <a:normAutofit fontScale="85000" lnSpcReduction="10000"/>
          </a:bodyPr>
          <a:lstStyle/>
          <a:p>
            <a:pPr>
              <a:buFont typeface="Arial" panose="020B0604020202020204" pitchFamily="34" charset="0"/>
              <a:buChar char="•"/>
            </a:pPr>
            <a:r>
              <a:rPr lang="en-US" dirty="0"/>
              <a:t>Introduced in </a:t>
            </a:r>
            <a:r>
              <a:rPr lang="en-US" b="1" dirty="0"/>
              <a:t>2001</a:t>
            </a:r>
            <a:r>
              <a:rPr lang="en-US" dirty="0"/>
              <a:t> with </a:t>
            </a:r>
            <a:r>
              <a:rPr lang="en-US" b="1" dirty="0"/>
              <a:t>journaling support</a:t>
            </a:r>
            <a:r>
              <a:rPr lang="en-US" dirty="0"/>
              <a:t>.</a:t>
            </a:r>
          </a:p>
          <a:p>
            <a:pPr>
              <a:buFont typeface="Arial" panose="020B0604020202020204" pitchFamily="34" charset="0"/>
              <a:buChar char="•"/>
            </a:pPr>
            <a:r>
              <a:rPr lang="en-US" b="1" dirty="0"/>
              <a:t>Key Features:</a:t>
            </a:r>
            <a:endParaRPr lang="en-US" dirty="0"/>
          </a:p>
          <a:p>
            <a:pPr marL="742950" lvl="1" indent="-285750">
              <a:buFont typeface="Arial" panose="020B0604020202020204" pitchFamily="34" charset="0"/>
              <a:buChar char="•"/>
            </a:pPr>
            <a:r>
              <a:rPr lang="en-US" b="1" dirty="0"/>
              <a:t>Journaling</a:t>
            </a:r>
            <a:r>
              <a:rPr lang="en-US" dirty="0"/>
              <a:t>: Prevents corruption during crashes.</a:t>
            </a:r>
          </a:p>
          <a:p>
            <a:pPr marL="742950" lvl="1" indent="-285750">
              <a:buFont typeface="Arial" panose="020B0604020202020204" pitchFamily="34" charset="0"/>
              <a:buChar char="•"/>
            </a:pPr>
            <a:r>
              <a:rPr lang="en-US" b="1" dirty="0"/>
              <a:t>Backward compatibility</a:t>
            </a:r>
            <a:r>
              <a:rPr lang="en-US" dirty="0"/>
              <a:t>: Can mount EXT2 as EXT3.</a:t>
            </a:r>
          </a:p>
          <a:p>
            <a:pPr marL="742950" lvl="1" indent="-285750">
              <a:buFont typeface="Arial" panose="020B0604020202020204" pitchFamily="34" charset="0"/>
              <a:buChar char="•"/>
            </a:pPr>
            <a:r>
              <a:rPr lang="en-US" b="1" dirty="0"/>
              <a:t>Three journaling modes</a:t>
            </a:r>
            <a:r>
              <a:rPr lang="en-US" dirty="0"/>
              <a:t>:</a:t>
            </a:r>
          </a:p>
          <a:p>
            <a:pPr marL="1143000" lvl="2" indent="-228600">
              <a:buFont typeface="Arial" panose="020B0604020202020204" pitchFamily="34" charset="0"/>
              <a:buChar char="•"/>
            </a:pPr>
            <a:r>
              <a:rPr lang="en-US" b="1" dirty="0"/>
              <a:t>Writeback</a:t>
            </a:r>
            <a:r>
              <a:rPr lang="en-US" dirty="0"/>
              <a:t> – Fastest but least safe.</a:t>
            </a:r>
          </a:p>
          <a:p>
            <a:pPr marL="1143000" lvl="2" indent="-228600">
              <a:buFont typeface="Arial" panose="020B0604020202020204" pitchFamily="34" charset="0"/>
              <a:buChar char="•"/>
            </a:pPr>
            <a:r>
              <a:rPr lang="en-US" b="1" dirty="0"/>
              <a:t>Ordered</a:t>
            </a:r>
            <a:r>
              <a:rPr lang="en-US" dirty="0"/>
              <a:t> (Default) – Balances speed and safety.</a:t>
            </a:r>
          </a:p>
          <a:p>
            <a:pPr marL="1143000" lvl="2" indent="-228600">
              <a:buFont typeface="Arial" panose="020B0604020202020204" pitchFamily="34" charset="0"/>
              <a:buChar char="•"/>
            </a:pPr>
            <a:r>
              <a:rPr lang="en-US" b="1" dirty="0"/>
              <a:t>Journal</a:t>
            </a:r>
            <a:r>
              <a:rPr lang="en-US" dirty="0"/>
              <a:t> – Safest but slowest.</a:t>
            </a:r>
          </a:p>
          <a:p>
            <a:pPr>
              <a:buFont typeface="Arial" panose="020B0604020202020204" pitchFamily="34" charset="0"/>
              <a:buChar char="•"/>
            </a:pPr>
            <a:r>
              <a:rPr lang="en-US" b="1" dirty="0"/>
              <a:t>Limitations:</a:t>
            </a:r>
            <a:endParaRPr lang="en-US" dirty="0"/>
          </a:p>
          <a:p>
            <a:pPr marL="742950" lvl="1" indent="-285750">
              <a:buFont typeface="Arial" panose="020B0604020202020204" pitchFamily="34" charset="0"/>
              <a:buChar char="•"/>
            </a:pPr>
            <a:r>
              <a:rPr lang="en-US" b="1" dirty="0"/>
              <a:t>Limited scalability</a:t>
            </a:r>
            <a:r>
              <a:rPr lang="en-US" dirty="0"/>
              <a:t> (max file size: 16 TiB).</a:t>
            </a:r>
          </a:p>
          <a:p>
            <a:pPr marL="742950" lvl="1" indent="-285750">
              <a:buFont typeface="Arial" panose="020B0604020202020204" pitchFamily="34" charset="0"/>
              <a:buChar char="•"/>
            </a:pPr>
            <a:r>
              <a:rPr lang="en-US" b="1" dirty="0"/>
              <a:t>Slower performance</a:t>
            </a:r>
            <a:r>
              <a:rPr lang="en-US" dirty="0"/>
              <a:t> compared to EXT4.</a:t>
            </a:r>
          </a:p>
          <a:p>
            <a:r>
              <a:rPr lang="en-US" dirty="0"/>
              <a:t>✅ </a:t>
            </a:r>
            <a:r>
              <a:rPr lang="en-US" b="1" dirty="0"/>
              <a:t>Still used for</a:t>
            </a:r>
            <a:r>
              <a:rPr lang="en-US" dirty="0"/>
              <a:t>: Some older systems requiring stability.</a:t>
            </a:r>
          </a:p>
          <a:p>
            <a:endParaRPr lang="en-IN" dirty="0"/>
          </a:p>
        </p:txBody>
      </p:sp>
    </p:spTree>
    <p:extLst>
      <p:ext uri="{BB962C8B-B14F-4D97-AF65-F5344CB8AC3E}">
        <p14:creationId xmlns:p14="http://schemas.microsoft.com/office/powerpoint/2010/main" val="3283666123"/>
      </p:ext>
    </p:extLst>
  </p:cSld>
  <p:clrMapOvr>
    <a:masterClrMapping/>
  </p:clrMapOvr>
  <p:transition spd="slow">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091E1-743F-0080-73CE-8C3C9A0D1E8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33E6DB4-AF37-724A-F867-6AE25170274E}"/>
              </a:ext>
            </a:extLst>
          </p:cNvPr>
          <p:cNvSpPr>
            <a:spLocks noGrp="1"/>
          </p:cNvSpPr>
          <p:nvPr>
            <p:ph type="body" sz="quarter" idx="11"/>
          </p:nvPr>
        </p:nvSpPr>
        <p:spPr>
          <a:xfrm>
            <a:off x="0" y="0"/>
            <a:ext cx="9144000" cy="699230"/>
          </a:xfrm>
        </p:spPr>
        <p:txBody>
          <a:bodyPr/>
          <a:lstStyle/>
          <a:p>
            <a:r>
              <a:rPr lang="en-US" b="1" dirty="0"/>
              <a:t>EXT4 (Fourth Extended File System)</a:t>
            </a:r>
          </a:p>
        </p:txBody>
      </p:sp>
      <p:sp>
        <p:nvSpPr>
          <p:cNvPr id="3" name="Text Placeholder 2">
            <a:extLst>
              <a:ext uri="{FF2B5EF4-FFF2-40B4-BE49-F238E27FC236}">
                <a16:creationId xmlns:a16="http://schemas.microsoft.com/office/drawing/2014/main" id="{DE67B976-07F0-E294-FBE6-EDEBA5D39247}"/>
              </a:ext>
            </a:extLst>
          </p:cNvPr>
          <p:cNvSpPr>
            <a:spLocks noGrp="1"/>
          </p:cNvSpPr>
          <p:nvPr>
            <p:ph type="body" sz="quarter" idx="16"/>
          </p:nvPr>
        </p:nvSpPr>
        <p:spPr/>
        <p:txBody>
          <a:bodyPr>
            <a:normAutofit fontScale="92500" lnSpcReduction="20000"/>
          </a:bodyPr>
          <a:lstStyle/>
          <a:p>
            <a:r>
              <a:rPr lang="en-US" dirty="0"/>
              <a:t>Introduced in </a:t>
            </a:r>
            <a:r>
              <a:rPr lang="en-US" b="1" dirty="0"/>
              <a:t>2008</a:t>
            </a:r>
            <a:r>
              <a:rPr lang="en-US" dirty="0"/>
              <a:t>, it is the default file system for modern Linux distributions.</a:t>
            </a:r>
          </a:p>
          <a:p>
            <a:pPr>
              <a:buFont typeface="Arial" panose="020B0604020202020204" pitchFamily="34" charset="0"/>
              <a:buChar char="•"/>
            </a:pPr>
            <a:r>
              <a:rPr lang="en-US" b="1" dirty="0"/>
              <a:t>Key Features:</a:t>
            </a:r>
            <a:endParaRPr lang="en-US" dirty="0"/>
          </a:p>
          <a:p>
            <a:pPr marL="742950" lvl="1" indent="-285750">
              <a:buFont typeface="Arial" panose="020B0604020202020204" pitchFamily="34" charset="0"/>
              <a:buChar char="•"/>
            </a:pPr>
            <a:r>
              <a:rPr lang="en-US" b="1" dirty="0"/>
              <a:t>Supports very large files</a:t>
            </a:r>
            <a:r>
              <a:rPr lang="en-US" dirty="0"/>
              <a:t> (up to </a:t>
            </a:r>
            <a:r>
              <a:rPr lang="en-US" b="1" dirty="0"/>
              <a:t>16 TiB</a:t>
            </a:r>
            <a:r>
              <a:rPr lang="en-US" dirty="0"/>
              <a:t>).</a:t>
            </a:r>
          </a:p>
          <a:p>
            <a:pPr marL="742950" lvl="1" indent="-285750">
              <a:buFont typeface="Arial" panose="020B0604020202020204" pitchFamily="34" charset="0"/>
              <a:buChar char="•"/>
            </a:pPr>
            <a:r>
              <a:rPr lang="en-US" b="1" dirty="0"/>
              <a:t>Journaling with checksums</a:t>
            </a:r>
            <a:r>
              <a:rPr lang="en-US" dirty="0"/>
              <a:t> to prevent corruption.</a:t>
            </a:r>
          </a:p>
          <a:p>
            <a:pPr marL="742950" lvl="1" indent="-285750">
              <a:buFont typeface="Arial" panose="020B0604020202020204" pitchFamily="34" charset="0"/>
              <a:buChar char="•"/>
            </a:pPr>
            <a:r>
              <a:rPr lang="en-US" b="1" dirty="0"/>
              <a:t>Delayed allocation</a:t>
            </a:r>
            <a:r>
              <a:rPr lang="en-US" dirty="0"/>
              <a:t> – Improves performance by optimizing disk writes.</a:t>
            </a:r>
          </a:p>
          <a:p>
            <a:pPr marL="742950" lvl="1" indent="-285750">
              <a:buFont typeface="Arial" panose="020B0604020202020204" pitchFamily="34" charset="0"/>
              <a:buChar char="•"/>
            </a:pPr>
            <a:r>
              <a:rPr lang="en-US" b="1" dirty="0"/>
              <a:t>Extents</a:t>
            </a:r>
            <a:r>
              <a:rPr lang="en-US" dirty="0"/>
              <a:t> – Reduces fragmentation and speeds up access.</a:t>
            </a:r>
          </a:p>
          <a:p>
            <a:pPr marL="742950" lvl="1" indent="-285750">
              <a:buFont typeface="Arial" panose="020B0604020202020204" pitchFamily="34" charset="0"/>
              <a:buChar char="•"/>
            </a:pPr>
            <a:r>
              <a:rPr lang="en-US" b="1" dirty="0"/>
              <a:t>Backward compatibility</a:t>
            </a:r>
            <a:r>
              <a:rPr lang="en-US" dirty="0"/>
              <a:t> with EXT2 and EXT3.</a:t>
            </a:r>
          </a:p>
          <a:p>
            <a:pPr>
              <a:buFont typeface="Arial" panose="020B0604020202020204" pitchFamily="34" charset="0"/>
              <a:buChar char="•"/>
            </a:pPr>
            <a:r>
              <a:rPr lang="en-US" b="1" dirty="0"/>
              <a:t>Limitations:</a:t>
            </a:r>
            <a:endParaRPr lang="en-US" dirty="0"/>
          </a:p>
          <a:p>
            <a:pPr marL="742950" lvl="1" indent="-285750">
              <a:buFont typeface="Arial" panose="020B0604020202020204" pitchFamily="34" charset="0"/>
              <a:buChar char="•"/>
            </a:pPr>
            <a:r>
              <a:rPr lang="en-US" dirty="0"/>
              <a:t>Fragmentation can still occur over time.</a:t>
            </a:r>
          </a:p>
          <a:p>
            <a:pPr marL="742950" lvl="1" indent="-285750">
              <a:buFont typeface="Arial" panose="020B0604020202020204" pitchFamily="34" charset="0"/>
              <a:buChar char="•"/>
            </a:pPr>
            <a:r>
              <a:rPr lang="en-US" dirty="0"/>
              <a:t>Not the best for very large-scale databases (XFS or </a:t>
            </a:r>
            <a:r>
              <a:rPr lang="en-US" dirty="0" err="1"/>
              <a:t>Btrfs</a:t>
            </a:r>
            <a:r>
              <a:rPr lang="en-US" dirty="0"/>
              <a:t> may be better).</a:t>
            </a:r>
          </a:p>
          <a:p>
            <a:r>
              <a:rPr lang="en-US" dirty="0"/>
              <a:t>✅ </a:t>
            </a:r>
            <a:r>
              <a:rPr lang="en-US" b="1" dirty="0"/>
              <a:t>Used in</a:t>
            </a:r>
            <a:r>
              <a:rPr lang="en-US" dirty="0"/>
              <a:t>: Modern Linux distributions (Ubuntu, Debian, CentOS, Fedora).</a:t>
            </a:r>
          </a:p>
          <a:p>
            <a:endParaRPr lang="en-IN" dirty="0"/>
          </a:p>
        </p:txBody>
      </p:sp>
    </p:spTree>
    <p:extLst>
      <p:ext uri="{BB962C8B-B14F-4D97-AF65-F5344CB8AC3E}">
        <p14:creationId xmlns:p14="http://schemas.microsoft.com/office/powerpoint/2010/main" val="2958493171"/>
      </p:ext>
    </p:extLst>
  </p:cSld>
  <p:clrMapOvr>
    <a:masterClrMapping/>
  </p:clrMapOvr>
  <p:transition spd="slow">
    <p:wipe di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952AB-CD26-9C07-D8E4-A34E47380DE0}"/>
              </a:ext>
            </a:extLst>
          </p:cNvPr>
          <p:cNvSpPr>
            <a:spLocks noGrp="1"/>
          </p:cNvSpPr>
          <p:nvPr>
            <p:ph type="body" sz="quarter" idx="11"/>
          </p:nvPr>
        </p:nvSpPr>
        <p:spPr>
          <a:xfrm>
            <a:off x="0" y="0"/>
            <a:ext cx="9144000" cy="699230"/>
          </a:xfrm>
        </p:spPr>
        <p:txBody>
          <a:bodyPr/>
          <a:lstStyle/>
          <a:p>
            <a:r>
              <a:rPr lang="en-US" dirty="0"/>
              <a:t>EXT File System Performance &amp; Limitations</a:t>
            </a:r>
            <a:endParaRPr lang="en-IN" dirty="0"/>
          </a:p>
        </p:txBody>
      </p:sp>
      <p:pic>
        <p:nvPicPr>
          <p:cNvPr id="5" name="Picture 4">
            <a:extLst>
              <a:ext uri="{FF2B5EF4-FFF2-40B4-BE49-F238E27FC236}">
                <a16:creationId xmlns:a16="http://schemas.microsoft.com/office/drawing/2014/main" id="{6264799B-4C0A-BE47-6214-98F21EF7322B}"/>
              </a:ext>
            </a:extLst>
          </p:cNvPr>
          <p:cNvPicPr>
            <a:picLocks noChangeAspect="1"/>
          </p:cNvPicPr>
          <p:nvPr/>
        </p:nvPicPr>
        <p:blipFill>
          <a:blip r:embed="rId2"/>
          <a:stretch>
            <a:fillRect/>
          </a:stretch>
        </p:blipFill>
        <p:spPr>
          <a:xfrm>
            <a:off x="609600" y="1828800"/>
            <a:ext cx="8350703" cy="2895600"/>
          </a:xfrm>
          <a:prstGeom prst="rect">
            <a:avLst/>
          </a:prstGeom>
        </p:spPr>
      </p:pic>
    </p:spTree>
    <p:extLst>
      <p:ext uri="{BB962C8B-B14F-4D97-AF65-F5344CB8AC3E}">
        <p14:creationId xmlns:p14="http://schemas.microsoft.com/office/powerpoint/2010/main" val="31660325"/>
      </p:ext>
    </p:extLst>
  </p:cSld>
  <p:clrMapOvr>
    <a:masterClrMapping/>
  </p:clrMapOvr>
  <p:transition spd="slow">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Difference between FAT32 and NTFS</a:t>
            </a:r>
            <a:endParaRPr lang="en-GB" dirty="0"/>
          </a:p>
        </p:txBody>
      </p:sp>
      <p:graphicFrame>
        <p:nvGraphicFramePr>
          <p:cNvPr id="3" name="Table 2"/>
          <p:cNvGraphicFramePr>
            <a:graphicFrameLocks noGrp="1"/>
          </p:cNvGraphicFramePr>
          <p:nvPr/>
        </p:nvGraphicFramePr>
        <p:xfrm>
          <a:off x="990600" y="1066800"/>
          <a:ext cx="7391400" cy="5358314"/>
        </p:xfrm>
        <a:graphic>
          <a:graphicData uri="http://schemas.openxmlformats.org/drawingml/2006/table">
            <a:tbl>
              <a:tblPr firstRow="1" bandRow="1">
                <a:tableStyleId>{5C22544A-7EE6-4342-B048-85BDC9FD1C3A}</a:tableStyleId>
              </a:tblPr>
              <a:tblGrid>
                <a:gridCol w="3695700">
                  <a:extLst>
                    <a:ext uri="{9D8B030D-6E8A-4147-A177-3AD203B41FA5}">
                      <a16:colId xmlns:a16="http://schemas.microsoft.com/office/drawing/2014/main" val="20000"/>
                    </a:ext>
                  </a:extLst>
                </a:gridCol>
                <a:gridCol w="3695700">
                  <a:extLst>
                    <a:ext uri="{9D8B030D-6E8A-4147-A177-3AD203B41FA5}">
                      <a16:colId xmlns:a16="http://schemas.microsoft.com/office/drawing/2014/main" val="20001"/>
                    </a:ext>
                  </a:extLst>
                </a:gridCol>
              </a:tblGrid>
              <a:tr h="583565">
                <a:tc>
                  <a:txBody>
                    <a:bodyPr/>
                    <a:lstStyle/>
                    <a:p>
                      <a:r>
                        <a:rPr lang="en-GB" sz="1600" noProof="0" dirty="0">
                          <a:solidFill>
                            <a:schemeClr val="tx1"/>
                          </a:solidFill>
                        </a:rPr>
                        <a:t>FAT32 (File Allocation Table)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GB" sz="1600" b="1" kern="1200" noProof="0">
                          <a:solidFill>
                            <a:schemeClr val="tx1"/>
                          </a:solidFill>
                          <a:latin typeface="+mn-lt"/>
                          <a:ea typeface="+mn-ea"/>
                          <a:cs typeface="+mn-cs"/>
                        </a:rPr>
                        <a:t>NTFS (New Technology File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7649">
                <a:tc>
                  <a:txBody>
                    <a:bodyPr/>
                    <a:lstStyle/>
                    <a:p>
                      <a:r>
                        <a:rPr lang="en-GB" sz="1400" noProof="0"/>
                        <a:t>Partition size can be up to 2TB.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Partition size can be up to 2TB and more.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7649">
                <a:tc>
                  <a:txBody>
                    <a:bodyPr/>
                    <a:lstStyle/>
                    <a:p>
                      <a:r>
                        <a:rPr lang="en-GB" sz="1400" noProof="0"/>
                        <a:t>File size can be up to 4 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File size can be up to 16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83565">
                <a:tc>
                  <a:txBody>
                    <a:bodyPr/>
                    <a:lstStyle/>
                    <a:p>
                      <a:r>
                        <a:rPr lang="en-GB" sz="1400" noProof="0" dirty="0"/>
                        <a:t>No File or Folder security is possible as encryption is not possible.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dirty="0"/>
                        <a:t>File or Folder security is possible as encryption can be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7649">
                <a:tc>
                  <a:txBody>
                    <a:bodyPr/>
                    <a:lstStyle/>
                    <a:p>
                      <a:r>
                        <a:rPr lang="en-GB" sz="1400" noProof="0"/>
                        <a:t>Supports file name character up to 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Supports file name character up to 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7649">
                <a:tc>
                  <a:txBody>
                    <a:bodyPr/>
                    <a:lstStyle/>
                    <a:p>
                      <a:r>
                        <a:rPr lang="en-GB" sz="1400" noProof="0" dirty="0"/>
                        <a:t>It does not support Unicode file 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NTFS supports Unicode file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7649">
                <a:tc>
                  <a:txBody>
                    <a:bodyPr/>
                    <a:lstStyle/>
                    <a:p>
                      <a:r>
                        <a:rPr lang="en-GB" sz="1400" noProof="0"/>
                        <a:t>It does not allow disk compression.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It allows disk compression.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7649">
                <a:tc>
                  <a:txBody>
                    <a:bodyPr/>
                    <a:lstStyle/>
                    <a:p>
                      <a:r>
                        <a:rPr lang="en-GB" sz="1400" noProof="0"/>
                        <a:t>It handles less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It handles more memory than FAT32 systems.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83565">
                <a:tc>
                  <a:txBody>
                    <a:bodyPr/>
                    <a:lstStyle/>
                    <a:p>
                      <a:r>
                        <a:rPr lang="en-GB" sz="1400" noProof="0"/>
                        <a:t>It does not provide good cataloguing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It provides better cataloguing system to stored files for speedy retrieval.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17649">
                <a:tc>
                  <a:txBody>
                    <a:bodyPr/>
                    <a:lstStyle/>
                    <a:p>
                      <a:r>
                        <a:rPr lang="en-GB" sz="1400" noProof="0"/>
                        <a:t>Disk Quota Option is not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a:t>Disk Quota Option is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583565">
                <a:tc>
                  <a:txBody>
                    <a:bodyPr/>
                    <a:lstStyle/>
                    <a:p>
                      <a:r>
                        <a:rPr lang="en-GB" sz="1400" noProof="0" dirty="0"/>
                        <a:t>Cannot convert the disk into dynamic disk.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noProof="0" dirty="0"/>
                        <a:t>Conversion of basic disk into dynamic disk is only available in NTFS.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Benefits of IT Industry </a:t>
            </a:r>
            <a:r>
              <a:rPr lang="en-GB" sz="1600" dirty="0"/>
              <a:t>(7 of 14)</a:t>
            </a:r>
          </a:p>
        </p:txBody>
      </p:sp>
      <p:sp>
        <p:nvSpPr>
          <p:cNvPr id="3" name="Text Placeholder 2"/>
          <p:cNvSpPr>
            <a:spLocks noGrp="1"/>
          </p:cNvSpPr>
          <p:nvPr>
            <p:ph type="body" sz="quarter" idx="16"/>
          </p:nvPr>
        </p:nvSpPr>
        <p:spPr>
          <a:xfrm>
            <a:off x="76200" y="1371600"/>
            <a:ext cx="8240713" cy="4773612"/>
          </a:xfrm>
        </p:spPr>
        <p:txBody>
          <a:bodyPr>
            <a:normAutofit/>
          </a:bodyPr>
          <a:lstStyle/>
          <a:p>
            <a:pPr lvl="1">
              <a:lnSpc>
                <a:spcPct val="200000"/>
              </a:lnSpc>
              <a:buSzPct val="70000"/>
              <a:buBlip>
                <a:blip r:embed="rId3"/>
              </a:buBlip>
            </a:pPr>
            <a:r>
              <a:rPr dirty="0"/>
              <a:t>Collaboration and sharing in education</a:t>
            </a:r>
          </a:p>
          <a:p>
            <a:pPr lvl="2">
              <a:lnSpc>
                <a:spcPct val="200000"/>
              </a:lnSpc>
              <a:buSzPct val="70000"/>
              <a:buFont typeface="Arial" pitchFamily="34" charset="0"/>
              <a:buChar char="•"/>
            </a:pPr>
            <a:r>
              <a:rPr dirty="0"/>
              <a:t>IT offers teachers and students a lot of opportunities to collaborate and share knowledge.</a:t>
            </a:r>
          </a:p>
          <a:p>
            <a:pPr lvl="2">
              <a:lnSpc>
                <a:spcPct val="200000"/>
              </a:lnSpc>
              <a:buSzPct val="70000"/>
              <a:buFont typeface="Arial" pitchFamily="34" charset="0"/>
              <a:buChar char="•"/>
            </a:pPr>
            <a:r>
              <a:rPr dirty="0"/>
              <a:t>IT provides the possibility of virtual collaboration through emails and e-conferencing.</a:t>
            </a:r>
          </a:p>
          <a:p>
            <a:pPr lvl="1">
              <a:lnSpc>
                <a:spcPct val="200000"/>
              </a:lnSpc>
              <a:buSzPct val="70000"/>
              <a:buNone/>
            </a:pPr>
            <a:endParaRPr lang="en-GB" dirty="0"/>
          </a:p>
        </p:txBody>
      </p:sp>
      <p:pic>
        <p:nvPicPr>
          <p:cNvPr id="15" name="Picture Placeholder 14" descr="12327967-1748x2472.jpg"/>
          <p:cNvPicPr>
            <a:picLocks noGrp="1" noChangeAspect="1"/>
          </p:cNvPicPr>
          <p:nvPr>
            <p:ph type="pic" sz="quarter" idx="17"/>
          </p:nvPr>
        </p:nvPicPr>
        <p:blipFill>
          <a:blip r:embed="rId4" cstate="email"/>
          <a:srcRect/>
          <a:stretch>
            <a:fillRect/>
          </a:stretch>
        </p:blipFill>
        <p:spPr>
          <a:xfrm>
            <a:off x="5994400" y="3890681"/>
            <a:ext cx="2730500" cy="2247900"/>
          </a:xfrm>
          <a:prstGeom prst="rect">
            <a:avLst/>
          </a:prstGeom>
          <a:ln>
            <a:noFill/>
          </a:ln>
          <a:effectLst>
            <a:softEdge rad="112500"/>
          </a:effectLst>
        </p:spPr>
      </p:pic>
    </p:spTree>
  </p:cSld>
  <p:clrMapOvr>
    <a:masterClrMapping/>
  </p:clrMapOvr>
  <p:transition spd="slow">
    <p:wipe di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295C-6E27-D3A0-D79A-2B313C74AE1B}"/>
              </a:ext>
            </a:extLst>
          </p:cNvPr>
          <p:cNvSpPr>
            <a:spLocks noGrp="1"/>
          </p:cNvSpPr>
          <p:nvPr>
            <p:ph type="title"/>
          </p:nvPr>
        </p:nvSpPr>
        <p:spPr/>
        <p:txBody>
          <a:bodyPr/>
          <a:lstStyle/>
          <a:p>
            <a:r>
              <a:rPr lang="en-IN" dirty="0"/>
              <a:t>NTFS vs File Systems</a:t>
            </a:r>
          </a:p>
        </p:txBody>
      </p:sp>
      <p:pic>
        <p:nvPicPr>
          <p:cNvPr id="4" name="Picture 3">
            <a:extLst>
              <a:ext uri="{FF2B5EF4-FFF2-40B4-BE49-F238E27FC236}">
                <a16:creationId xmlns:a16="http://schemas.microsoft.com/office/drawing/2014/main" id="{EE21FDC8-5F62-D770-B032-9C04F2194E95}"/>
              </a:ext>
            </a:extLst>
          </p:cNvPr>
          <p:cNvPicPr>
            <a:picLocks noChangeAspect="1"/>
          </p:cNvPicPr>
          <p:nvPr/>
        </p:nvPicPr>
        <p:blipFill>
          <a:blip r:embed="rId2"/>
          <a:stretch>
            <a:fillRect/>
          </a:stretch>
        </p:blipFill>
        <p:spPr>
          <a:xfrm>
            <a:off x="404790" y="1600200"/>
            <a:ext cx="8334420" cy="2819400"/>
          </a:xfrm>
          <a:prstGeom prst="rect">
            <a:avLst/>
          </a:prstGeom>
        </p:spPr>
      </p:pic>
    </p:spTree>
    <p:extLst>
      <p:ext uri="{BB962C8B-B14F-4D97-AF65-F5344CB8AC3E}">
        <p14:creationId xmlns:p14="http://schemas.microsoft.com/office/powerpoint/2010/main" val="1008584803"/>
      </p:ext>
    </p:extLst>
  </p:cSld>
  <p:clrMapOvr>
    <a:masterClrMapping/>
  </p:clrMapOvr>
  <p:transition spd="slow">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Bit and Byte</a:t>
            </a:r>
          </a:p>
        </p:txBody>
      </p:sp>
      <p:sp>
        <p:nvSpPr>
          <p:cNvPr id="3" name="Text Placeholder 2"/>
          <p:cNvSpPr>
            <a:spLocks noGrp="1"/>
          </p:cNvSpPr>
          <p:nvPr>
            <p:ph type="body" sz="quarter" idx="16"/>
          </p:nvPr>
        </p:nvSpPr>
        <p:spPr>
          <a:xfrm>
            <a:off x="446087" y="990600"/>
            <a:ext cx="8240713" cy="5715000"/>
          </a:xfrm>
        </p:spPr>
        <p:txBody>
          <a:bodyPr>
            <a:normAutofit fontScale="92500" lnSpcReduction="20000"/>
          </a:bodyPr>
          <a:lstStyle/>
          <a:p>
            <a:pPr>
              <a:lnSpc>
                <a:spcPct val="200000"/>
              </a:lnSpc>
            </a:pPr>
            <a:r>
              <a:rPr lang="en-GB" dirty="0"/>
              <a:t>Bit</a:t>
            </a:r>
          </a:p>
          <a:p>
            <a:pPr lvl="1">
              <a:lnSpc>
                <a:spcPct val="200000"/>
              </a:lnSpc>
              <a:buSzPct val="70000"/>
            </a:pPr>
            <a:r>
              <a:rPr lang="en-GB" dirty="0"/>
              <a:t>The smallest unit of information stored in a computer. </a:t>
            </a:r>
          </a:p>
          <a:p>
            <a:pPr lvl="1">
              <a:lnSpc>
                <a:spcPct val="200000"/>
              </a:lnSpc>
              <a:buSzPct val="70000"/>
            </a:pPr>
            <a:r>
              <a:rPr lang="en-GB" dirty="0"/>
              <a:t>A single bit can hold only either 0 or 1.</a:t>
            </a:r>
          </a:p>
          <a:p>
            <a:pPr lvl="1">
              <a:lnSpc>
                <a:spcPct val="200000"/>
              </a:lnSpc>
              <a:buSzPct val="70000"/>
            </a:pPr>
            <a:r>
              <a:rPr lang="en-GB" dirty="0"/>
              <a:t>A bit can be defined as a variable that can have only two possible values, these two values are often interpreted through binary digits and are usually represented by numerical digits 0 and 1.</a:t>
            </a:r>
            <a:endParaRPr lang="en-US" dirty="0"/>
          </a:p>
          <a:p>
            <a:pPr>
              <a:lnSpc>
                <a:spcPct val="200000"/>
              </a:lnSpc>
            </a:pPr>
            <a:r>
              <a:rPr lang="en-GB" dirty="0"/>
              <a:t>Byte</a:t>
            </a:r>
          </a:p>
          <a:p>
            <a:pPr lvl="1">
              <a:lnSpc>
                <a:spcPct val="200000"/>
              </a:lnSpc>
              <a:buSzPct val="70000"/>
            </a:pPr>
            <a:r>
              <a:rPr lang="en-GB" dirty="0"/>
              <a:t>Represents a character (letter, number or symbol).</a:t>
            </a:r>
          </a:p>
          <a:p>
            <a:pPr lvl="1">
              <a:lnSpc>
                <a:spcPct val="200000"/>
              </a:lnSpc>
              <a:buSzPct val="70000"/>
            </a:pPr>
            <a:r>
              <a:rPr lang="en-GB" dirty="0"/>
              <a:t>Unit of data which is eight binary digits long.</a:t>
            </a:r>
          </a:p>
          <a:p>
            <a:pPr lvl="1">
              <a:lnSpc>
                <a:spcPct val="200000"/>
              </a:lnSpc>
              <a:buSzPct val="70000"/>
            </a:pPr>
            <a:r>
              <a:rPr lang="en-GB" dirty="0"/>
              <a:t>The </a:t>
            </a:r>
            <a:r>
              <a:rPr lang="en-GB" b="1" dirty="0"/>
              <a:t>byte</a:t>
            </a:r>
            <a:r>
              <a:rPr lang="en-GB" dirty="0"/>
              <a:t> is a part of digital information in IT / Computers and telecommunications that most commonly consists of eight bits.</a:t>
            </a:r>
            <a:endParaRPr lang="en-US" dirty="0"/>
          </a:p>
        </p:txBody>
      </p:sp>
    </p:spTree>
  </p:cSld>
  <p:clrMapOvr>
    <a:masterClrMapping/>
  </p:clrMapOvr>
  <p:transition spd="slow">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Kilobyte, Megabyte, Gigabyte and Tera byte</a:t>
            </a:r>
          </a:p>
        </p:txBody>
      </p:sp>
      <p:sp>
        <p:nvSpPr>
          <p:cNvPr id="3" name="Text Placeholder 2"/>
          <p:cNvSpPr>
            <a:spLocks noGrp="1"/>
          </p:cNvSpPr>
          <p:nvPr>
            <p:ph type="body" sz="quarter" idx="16"/>
          </p:nvPr>
        </p:nvSpPr>
        <p:spPr/>
        <p:txBody>
          <a:bodyPr/>
          <a:lstStyle/>
          <a:p>
            <a:pPr>
              <a:lnSpc>
                <a:spcPct val="200000"/>
              </a:lnSpc>
            </a:pPr>
            <a:r>
              <a:rPr lang="en-GB" dirty="0"/>
              <a:t>1024 Bytes = 1 Kilobyte </a:t>
            </a:r>
            <a:endParaRPr lang="en-US" dirty="0"/>
          </a:p>
          <a:p>
            <a:pPr>
              <a:lnSpc>
                <a:spcPct val="200000"/>
              </a:lnSpc>
            </a:pPr>
            <a:r>
              <a:rPr lang="en-GB" dirty="0"/>
              <a:t>1024 Kilobytes = 1 Megabyte </a:t>
            </a:r>
            <a:endParaRPr lang="en-US" dirty="0"/>
          </a:p>
          <a:p>
            <a:pPr>
              <a:lnSpc>
                <a:spcPct val="200000"/>
              </a:lnSpc>
            </a:pPr>
            <a:r>
              <a:rPr lang="en-GB" dirty="0"/>
              <a:t>1024 Megabytes = 1 Gigabyte </a:t>
            </a:r>
            <a:endParaRPr lang="en-US" dirty="0"/>
          </a:p>
          <a:p>
            <a:pPr>
              <a:lnSpc>
                <a:spcPct val="200000"/>
              </a:lnSpc>
            </a:pPr>
            <a:r>
              <a:rPr lang="en-GB" dirty="0"/>
              <a:t>1024 Gigabytes = 1 Terabyte </a:t>
            </a:r>
            <a:endParaRPr lang="en-US" dirty="0"/>
          </a:p>
          <a:p>
            <a:endParaRPr lang="en-GB" dirty="0"/>
          </a:p>
        </p:txBody>
      </p:sp>
    </p:spTree>
  </p:cSld>
  <p:clrMapOvr>
    <a:masterClrMapping/>
  </p:clrMapOvr>
  <p:transition spd="slow">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Operating System </a:t>
            </a:r>
            <a:r>
              <a:rPr lang="en-GB" sz="1600" dirty="0"/>
              <a:t>(1 of 5)</a:t>
            </a:r>
          </a:p>
        </p:txBody>
      </p:sp>
      <p:sp>
        <p:nvSpPr>
          <p:cNvPr id="3" name="Text Placeholder 2"/>
          <p:cNvSpPr>
            <a:spLocks noGrp="1"/>
          </p:cNvSpPr>
          <p:nvPr>
            <p:ph type="body" sz="quarter" idx="16"/>
          </p:nvPr>
        </p:nvSpPr>
        <p:spPr>
          <a:xfrm>
            <a:off x="457200" y="1360488"/>
            <a:ext cx="8240713" cy="4735512"/>
          </a:xfrm>
        </p:spPr>
        <p:txBody>
          <a:bodyPr>
            <a:normAutofit/>
          </a:bodyPr>
          <a:lstStyle/>
          <a:p>
            <a:pPr>
              <a:lnSpc>
                <a:spcPct val="200000"/>
              </a:lnSpc>
            </a:pPr>
            <a:r>
              <a:rPr lang="en-GB" dirty="0"/>
              <a:t>Operating System is a set of master control programs that manages all other applications in a computer. </a:t>
            </a:r>
          </a:p>
          <a:p>
            <a:pPr>
              <a:lnSpc>
                <a:spcPct val="200000"/>
              </a:lnSpc>
            </a:pPr>
            <a:r>
              <a:rPr lang="en-GB" dirty="0"/>
              <a:t>It is an interface between the computer and the user. </a:t>
            </a:r>
          </a:p>
          <a:p>
            <a:pPr>
              <a:lnSpc>
                <a:spcPct val="200000"/>
              </a:lnSpc>
            </a:pPr>
            <a:r>
              <a:rPr lang="en-GB" dirty="0"/>
              <a:t>It connects both hardware and software and allows the user to interact with the computer. </a:t>
            </a:r>
          </a:p>
          <a:p>
            <a:pPr>
              <a:lnSpc>
                <a:spcPct val="200000"/>
              </a:lnSpc>
            </a:pPr>
            <a:r>
              <a:rPr lang="en-GB" dirty="0"/>
              <a:t>Prof EW Dijsktra is considered as the father of Operating System. </a:t>
            </a:r>
            <a:endParaRPr dirty="0"/>
          </a:p>
          <a:p>
            <a:endParaRPr lang="en-GB" dirty="0"/>
          </a:p>
        </p:txBody>
      </p:sp>
    </p:spTree>
  </p:cSld>
  <p:clrMapOvr>
    <a:masterClrMapping/>
  </p:clrMapOvr>
  <p:transition spd="slow">
    <p:wipe di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Operating System </a:t>
            </a:r>
            <a:r>
              <a:rPr lang="en-GB" sz="1600" dirty="0"/>
              <a:t>(2 of 5)</a:t>
            </a:r>
          </a:p>
        </p:txBody>
      </p:sp>
      <p:sp>
        <p:nvSpPr>
          <p:cNvPr id="3" name="Text Placeholder 2"/>
          <p:cNvSpPr>
            <a:spLocks noGrp="1"/>
          </p:cNvSpPr>
          <p:nvPr>
            <p:ph type="body" sz="quarter" idx="16"/>
          </p:nvPr>
        </p:nvSpPr>
        <p:spPr/>
        <p:txBody>
          <a:bodyPr/>
          <a:lstStyle/>
          <a:p>
            <a:pPr>
              <a:lnSpc>
                <a:spcPct val="200000"/>
              </a:lnSpc>
            </a:pPr>
            <a:r>
              <a:rPr lang="en-GB" dirty="0"/>
              <a:t>Computer is merely a collection of hardware and software components if it does not have an operating system. </a:t>
            </a:r>
          </a:p>
          <a:p>
            <a:pPr>
              <a:lnSpc>
                <a:spcPct val="200000"/>
              </a:lnSpc>
            </a:pPr>
            <a:r>
              <a:rPr lang="en-GB" dirty="0"/>
              <a:t>Operating system coordinates all the components and makes them work.</a:t>
            </a:r>
          </a:p>
          <a:p>
            <a:pPr>
              <a:lnSpc>
                <a:spcPct val="200000"/>
              </a:lnSpc>
            </a:pPr>
            <a:r>
              <a:rPr lang="en-GB" dirty="0"/>
              <a:t>It handles the internal memory and decides the order of the program execution.</a:t>
            </a:r>
          </a:p>
          <a:p>
            <a:pPr>
              <a:lnSpc>
                <a:spcPct val="200000"/>
              </a:lnSpc>
            </a:pPr>
            <a:r>
              <a:rPr dirty="0"/>
              <a:t>Each OS is specific to a set of processors because the OS needs to understand processor </a:t>
            </a:r>
            <a:r>
              <a:rPr lang="en-GB" dirty="0"/>
              <a:t>commands.</a:t>
            </a:r>
          </a:p>
          <a:p>
            <a:pPr>
              <a:lnSpc>
                <a:spcPct val="200000"/>
              </a:lnSpc>
            </a:pPr>
            <a:endParaRPr lang="en-GB" dirty="0"/>
          </a:p>
          <a:p>
            <a:pPr>
              <a:lnSpc>
                <a:spcPct val="200000"/>
              </a:lnSpc>
            </a:pPr>
            <a:endParaRPr lang="en-US" dirty="0"/>
          </a:p>
        </p:txBody>
      </p:sp>
    </p:spTree>
  </p:cSld>
  <p:clrMapOvr>
    <a:masterClrMapping/>
  </p:clrMapOvr>
  <p:transition spd="slow">
    <p:wipe di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Operating System </a:t>
            </a:r>
            <a:r>
              <a:rPr lang="en-GB" sz="1600" dirty="0"/>
              <a:t>(3 of 5)</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pPr>
            <a:r>
              <a:rPr lang="en-US" dirty="0"/>
              <a:t>The OS works with the BIOS to control the basic hardware functions.</a:t>
            </a:r>
          </a:p>
          <a:p>
            <a:pPr>
              <a:lnSpc>
                <a:spcPct val="200000"/>
              </a:lnSpc>
            </a:pPr>
            <a:r>
              <a:rPr lang="en-US" dirty="0"/>
              <a:t>When the BIOS can’t perform a task, the OS runs a device driver.</a:t>
            </a:r>
          </a:p>
          <a:p>
            <a:pPr>
              <a:lnSpc>
                <a:spcPct val="200000"/>
              </a:lnSpc>
              <a:buNone/>
            </a:pPr>
            <a:r>
              <a:rPr dirty="0"/>
              <a:t>Types of Operating Systems:</a:t>
            </a:r>
          </a:p>
          <a:p>
            <a:pPr>
              <a:lnSpc>
                <a:spcPct val="200000"/>
              </a:lnSpc>
            </a:pPr>
            <a:r>
              <a:rPr dirty="0"/>
              <a:t>Stand alone OS</a:t>
            </a:r>
          </a:p>
          <a:p>
            <a:pPr>
              <a:lnSpc>
                <a:spcPct val="200000"/>
              </a:lnSpc>
            </a:pPr>
            <a:r>
              <a:rPr dirty="0"/>
              <a:t>Network OS</a:t>
            </a:r>
          </a:p>
          <a:p>
            <a:pPr>
              <a:lnSpc>
                <a:spcPct val="200000"/>
              </a:lnSpc>
            </a:pPr>
            <a:r>
              <a:rPr dirty="0"/>
              <a:t>Embedded OS</a:t>
            </a:r>
          </a:p>
          <a:p>
            <a:pPr>
              <a:lnSpc>
                <a:spcPct val="200000"/>
              </a:lnSpc>
            </a:pPr>
            <a:endParaRPr lang="en-GB" dirty="0"/>
          </a:p>
        </p:txBody>
      </p:sp>
    </p:spTree>
  </p:cSld>
  <p:clrMapOvr>
    <a:masterClrMapping/>
  </p:clrMapOvr>
  <p:transition spd="slow">
    <p:wipe di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Operating System </a:t>
            </a:r>
            <a:r>
              <a:rPr lang="en-GB" sz="1600" dirty="0"/>
              <a:t>(4 of 5)</a:t>
            </a:r>
          </a:p>
        </p:txBody>
      </p:sp>
      <p:sp>
        <p:nvSpPr>
          <p:cNvPr id="3" name="Text Placeholder 2"/>
          <p:cNvSpPr>
            <a:spLocks noGrp="1"/>
          </p:cNvSpPr>
          <p:nvPr>
            <p:ph type="body" sz="quarter" idx="16"/>
          </p:nvPr>
        </p:nvSpPr>
        <p:spPr>
          <a:xfrm>
            <a:off x="457200" y="1360488"/>
            <a:ext cx="8240713" cy="5192712"/>
          </a:xfrm>
        </p:spPr>
        <p:txBody>
          <a:bodyPr>
            <a:normAutofit/>
          </a:bodyPr>
          <a:lstStyle/>
          <a:p>
            <a:pPr>
              <a:lnSpc>
                <a:spcPct val="200000"/>
              </a:lnSpc>
            </a:pPr>
            <a:r>
              <a:rPr lang="en-US" dirty="0"/>
              <a:t>During 1945 - 1955, the first generation computers did not use any OS.</a:t>
            </a:r>
            <a:endParaRPr lang="en-GB" dirty="0"/>
          </a:p>
          <a:p>
            <a:pPr>
              <a:lnSpc>
                <a:spcPct val="200000"/>
              </a:lnSpc>
            </a:pPr>
            <a:r>
              <a:rPr lang="en-GB" dirty="0"/>
              <a:t>During 1955 - 1965, the second generation computers used batch OS.</a:t>
            </a:r>
            <a:endParaRPr dirty="0"/>
          </a:p>
          <a:p>
            <a:pPr>
              <a:lnSpc>
                <a:spcPct val="200000"/>
              </a:lnSpc>
            </a:pPr>
            <a:r>
              <a:rPr lang="en-GB" dirty="0"/>
              <a:t>During 1965 -1980, the third generation computers used time sharing OS on IBM 360 machines.</a:t>
            </a:r>
            <a:endParaRPr dirty="0"/>
          </a:p>
          <a:p>
            <a:pPr>
              <a:lnSpc>
                <a:spcPct val="200000"/>
              </a:lnSpc>
            </a:pPr>
            <a:r>
              <a:rPr lang="en-GB" dirty="0"/>
              <a:t>During 1980 -1990, the fourth generation computers used MS DOS and UNIX OS.</a:t>
            </a:r>
            <a:endParaRPr dirty="0"/>
          </a:p>
          <a:p>
            <a:endParaRPr dirty="0"/>
          </a:p>
          <a:p>
            <a:endParaRPr lang="en-GB" dirty="0"/>
          </a:p>
        </p:txBody>
      </p:sp>
    </p:spTree>
  </p:cSld>
  <p:clrMapOvr>
    <a:masterClrMapping/>
  </p:clrMapOvr>
  <p:transition spd="slow">
    <p:wipe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Operating System </a:t>
            </a:r>
            <a:r>
              <a:rPr lang="en-GB" sz="1600" dirty="0"/>
              <a:t>(5 of 5)</a:t>
            </a:r>
          </a:p>
        </p:txBody>
      </p:sp>
      <p:sp>
        <p:nvSpPr>
          <p:cNvPr id="3" name="Text Placeholder 2"/>
          <p:cNvSpPr>
            <a:spLocks noGrp="1"/>
          </p:cNvSpPr>
          <p:nvPr>
            <p:ph type="body" sz="quarter" idx="16"/>
          </p:nvPr>
        </p:nvSpPr>
        <p:spPr>
          <a:xfrm>
            <a:off x="457200" y="1360488"/>
            <a:ext cx="8240713" cy="5192712"/>
          </a:xfrm>
        </p:spPr>
        <p:txBody>
          <a:bodyPr>
            <a:normAutofit/>
          </a:bodyPr>
          <a:lstStyle/>
          <a:p>
            <a:pPr>
              <a:lnSpc>
                <a:spcPct val="200000"/>
              </a:lnSpc>
            </a:pPr>
            <a:r>
              <a:rPr lang="en-GB" dirty="0"/>
              <a:t>From 1990 onwards, the fifth generation knowledge based computers use distributed and network OS.</a:t>
            </a:r>
          </a:p>
          <a:p>
            <a:pPr>
              <a:lnSpc>
                <a:spcPct val="200000"/>
              </a:lnSpc>
            </a:pPr>
            <a:r>
              <a:rPr dirty="0"/>
              <a:t>Windows is the most widely used OS for personal computers. It uses a graphical user interface to help the users. Bill Gates is the CEO of Microsoft windows.</a:t>
            </a:r>
          </a:p>
          <a:p>
            <a:endParaRPr dirty="0"/>
          </a:p>
          <a:p>
            <a:endParaRPr lang="en-GB" dirty="0"/>
          </a:p>
        </p:txBody>
      </p:sp>
    </p:spTree>
  </p:cSld>
  <p:clrMapOvr>
    <a:masterClrMapping/>
  </p:clrMapOvr>
  <p:transition spd="slow">
    <p:wipe di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Major Players in Operating System</a:t>
            </a:r>
          </a:p>
        </p:txBody>
      </p:sp>
      <p:sp>
        <p:nvSpPr>
          <p:cNvPr id="4" name="Text Placeholder 2"/>
          <p:cNvSpPr txBox="1">
            <a:spLocks/>
          </p:cNvSpPr>
          <p:nvPr/>
        </p:nvSpPr>
        <p:spPr>
          <a:xfrm>
            <a:off x="609600" y="1371600"/>
            <a:ext cx="3429000" cy="1752600"/>
          </a:xfrm>
          <a:prstGeom prst="rect">
            <a:avLst/>
          </a:prstGeom>
        </p:spPr>
        <p:txBody>
          <a:bodyPr>
            <a:normAutofit/>
          </a:bodyPr>
          <a:lstStyle/>
          <a:p>
            <a:pPr marL="285750" lvl="0" indent="-285750">
              <a:lnSpc>
                <a:spcPct val="200000"/>
              </a:lnSpc>
              <a:buSzPct val="70000"/>
              <a:buBlip>
                <a:blip r:embed="rId2"/>
              </a:buBlip>
            </a:pPr>
            <a:r>
              <a:rPr lang="en-GB" dirty="0">
                <a:solidFill>
                  <a:srgbClr val="595959"/>
                </a:solidFill>
              </a:rPr>
              <a:t>Microsoft Corporation</a:t>
            </a:r>
            <a:endParaRPr lang="en-US" dirty="0">
              <a:solidFill>
                <a:srgbClr val="595959"/>
              </a:solidFill>
            </a:endParaRPr>
          </a:p>
          <a:p>
            <a:pPr marL="285750" lvl="0" indent="-285750">
              <a:lnSpc>
                <a:spcPct val="200000"/>
              </a:lnSpc>
              <a:buSzPct val="70000"/>
              <a:buBlip>
                <a:blip r:embed="rId2"/>
              </a:buBlip>
            </a:pPr>
            <a:r>
              <a:rPr lang="en-GB" dirty="0">
                <a:solidFill>
                  <a:srgbClr val="595959"/>
                </a:solidFill>
              </a:rPr>
              <a:t>Novel / The Open Group</a:t>
            </a:r>
            <a:endParaRPr lang="en-US" dirty="0">
              <a:solidFill>
                <a:srgbClr val="595959"/>
              </a:solidFill>
            </a:endParaRPr>
          </a:p>
          <a:p>
            <a:pPr marL="285750" lvl="0" indent="-285750">
              <a:lnSpc>
                <a:spcPct val="200000"/>
              </a:lnSpc>
              <a:buSzPct val="70000"/>
              <a:buBlip>
                <a:blip r:embed="rId2"/>
              </a:buBlip>
            </a:pPr>
            <a:r>
              <a:rPr lang="en-GB" dirty="0">
                <a:solidFill>
                  <a:srgbClr val="595959"/>
                </a:solidFill>
              </a:rPr>
              <a:t>Apple Inc.</a:t>
            </a:r>
            <a:endParaRPr lang="en-US" dirty="0">
              <a:solidFill>
                <a:srgbClr val="595959"/>
              </a:solidFill>
            </a:endParaRPr>
          </a:p>
        </p:txBody>
      </p:sp>
      <p:sp>
        <p:nvSpPr>
          <p:cNvPr id="5" name="Text Placeholder 2"/>
          <p:cNvSpPr txBox="1">
            <a:spLocks/>
          </p:cNvSpPr>
          <p:nvPr/>
        </p:nvSpPr>
        <p:spPr>
          <a:xfrm>
            <a:off x="457200" y="990600"/>
            <a:ext cx="8240713" cy="533400"/>
          </a:xfrm>
          <a:prstGeom prst="rect">
            <a:avLst/>
          </a:prstGeom>
        </p:spPr>
        <p:txBody>
          <a:bodyPr>
            <a:normAutofit/>
          </a:bodyPr>
          <a:lstStyle/>
          <a:p>
            <a:pPr marL="231775" indent="-231775">
              <a:lnSpc>
                <a:spcPct val="150000"/>
              </a:lnSpc>
              <a:spcBef>
                <a:spcPct val="20000"/>
              </a:spcBef>
              <a:buClr>
                <a:srgbClr val="0070C0"/>
              </a:buClr>
              <a:buSzPct val="70000"/>
            </a:pPr>
            <a:r>
              <a:rPr lang="en-GB" dirty="0">
                <a:solidFill>
                  <a:srgbClr val="595959"/>
                </a:solidFill>
              </a:rPr>
              <a:t>The major players of Operating System:</a:t>
            </a:r>
          </a:p>
        </p:txBody>
      </p:sp>
      <p:graphicFrame>
        <p:nvGraphicFramePr>
          <p:cNvPr id="8" name="Table 7"/>
          <p:cNvGraphicFramePr>
            <a:graphicFrameLocks noGrp="1"/>
          </p:cNvGraphicFramePr>
          <p:nvPr>
            <p:extLst>
              <p:ext uri="{D42A27DB-BD31-4B8C-83A1-F6EECF244321}">
                <p14:modId xmlns:p14="http://schemas.microsoft.com/office/powerpoint/2010/main" val="3508324808"/>
              </p:ext>
            </p:extLst>
          </p:nvPr>
        </p:nvGraphicFramePr>
        <p:xfrm>
          <a:off x="228600" y="3200400"/>
          <a:ext cx="8839200" cy="3337560"/>
        </p:xfrm>
        <a:graphic>
          <a:graphicData uri="http://schemas.openxmlformats.org/drawingml/2006/table">
            <a:tbl>
              <a:tblPr firstRow="1" bandRow="1">
                <a:tableStyleId>{5C22544A-7EE6-4342-B048-85BDC9FD1C3A}</a:tableStyleId>
              </a:tblPr>
              <a:tblGrid>
                <a:gridCol w="3388360">
                  <a:extLst>
                    <a:ext uri="{9D8B030D-6E8A-4147-A177-3AD203B41FA5}">
                      <a16:colId xmlns:a16="http://schemas.microsoft.com/office/drawing/2014/main" val="20000"/>
                    </a:ext>
                  </a:extLst>
                </a:gridCol>
                <a:gridCol w="2174240">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tblGrid>
              <a:tr h="370840">
                <a:tc>
                  <a:txBody>
                    <a:bodyPr/>
                    <a:lstStyle/>
                    <a:p>
                      <a:pPr algn="ctr"/>
                      <a:r>
                        <a:rPr lang="en-US" dirty="0"/>
                        <a:t>Microsoft</a:t>
                      </a:r>
                    </a:p>
                  </a:txBody>
                  <a:tcPr/>
                </a:tc>
                <a:tc>
                  <a:txBody>
                    <a:bodyPr/>
                    <a:lstStyle/>
                    <a:p>
                      <a:pPr algn="ctr"/>
                      <a:r>
                        <a:rPr lang="en-US" dirty="0"/>
                        <a:t>Novel</a:t>
                      </a:r>
                    </a:p>
                  </a:txBody>
                  <a:tcPr/>
                </a:tc>
                <a:tc>
                  <a:txBody>
                    <a:bodyPr/>
                    <a:lstStyle/>
                    <a:p>
                      <a:pPr algn="ctr"/>
                      <a:r>
                        <a:rPr lang="en-US" dirty="0"/>
                        <a:t>Apple</a:t>
                      </a:r>
                    </a:p>
                  </a:txBody>
                  <a:tcPr/>
                </a:tc>
                <a:extLst>
                  <a:ext uri="{0D108BD9-81ED-4DB2-BD59-A6C34878D82A}">
                    <a16:rowId xmlns:a16="http://schemas.microsoft.com/office/drawing/2014/main" val="10000"/>
                  </a:ext>
                </a:extLst>
              </a:tr>
              <a:tr h="370840">
                <a:tc>
                  <a:txBody>
                    <a:bodyPr/>
                    <a:lstStyle/>
                    <a:p>
                      <a:r>
                        <a:rPr lang="en-US" dirty="0"/>
                        <a:t>MS - DOS</a:t>
                      </a:r>
                    </a:p>
                  </a:txBody>
                  <a:tcPr/>
                </a:tc>
                <a:tc>
                  <a:txBody>
                    <a:bodyPr/>
                    <a:lstStyle/>
                    <a:p>
                      <a:r>
                        <a:rPr lang="en-US" dirty="0"/>
                        <a:t>Unix</a:t>
                      </a:r>
                    </a:p>
                  </a:txBody>
                  <a:tcPr/>
                </a:tc>
                <a:tc>
                  <a:txBody>
                    <a:bodyPr/>
                    <a:lstStyle/>
                    <a:p>
                      <a:r>
                        <a:rPr lang="en-US" dirty="0"/>
                        <a:t>MAC</a:t>
                      </a:r>
                      <a:r>
                        <a:rPr lang="en-US" baseline="0" dirty="0"/>
                        <a:t>INTOSH</a:t>
                      </a:r>
                      <a:endParaRPr lang="en-US" dirty="0"/>
                    </a:p>
                  </a:txBody>
                  <a:tcPr/>
                </a:tc>
                <a:extLst>
                  <a:ext uri="{0D108BD9-81ED-4DB2-BD59-A6C34878D82A}">
                    <a16:rowId xmlns:a16="http://schemas.microsoft.com/office/drawing/2014/main" val="1000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95</a:t>
                      </a:r>
                      <a:endParaRPr lang="en-US" sz="1800" kern="1200" dirty="0">
                        <a:solidFill>
                          <a:schemeClr val="dk1"/>
                        </a:solidFill>
                        <a:effectLst/>
                        <a:latin typeface="+mn-lt"/>
                        <a:ea typeface="+mn-ea"/>
                        <a:cs typeface="+mn-cs"/>
                      </a:endParaRPr>
                    </a:p>
                  </a:txBody>
                  <a:tcPr/>
                </a:tc>
                <a:tc>
                  <a:txBody>
                    <a:bodyPr/>
                    <a:lstStyle/>
                    <a:p>
                      <a:r>
                        <a:rPr lang="en-US" dirty="0"/>
                        <a:t>Linux</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2000</a:t>
                      </a:r>
                      <a:endParaRPr lang="en-US" sz="1800" kern="1200" dirty="0">
                        <a:solidFill>
                          <a:schemeClr val="dk1"/>
                        </a:solidFill>
                        <a:effectLst/>
                        <a:latin typeface="+mn-lt"/>
                        <a:ea typeface="+mn-ea"/>
                        <a:cs typeface="+mn-cs"/>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XP</a:t>
                      </a:r>
                      <a:endParaRPr lang="en-US" sz="1800" kern="1200" dirty="0">
                        <a:solidFill>
                          <a:schemeClr val="dk1"/>
                        </a:solidFill>
                        <a:effectLst/>
                        <a:latin typeface="+mn-lt"/>
                        <a:ea typeface="+mn-ea"/>
                        <a:cs typeface="+mn-cs"/>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7</a:t>
                      </a:r>
                      <a:endParaRPr lang="en-US" sz="1800" kern="1200" dirty="0">
                        <a:solidFill>
                          <a:schemeClr val="dk1"/>
                        </a:solidFill>
                        <a:effectLst/>
                        <a:latin typeface="+mn-lt"/>
                        <a:ea typeface="+mn-ea"/>
                        <a:cs typeface="+mn-cs"/>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2000 Server Edition</a:t>
                      </a:r>
                      <a:endParaRPr lang="en-US" sz="1800" kern="1200" dirty="0">
                        <a:solidFill>
                          <a:schemeClr val="dk1"/>
                        </a:solidFill>
                        <a:effectLst/>
                        <a:latin typeface="+mn-lt"/>
                        <a:ea typeface="+mn-ea"/>
                        <a:cs typeface="+mn-cs"/>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2003 Server Edition</a:t>
                      </a:r>
                      <a:endParaRPr lang="en-US" sz="1800" kern="1200" dirty="0">
                        <a:solidFill>
                          <a:schemeClr val="dk1"/>
                        </a:solidFill>
                        <a:effectLst/>
                        <a:latin typeface="+mn-lt"/>
                        <a:ea typeface="+mn-ea"/>
                        <a:cs typeface="+mn-cs"/>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Windows 2008 Server Edition</a:t>
                      </a:r>
                      <a:endParaRPr lang="en-US" sz="1800" kern="1200" dirty="0">
                        <a:solidFill>
                          <a:schemeClr val="dk1"/>
                        </a:solidFill>
                        <a:effectLst/>
                        <a:latin typeface="+mn-lt"/>
                        <a:ea typeface="+mn-ea"/>
                        <a:cs typeface="+mn-cs"/>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Tree>
  </p:cSld>
  <p:clrMapOvr>
    <a:masterClrMapping/>
  </p:clrMapOvr>
  <p:transition spd="slow">
    <p:wipe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71918-A6D0-4BD6-0BFD-109D98E6D5E1}"/>
              </a:ext>
            </a:extLst>
          </p:cNvPr>
          <p:cNvSpPr>
            <a:spLocks noGrp="1"/>
          </p:cNvSpPr>
          <p:nvPr>
            <p:ph type="body" sz="quarter" idx="11"/>
          </p:nvPr>
        </p:nvSpPr>
        <p:spPr>
          <a:xfrm>
            <a:off x="0" y="0"/>
            <a:ext cx="9144000" cy="699230"/>
          </a:xfrm>
        </p:spPr>
        <p:txBody>
          <a:bodyPr/>
          <a:lstStyle/>
          <a:p>
            <a:r>
              <a:rPr lang="en-IN" dirty="0"/>
              <a:t>Windows Architecture</a:t>
            </a:r>
          </a:p>
        </p:txBody>
      </p:sp>
      <p:pic>
        <p:nvPicPr>
          <p:cNvPr id="1026" name="Picture 2" descr="First Notice The Line Dividing The User Mode And Kernel Mode Parts Of The Windows Operating System The Boxes Above The Line Represent User Mode Processes">
            <a:extLst>
              <a:ext uri="{FF2B5EF4-FFF2-40B4-BE49-F238E27FC236}">
                <a16:creationId xmlns:a16="http://schemas.microsoft.com/office/drawing/2014/main" id="{2BA3562A-BE4F-F45B-EF3D-D750699D6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34" b="3887"/>
          <a:stretch/>
        </p:blipFill>
        <p:spPr bwMode="auto">
          <a:xfrm>
            <a:off x="381000" y="1219200"/>
            <a:ext cx="8505332"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811338"/>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user\Desktop\anita\Images\Computers\Computers\16353127.jpg"/>
          <p:cNvPicPr>
            <a:picLocks noChangeAspect="1" noChangeArrowheads="1"/>
          </p:cNvPicPr>
          <p:nvPr/>
        </p:nvPicPr>
        <p:blipFill>
          <a:blip r:embed="rId3" cstate="email"/>
          <a:srcRect/>
          <a:stretch>
            <a:fillRect/>
          </a:stretch>
        </p:blipFill>
        <p:spPr bwMode="auto">
          <a:xfrm>
            <a:off x="5983941" y="4570890"/>
            <a:ext cx="2652058" cy="1982310"/>
          </a:xfrm>
          <a:prstGeom prst="rect">
            <a:avLst/>
          </a:prstGeom>
          <a:noFill/>
        </p:spPr>
      </p:pic>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(8 of 14)</a:t>
            </a:r>
          </a:p>
        </p:txBody>
      </p:sp>
      <p:sp>
        <p:nvSpPr>
          <p:cNvPr id="3" name="Text Placeholder 2"/>
          <p:cNvSpPr>
            <a:spLocks noGrp="1"/>
          </p:cNvSpPr>
          <p:nvPr>
            <p:ph type="body" sz="quarter" idx="16"/>
          </p:nvPr>
        </p:nvSpPr>
        <p:spPr>
          <a:xfrm>
            <a:off x="76200" y="1371600"/>
            <a:ext cx="8240713" cy="4473575"/>
          </a:xfrm>
        </p:spPr>
        <p:txBody>
          <a:bodyPr>
            <a:normAutofit/>
          </a:bodyPr>
          <a:lstStyle/>
          <a:p>
            <a:pPr lvl="2">
              <a:lnSpc>
                <a:spcPct val="200000"/>
              </a:lnSpc>
              <a:buSzPct val="70000"/>
              <a:buFont typeface="Arial" pitchFamily="34" charset="0"/>
              <a:buChar char="•"/>
            </a:pPr>
            <a:r>
              <a:rPr dirty="0"/>
              <a:t>The education institutions websites provide detailed information to the student's community.  </a:t>
            </a:r>
          </a:p>
          <a:p>
            <a:pPr lvl="2">
              <a:lnSpc>
                <a:spcPct val="200000"/>
              </a:lnSpc>
              <a:buSzPct val="70000"/>
              <a:buFont typeface="Arial" pitchFamily="34" charset="0"/>
              <a:buChar char="•"/>
            </a:pPr>
            <a:r>
              <a:rPr dirty="0"/>
              <a:t>Students can get their examination results, schedules, attendance details on the college website. </a:t>
            </a:r>
          </a:p>
          <a:p>
            <a:pPr lvl="2">
              <a:lnSpc>
                <a:spcPct val="200000"/>
              </a:lnSpc>
              <a:buSzPct val="70000"/>
              <a:buFont typeface="Arial" pitchFamily="34" charset="0"/>
              <a:buChar char="•"/>
            </a:pPr>
            <a:r>
              <a:rPr dirty="0"/>
              <a:t>Teachers can collaborate with other teachers to work together to build lesson plan and curriculum.</a:t>
            </a:r>
          </a:p>
          <a:p>
            <a:pPr lvl="1">
              <a:lnSpc>
                <a:spcPct val="200000"/>
              </a:lnSpc>
              <a:buSzPct val="70000"/>
              <a:buNone/>
            </a:pPr>
            <a:endParaRPr lang="en-GB" dirty="0"/>
          </a:p>
        </p:txBody>
      </p:sp>
    </p:spTree>
  </p:cSld>
  <p:clrMapOvr>
    <a:masterClrMapping/>
  </p:clrMapOvr>
  <p:transition spd="slow">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Operating System </a:t>
            </a:r>
            <a:r>
              <a:rPr lang="en-GB" sz="1600" dirty="0"/>
              <a:t>(1 of 4)</a:t>
            </a:r>
          </a:p>
        </p:txBody>
      </p:sp>
      <p:sp>
        <p:nvSpPr>
          <p:cNvPr id="3" name="Text Placeholder 2"/>
          <p:cNvSpPr>
            <a:spLocks noGrp="1"/>
          </p:cNvSpPr>
          <p:nvPr>
            <p:ph type="body" sz="quarter" idx="16"/>
          </p:nvPr>
        </p:nvSpPr>
        <p:spPr>
          <a:xfrm>
            <a:off x="457200" y="1389888"/>
            <a:ext cx="8240713" cy="5268912"/>
          </a:xfrm>
        </p:spPr>
        <p:txBody>
          <a:bodyPr>
            <a:normAutofit/>
          </a:bodyPr>
          <a:lstStyle/>
          <a:p>
            <a:pPr>
              <a:lnSpc>
                <a:spcPct val="200000"/>
              </a:lnSpc>
              <a:buNone/>
            </a:pPr>
            <a:r>
              <a:rPr lang="en-GB" dirty="0"/>
              <a:t>The different flavours of operating systems are:</a:t>
            </a:r>
          </a:p>
          <a:p>
            <a:pPr>
              <a:lnSpc>
                <a:spcPct val="200000"/>
              </a:lnSpc>
            </a:pPr>
            <a:r>
              <a:rPr lang="en-GB" dirty="0"/>
              <a:t>Real-time Operating System</a:t>
            </a:r>
          </a:p>
          <a:p>
            <a:pPr lvl="1">
              <a:lnSpc>
                <a:spcPct val="200000"/>
              </a:lnSpc>
              <a:buSzPct val="70000"/>
            </a:pPr>
            <a:r>
              <a:rPr lang="en-GB" dirty="0"/>
              <a:t>A real time operating system simultaneously processes the various inputs it receives thereby ensuring fast processing.</a:t>
            </a:r>
          </a:p>
          <a:p>
            <a:pPr lvl="1">
              <a:lnSpc>
                <a:spcPct val="200000"/>
              </a:lnSpc>
              <a:buSzPct val="70000"/>
            </a:pPr>
            <a:r>
              <a:rPr lang="en-GB" dirty="0"/>
              <a:t>These are used in systems which require lot of processing such as industrial systems and machinery. </a:t>
            </a:r>
          </a:p>
          <a:p>
            <a:pPr lvl="1">
              <a:lnSpc>
                <a:spcPct val="200000"/>
              </a:lnSpc>
              <a:buSzPct val="70000"/>
            </a:pPr>
            <a:r>
              <a:rPr lang="en-GB" dirty="0"/>
              <a:t>Examples of real time Operating System: PICOS18, LynxOS, OSE, QNX, RTLinux, VxWorks and Windows CE.</a:t>
            </a:r>
          </a:p>
        </p:txBody>
      </p:sp>
    </p:spTree>
  </p:cSld>
  <p:clrMapOvr>
    <a:masterClrMapping/>
  </p:clrMapOvr>
  <p:transition spd="slow">
    <p:wipe di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Operating System </a:t>
            </a:r>
            <a:r>
              <a:rPr lang="en-GB" sz="1600" dirty="0"/>
              <a:t>(2 of 4)</a:t>
            </a:r>
          </a:p>
        </p:txBody>
      </p:sp>
      <p:sp>
        <p:nvSpPr>
          <p:cNvPr id="3" name="Text Placeholder 2"/>
          <p:cNvSpPr>
            <a:spLocks noGrp="1"/>
          </p:cNvSpPr>
          <p:nvPr>
            <p:ph type="body" sz="quarter" idx="16"/>
          </p:nvPr>
        </p:nvSpPr>
        <p:spPr>
          <a:xfrm>
            <a:off x="457200" y="1389888"/>
            <a:ext cx="8240713" cy="5268912"/>
          </a:xfrm>
        </p:spPr>
        <p:txBody>
          <a:bodyPr>
            <a:normAutofit lnSpcReduction="10000"/>
          </a:bodyPr>
          <a:lstStyle/>
          <a:p>
            <a:pPr>
              <a:lnSpc>
                <a:spcPct val="210000"/>
              </a:lnSpc>
            </a:pPr>
            <a:r>
              <a:rPr lang="en-US" dirty="0"/>
              <a:t>Multi-User Operating System</a:t>
            </a:r>
          </a:p>
          <a:p>
            <a:pPr lvl="1">
              <a:lnSpc>
                <a:spcPct val="210000"/>
              </a:lnSpc>
              <a:buSzPct val="70000"/>
            </a:pPr>
            <a:r>
              <a:rPr lang="en-US" dirty="0"/>
              <a:t>This allows multiple users to use the system concurrently at same time or at different times</a:t>
            </a:r>
            <a:r>
              <a:rPr dirty="0"/>
              <a:t>.</a:t>
            </a:r>
          </a:p>
          <a:p>
            <a:pPr lvl="1">
              <a:lnSpc>
                <a:spcPct val="210000"/>
              </a:lnSpc>
              <a:buSzPct val="70000"/>
            </a:pPr>
            <a:r>
              <a:rPr dirty="0"/>
              <a:t>Example of multi-user operating system: UNIX server.</a:t>
            </a:r>
          </a:p>
          <a:p>
            <a:pPr>
              <a:lnSpc>
                <a:spcPct val="210000"/>
              </a:lnSpc>
            </a:pPr>
            <a:r>
              <a:rPr lang="en-GB" dirty="0"/>
              <a:t>Single User Operating System</a:t>
            </a:r>
          </a:p>
          <a:p>
            <a:pPr lvl="1">
              <a:lnSpc>
                <a:spcPct val="210000"/>
              </a:lnSpc>
              <a:buSzPct val="70000"/>
            </a:pPr>
            <a:r>
              <a:rPr lang="en-GB" dirty="0"/>
              <a:t>An operating system which can be accessed by only one user at a given time. </a:t>
            </a:r>
            <a:r>
              <a:rPr dirty="0"/>
              <a:t>Examples of single-user operating system: MS-DOS,  AmigaOS, Classic Mac OS, Windows 1.0, Windows 2.0, Windows 3.0, Windows 3.1x  and so on.</a:t>
            </a:r>
          </a:p>
        </p:txBody>
      </p:sp>
    </p:spTree>
  </p:cSld>
  <p:clrMapOvr>
    <a:masterClrMapping/>
  </p:clrMapOvr>
  <p:transition spd="slow">
    <p:wipe di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Operating System </a:t>
            </a:r>
            <a:r>
              <a:rPr lang="en-GB" sz="1600" dirty="0"/>
              <a:t>(3 of 4)</a:t>
            </a:r>
          </a:p>
        </p:txBody>
      </p:sp>
      <p:sp>
        <p:nvSpPr>
          <p:cNvPr id="3" name="Text Placeholder 2"/>
          <p:cNvSpPr>
            <a:spLocks noGrp="1"/>
          </p:cNvSpPr>
          <p:nvPr>
            <p:ph type="body" sz="quarter" idx="16"/>
          </p:nvPr>
        </p:nvSpPr>
        <p:spPr>
          <a:xfrm>
            <a:off x="457200" y="1393825"/>
            <a:ext cx="8240713" cy="4473575"/>
          </a:xfrm>
        </p:spPr>
        <p:txBody>
          <a:bodyPr/>
          <a:lstStyle/>
          <a:p>
            <a:pPr lvl="0">
              <a:lnSpc>
                <a:spcPct val="200000"/>
              </a:lnSpc>
            </a:pPr>
            <a:r>
              <a:rPr lang="en-US" dirty="0"/>
              <a:t>Multi-Tasking Operating System</a:t>
            </a:r>
          </a:p>
          <a:p>
            <a:pPr lvl="1">
              <a:lnSpc>
                <a:spcPct val="200000"/>
              </a:lnSpc>
              <a:buSzPct val="70000"/>
            </a:pPr>
            <a:r>
              <a:rPr lang="en-GB" dirty="0"/>
              <a:t>Many applications are loaded and concurrently used in the memory.</a:t>
            </a:r>
          </a:p>
          <a:p>
            <a:pPr lvl="1">
              <a:lnSpc>
                <a:spcPct val="200000"/>
              </a:lnSpc>
              <a:buSzPct val="70000"/>
            </a:pPr>
            <a:r>
              <a:rPr lang="en-GB" dirty="0"/>
              <a:t>The processor not only handles one application at a time but also is capable of switching between the applications. </a:t>
            </a:r>
          </a:p>
          <a:p>
            <a:pPr lvl="1">
              <a:lnSpc>
                <a:spcPct val="200000"/>
              </a:lnSpc>
              <a:buSzPct val="70000"/>
            </a:pPr>
            <a:r>
              <a:rPr dirty="0"/>
              <a:t>Examples of multitasking operating system: Microsoft Windows 2000, IBM’s OS/390 and Linux.</a:t>
            </a:r>
            <a:endParaRPr lang="en-GB" dirty="0"/>
          </a:p>
        </p:txBody>
      </p:sp>
    </p:spTree>
  </p:cSld>
  <p:clrMapOvr>
    <a:masterClrMapping/>
  </p:clrMapOvr>
  <p:transition spd="slow">
    <p:wipe di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Operating System </a:t>
            </a:r>
            <a:r>
              <a:rPr lang="en-GB" sz="1600" dirty="0"/>
              <a:t>(4 of 4)</a:t>
            </a:r>
          </a:p>
        </p:txBody>
      </p:sp>
      <p:sp>
        <p:nvSpPr>
          <p:cNvPr id="3" name="Text Placeholder 2"/>
          <p:cNvSpPr>
            <a:spLocks noGrp="1"/>
          </p:cNvSpPr>
          <p:nvPr>
            <p:ph type="body" sz="quarter" idx="16"/>
          </p:nvPr>
        </p:nvSpPr>
        <p:spPr>
          <a:xfrm>
            <a:off x="457200" y="1389888"/>
            <a:ext cx="8240713" cy="4473575"/>
          </a:xfrm>
        </p:spPr>
        <p:txBody>
          <a:bodyPr/>
          <a:lstStyle/>
          <a:p>
            <a:pPr lvl="0">
              <a:lnSpc>
                <a:spcPct val="200000"/>
              </a:lnSpc>
            </a:pPr>
            <a:r>
              <a:rPr lang="en-US" dirty="0"/>
              <a:t>Distributed Operating System</a:t>
            </a:r>
          </a:p>
          <a:p>
            <a:pPr lvl="1">
              <a:lnSpc>
                <a:spcPct val="200000"/>
              </a:lnSpc>
              <a:buSzPct val="70000"/>
            </a:pPr>
            <a:r>
              <a:rPr lang="en-US" dirty="0"/>
              <a:t>This type of operating system is used by companies and firms to power special systems wherein the data and software may be located in different geographical locations and may be accessed from different computer terminals.</a:t>
            </a:r>
          </a:p>
          <a:p>
            <a:pPr lvl="1">
              <a:lnSpc>
                <a:spcPct val="200000"/>
              </a:lnSpc>
              <a:buSzPct val="70000"/>
            </a:pPr>
            <a:r>
              <a:rPr dirty="0"/>
              <a:t>Examples of distributed operating system: Windows 2003 + application server (IIS&amp;PWS), Ubuntu and Linux(apache server).</a:t>
            </a:r>
            <a:endParaRPr lang="en-US" dirty="0"/>
          </a:p>
          <a:p>
            <a:endParaRPr lang="en-GB" dirty="0"/>
          </a:p>
        </p:txBody>
      </p:sp>
    </p:spTree>
  </p:cSld>
  <p:clrMapOvr>
    <a:masterClrMapping/>
  </p:clrMapOvr>
  <p:transition spd="slow">
    <p:wipe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Windows 7 OS </a:t>
            </a:r>
            <a:r>
              <a:rPr lang="en-GB" sz="1600" dirty="0"/>
              <a:t>(1 of 4)</a:t>
            </a:r>
          </a:p>
        </p:txBody>
      </p:sp>
      <p:sp>
        <p:nvSpPr>
          <p:cNvPr id="3" name="Text Placeholder 2"/>
          <p:cNvSpPr>
            <a:spLocks noGrp="1"/>
          </p:cNvSpPr>
          <p:nvPr>
            <p:ph type="body" sz="quarter" idx="16"/>
          </p:nvPr>
        </p:nvSpPr>
        <p:spPr>
          <a:xfrm>
            <a:off x="457200" y="1389888"/>
            <a:ext cx="8240713" cy="4473575"/>
          </a:xfrm>
        </p:spPr>
        <p:txBody>
          <a:bodyPr/>
          <a:lstStyle/>
          <a:p>
            <a:pPr>
              <a:lnSpc>
                <a:spcPct val="200000"/>
              </a:lnSpc>
              <a:buNone/>
            </a:pPr>
            <a:r>
              <a:rPr lang="en-GB" dirty="0"/>
              <a:t>The different flavours of Windows 7 OS are:</a:t>
            </a:r>
          </a:p>
          <a:p>
            <a:pPr>
              <a:lnSpc>
                <a:spcPct val="200000"/>
              </a:lnSpc>
            </a:pPr>
            <a:r>
              <a:rPr lang="en-GB" dirty="0"/>
              <a:t>Windows 7 Starter	</a:t>
            </a:r>
          </a:p>
          <a:p>
            <a:pPr lvl="1">
              <a:lnSpc>
                <a:spcPct val="200000"/>
              </a:lnSpc>
              <a:buSzPct val="70000"/>
            </a:pPr>
            <a:r>
              <a:rPr lang="en-GB" dirty="0"/>
              <a:t>Contains very few features.</a:t>
            </a:r>
          </a:p>
          <a:p>
            <a:pPr lvl="1">
              <a:lnSpc>
                <a:spcPct val="200000"/>
              </a:lnSpc>
              <a:buSzPct val="70000"/>
            </a:pPr>
            <a:r>
              <a:rPr lang="en-GB" dirty="0"/>
              <a:t>Runs only three application concurrently.</a:t>
            </a:r>
          </a:p>
          <a:p>
            <a:pPr lvl="1">
              <a:lnSpc>
                <a:spcPct val="200000"/>
              </a:lnSpc>
              <a:buSzPct val="70000"/>
            </a:pPr>
            <a:r>
              <a:rPr lang="en-GB" dirty="0"/>
              <a:t>Available only in 32 bit version.</a:t>
            </a:r>
          </a:p>
          <a:p>
            <a:pPr lvl="1">
              <a:lnSpc>
                <a:spcPct val="200000"/>
              </a:lnSpc>
              <a:buSzPct val="70000"/>
            </a:pPr>
            <a:r>
              <a:rPr lang="en-GB" dirty="0"/>
              <a:t>Lacks features such as media center and touch screen support.</a:t>
            </a:r>
          </a:p>
          <a:p>
            <a:pPr lvl="1">
              <a:lnSpc>
                <a:spcPct val="200000"/>
              </a:lnSpc>
              <a:buSzPct val="70000"/>
            </a:pPr>
            <a:r>
              <a:rPr lang="en-GB" dirty="0"/>
              <a:t>Best suited for netbook computers.</a:t>
            </a:r>
          </a:p>
        </p:txBody>
      </p:sp>
    </p:spTree>
  </p:cSld>
  <p:clrMapOvr>
    <a:masterClrMapping/>
  </p:clrMapOvr>
  <p:transition spd="slow">
    <p:wipe di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Windows 7 OS </a:t>
            </a:r>
            <a:r>
              <a:rPr lang="en-GB" sz="1600" dirty="0"/>
              <a:t>(2 of 4)</a:t>
            </a:r>
          </a:p>
        </p:txBody>
      </p:sp>
      <p:sp>
        <p:nvSpPr>
          <p:cNvPr id="3" name="Text Placeholder 2"/>
          <p:cNvSpPr>
            <a:spLocks noGrp="1"/>
          </p:cNvSpPr>
          <p:nvPr>
            <p:ph type="body" sz="quarter" idx="16"/>
          </p:nvPr>
        </p:nvSpPr>
        <p:spPr>
          <a:xfrm>
            <a:off x="457200" y="1389888"/>
            <a:ext cx="8240713" cy="4876800"/>
          </a:xfrm>
        </p:spPr>
        <p:txBody>
          <a:bodyPr>
            <a:normAutofit/>
          </a:bodyPr>
          <a:lstStyle/>
          <a:p>
            <a:pPr>
              <a:lnSpc>
                <a:spcPct val="200000"/>
              </a:lnSpc>
            </a:pPr>
            <a:r>
              <a:rPr lang="en-US" dirty="0"/>
              <a:t>Windows 7 Home Basic</a:t>
            </a:r>
          </a:p>
          <a:p>
            <a:pPr lvl="1">
              <a:lnSpc>
                <a:spcPct val="200000"/>
              </a:lnSpc>
              <a:buSzPct val="70000"/>
            </a:pPr>
            <a:r>
              <a:rPr lang="en-US" dirty="0"/>
              <a:t>Runs basic productivity applications and internet.</a:t>
            </a:r>
          </a:p>
          <a:p>
            <a:pPr lvl="1">
              <a:lnSpc>
                <a:spcPct val="200000"/>
              </a:lnSpc>
              <a:buSzPct val="70000"/>
            </a:pPr>
            <a:r>
              <a:rPr lang="en-US" dirty="0"/>
              <a:t>Designed for emerging markets only. </a:t>
            </a:r>
          </a:p>
          <a:p>
            <a:pPr>
              <a:lnSpc>
                <a:spcPct val="200000"/>
              </a:lnSpc>
            </a:pPr>
            <a:r>
              <a:rPr lang="en-US" dirty="0"/>
              <a:t>Windows 7 Home Premium</a:t>
            </a:r>
          </a:p>
          <a:p>
            <a:pPr lvl="1">
              <a:lnSpc>
                <a:spcPct val="200000"/>
              </a:lnSpc>
              <a:buSzPct val="70000"/>
            </a:pPr>
            <a:r>
              <a:rPr lang="en-US" dirty="0"/>
              <a:t>Contains features such as touch screen support, media center, full aero glass graphics, improved media format support and streaming.</a:t>
            </a:r>
          </a:p>
          <a:p>
            <a:pPr lvl="1">
              <a:lnSpc>
                <a:spcPct val="200000"/>
              </a:lnSpc>
              <a:buSzPct val="70000"/>
            </a:pPr>
            <a:r>
              <a:rPr lang="en-US" dirty="0"/>
              <a:t>The feature to easily share files in a home network and new library feature.</a:t>
            </a:r>
          </a:p>
        </p:txBody>
      </p:sp>
    </p:spTree>
  </p:cSld>
  <p:clrMapOvr>
    <a:masterClrMapping/>
  </p:clrMapOvr>
  <p:transition spd="slow">
    <p:wipe di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Windows 7 OS </a:t>
            </a:r>
            <a:r>
              <a:rPr lang="en-GB" sz="1600" dirty="0"/>
              <a:t>(3 of 4)</a:t>
            </a:r>
          </a:p>
        </p:txBody>
      </p:sp>
      <p:sp>
        <p:nvSpPr>
          <p:cNvPr id="3" name="Text Placeholder 2"/>
          <p:cNvSpPr>
            <a:spLocks noGrp="1"/>
          </p:cNvSpPr>
          <p:nvPr>
            <p:ph type="body" sz="quarter" idx="16"/>
          </p:nvPr>
        </p:nvSpPr>
        <p:spPr>
          <a:xfrm>
            <a:off x="457200" y="1389888"/>
            <a:ext cx="8240713" cy="4473575"/>
          </a:xfrm>
        </p:spPr>
        <p:txBody>
          <a:bodyPr>
            <a:noAutofit/>
          </a:bodyPr>
          <a:lstStyle/>
          <a:p>
            <a:pPr>
              <a:lnSpc>
                <a:spcPct val="200000"/>
              </a:lnSpc>
            </a:pPr>
            <a:r>
              <a:rPr lang="en-US" dirty="0"/>
              <a:t>Windows 7 Professional</a:t>
            </a:r>
          </a:p>
          <a:p>
            <a:pPr lvl="1">
              <a:lnSpc>
                <a:spcPct val="200000"/>
              </a:lnSpc>
              <a:buSzPct val="70000"/>
            </a:pPr>
            <a:r>
              <a:rPr lang="en-US" dirty="0"/>
              <a:t>Contains all the features of Windows premium.</a:t>
            </a:r>
          </a:p>
          <a:p>
            <a:pPr lvl="1">
              <a:lnSpc>
                <a:spcPct val="200000"/>
              </a:lnSpc>
              <a:buSzPct val="70000"/>
            </a:pPr>
            <a:r>
              <a:rPr lang="en-US" dirty="0"/>
              <a:t>Additional features include advanced network backup and encrypting file system.</a:t>
            </a:r>
          </a:p>
          <a:p>
            <a:pPr lvl="1">
              <a:lnSpc>
                <a:spcPct val="200000"/>
              </a:lnSpc>
              <a:buSzPct val="70000"/>
            </a:pPr>
            <a:r>
              <a:rPr lang="en-US" dirty="0"/>
              <a:t>Designed for home workers and small businesses.</a:t>
            </a:r>
          </a:p>
        </p:txBody>
      </p:sp>
    </p:spTree>
  </p:cSld>
  <p:clrMapOvr>
    <a:masterClrMapping/>
  </p:clrMapOvr>
  <p:transition spd="slow">
    <p:wipe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Flavours of Windows 7 OS </a:t>
            </a:r>
            <a:r>
              <a:rPr lang="en-GB" sz="1600" dirty="0"/>
              <a:t>(4 of 4)</a:t>
            </a:r>
          </a:p>
        </p:txBody>
      </p:sp>
      <p:sp>
        <p:nvSpPr>
          <p:cNvPr id="3" name="Text Placeholder 2"/>
          <p:cNvSpPr>
            <a:spLocks noGrp="1"/>
          </p:cNvSpPr>
          <p:nvPr>
            <p:ph type="body" sz="quarter" idx="16"/>
          </p:nvPr>
        </p:nvSpPr>
        <p:spPr>
          <a:xfrm>
            <a:off x="457200" y="1389888"/>
            <a:ext cx="8240713" cy="4473575"/>
          </a:xfrm>
        </p:spPr>
        <p:txBody>
          <a:bodyPr/>
          <a:lstStyle/>
          <a:p>
            <a:pPr>
              <a:lnSpc>
                <a:spcPct val="200000"/>
              </a:lnSpc>
            </a:pPr>
            <a:r>
              <a:rPr dirty="0"/>
              <a:t>Windows 7 Enterprise</a:t>
            </a:r>
          </a:p>
          <a:p>
            <a:pPr lvl="1">
              <a:lnSpc>
                <a:spcPct val="200000"/>
              </a:lnSpc>
              <a:buSzPct val="70000"/>
            </a:pPr>
            <a:r>
              <a:rPr lang="en-GB" dirty="0"/>
              <a:t>Includes all the features of </a:t>
            </a:r>
            <a:r>
              <a:rPr dirty="0"/>
              <a:t>Windows 7 Professional.</a:t>
            </a:r>
          </a:p>
          <a:p>
            <a:pPr lvl="1">
              <a:lnSpc>
                <a:spcPct val="200000"/>
              </a:lnSpc>
              <a:buSzPct val="70000"/>
            </a:pPr>
            <a:r>
              <a:rPr dirty="0"/>
              <a:t>Additional features includes BitLocker full-disk encryption and direct access capability.</a:t>
            </a:r>
            <a:endParaRPr lang="en-GB" dirty="0"/>
          </a:p>
          <a:p>
            <a:pPr>
              <a:lnSpc>
                <a:spcPct val="200000"/>
              </a:lnSpc>
            </a:pPr>
            <a:r>
              <a:rPr lang="en-GB" dirty="0"/>
              <a:t>Windows 7 Ultimate</a:t>
            </a:r>
          </a:p>
          <a:p>
            <a:pPr lvl="1">
              <a:lnSpc>
                <a:spcPct val="200000"/>
              </a:lnSpc>
              <a:buSzPct val="70000"/>
            </a:pPr>
            <a:r>
              <a:rPr lang="en-GB" dirty="0"/>
              <a:t>Contains all the features of Windows 7.</a:t>
            </a:r>
          </a:p>
          <a:p>
            <a:pPr lvl="1">
              <a:lnSpc>
                <a:spcPct val="200000"/>
              </a:lnSpc>
              <a:buSzPct val="70000"/>
            </a:pPr>
            <a:r>
              <a:rPr lang="en-US" dirty="0"/>
              <a:t>It has BitLocker, notably and a few other advanced features.</a:t>
            </a:r>
            <a:endParaRPr lang="en-GB" dirty="0"/>
          </a:p>
        </p:txBody>
      </p:sp>
    </p:spTree>
  </p:cSld>
  <p:clrMapOvr>
    <a:masterClrMapping/>
  </p:clrMapOvr>
  <p:transition spd="slow">
    <p:wipe di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About Windows 7 </a:t>
            </a:r>
            <a:r>
              <a:rPr lang="en-US" sz="1600" dirty="0"/>
              <a:t>(1 of 2)</a:t>
            </a:r>
          </a:p>
        </p:txBody>
      </p:sp>
      <p:sp>
        <p:nvSpPr>
          <p:cNvPr id="4" name="Text Placeholder 3"/>
          <p:cNvSpPr>
            <a:spLocks noGrp="1"/>
          </p:cNvSpPr>
          <p:nvPr>
            <p:ph type="body" sz="quarter" idx="16"/>
          </p:nvPr>
        </p:nvSpPr>
        <p:spPr/>
        <p:txBody>
          <a:bodyPr>
            <a:normAutofit/>
          </a:bodyPr>
          <a:lstStyle/>
          <a:p>
            <a:pPr marL="0" indent="0" algn="just">
              <a:lnSpc>
                <a:spcPct val="200000"/>
              </a:lnSpc>
              <a:buNone/>
            </a:pPr>
            <a:r>
              <a:rPr lang="en-US" dirty="0"/>
              <a:t>Windows 7 is the latest release of Microsoft Windows, for use on desktops, laptops, netbooks, tablet PCs and media center PCs. Windows 7's server counterpart for Windows Server 2008 R2 and these 2 were released at the same time.</a:t>
            </a:r>
          </a:p>
          <a:p>
            <a:pPr marL="0" indent="0">
              <a:lnSpc>
                <a:spcPct val="200000"/>
              </a:lnSpc>
              <a:buNone/>
            </a:pPr>
            <a:r>
              <a:rPr lang="en-US" b="1" dirty="0"/>
              <a:t>Advanced Features of Windows 7:</a:t>
            </a:r>
          </a:p>
          <a:p>
            <a:pPr>
              <a:lnSpc>
                <a:spcPct val="200000"/>
              </a:lnSpc>
            </a:pPr>
            <a:r>
              <a:rPr lang="en-US" b="1" dirty="0"/>
              <a:t>Windows Search: </a:t>
            </a:r>
            <a:r>
              <a:rPr lang="en-US" dirty="0"/>
              <a:t>In Windows 7 the Search option is much updated compared to the earlier features.</a:t>
            </a:r>
          </a:p>
        </p:txBody>
      </p:sp>
    </p:spTree>
    <p:extLst>
      <p:ext uri="{BB962C8B-B14F-4D97-AF65-F5344CB8AC3E}">
        <p14:creationId xmlns:p14="http://schemas.microsoft.com/office/powerpoint/2010/main" val="2373164989"/>
      </p:ext>
    </p:extLst>
  </p:cSld>
  <p:clrMapOvr>
    <a:masterClrMapping/>
  </p:clrMapOvr>
  <p:transition spd="slow">
    <p:wipe dir="d"/>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704A-5F7D-5818-C32C-27E6880386DB}"/>
              </a:ext>
            </a:extLst>
          </p:cNvPr>
          <p:cNvSpPr>
            <a:spLocks noGrp="1"/>
          </p:cNvSpPr>
          <p:nvPr>
            <p:ph type="body" sz="quarter" idx="11"/>
          </p:nvPr>
        </p:nvSpPr>
        <p:spPr>
          <a:xfrm>
            <a:off x="0" y="0"/>
            <a:ext cx="9144000" cy="699230"/>
          </a:xfrm>
        </p:spPr>
        <p:txBody>
          <a:bodyPr/>
          <a:lstStyle/>
          <a:p>
            <a:r>
              <a:rPr lang="en-IN" dirty="0"/>
              <a:t>Windows 10</a:t>
            </a:r>
          </a:p>
        </p:txBody>
      </p:sp>
      <p:pic>
        <p:nvPicPr>
          <p:cNvPr id="5" name="Picture 4">
            <a:extLst>
              <a:ext uri="{FF2B5EF4-FFF2-40B4-BE49-F238E27FC236}">
                <a16:creationId xmlns:a16="http://schemas.microsoft.com/office/drawing/2014/main" id="{754E5413-B191-02CC-2FFC-0D0780CC3DD1}"/>
              </a:ext>
            </a:extLst>
          </p:cNvPr>
          <p:cNvPicPr>
            <a:picLocks noChangeAspect="1"/>
          </p:cNvPicPr>
          <p:nvPr/>
        </p:nvPicPr>
        <p:blipFill rotWithShape="1">
          <a:blip r:embed="rId2"/>
          <a:srcRect l="23334" t="26668" r="24999" b="22961"/>
          <a:stretch/>
        </p:blipFill>
        <p:spPr>
          <a:xfrm>
            <a:off x="116542" y="1219200"/>
            <a:ext cx="8892989" cy="4876800"/>
          </a:xfrm>
          <a:prstGeom prst="rect">
            <a:avLst/>
          </a:prstGeom>
        </p:spPr>
      </p:pic>
    </p:spTree>
    <p:extLst>
      <p:ext uri="{BB962C8B-B14F-4D97-AF65-F5344CB8AC3E}">
        <p14:creationId xmlns:p14="http://schemas.microsoft.com/office/powerpoint/2010/main" val="3575920802"/>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(9 of 14)</a:t>
            </a:r>
          </a:p>
        </p:txBody>
      </p:sp>
      <p:sp>
        <p:nvSpPr>
          <p:cNvPr id="3" name="Text Placeholder 2"/>
          <p:cNvSpPr>
            <a:spLocks noGrp="1"/>
          </p:cNvSpPr>
          <p:nvPr>
            <p:ph type="body" sz="quarter" idx="16"/>
          </p:nvPr>
        </p:nvSpPr>
        <p:spPr>
          <a:xfrm>
            <a:off x="65087" y="1371600"/>
            <a:ext cx="8240713" cy="4473575"/>
          </a:xfrm>
        </p:spPr>
        <p:txBody>
          <a:bodyPr/>
          <a:lstStyle/>
          <a:p>
            <a:pPr lvl="1">
              <a:lnSpc>
                <a:spcPct val="200000"/>
              </a:lnSpc>
              <a:buSzPct val="70000"/>
              <a:buBlip>
                <a:blip r:embed="rId3"/>
              </a:buBlip>
            </a:pPr>
            <a:r>
              <a:rPr lang="en-GB" dirty="0"/>
              <a:t>Creation of new millionaires</a:t>
            </a:r>
          </a:p>
          <a:p>
            <a:pPr lvl="2">
              <a:lnSpc>
                <a:spcPct val="200000"/>
              </a:lnSpc>
              <a:buSzPct val="70000"/>
              <a:buFont typeface="Arial" pitchFamily="34" charset="0"/>
              <a:buChar char="•"/>
            </a:pPr>
            <a:r>
              <a:rPr dirty="0"/>
              <a:t>The growth in the IT industry created many new millionaires. This increased the purchasing power of the common man.</a:t>
            </a:r>
          </a:p>
        </p:txBody>
      </p:sp>
      <p:pic>
        <p:nvPicPr>
          <p:cNvPr id="9" name="Picture Placeholder 8" descr="12137791-1600x1200.jpg"/>
          <p:cNvPicPr>
            <a:picLocks noGrp="1" noChangeAspect="1"/>
          </p:cNvPicPr>
          <p:nvPr>
            <p:ph type="pic" sz="quarter" idx="17"/>
          </p:nvPr>
        </p:nvPicPr>
        <p:blipFill>
          <a:blip r:embed="rId4" cstate="email"/>
          <a:srcRect/>
          <a:stretch>
            <a:fillRect/>
          </a:stretch>
        </p:blipFill>
        <p:spPr>
          <a:xfrm>
            <a:off x="5661212" y="3573801"/>
            <a:ext cx="3063688" cy="2522199"/>
          </a:xfrm>
          <a:prstGeom prst="rect">
            <a:avLst/>
          </a:prstGeom>
          <a:ln>
            <a:noFill/>
          </a:ln>
          <a:effectLst>
            <a:softEdge rad="112500"/>
          </a:effectLst>
        </p:spPr>
      </p:pic>
    </p:spTree>
  </p:cSld>
  <p:clrMapOvr>
    <a:masterClrMapping/>
  </p:clrMapOvr>
  <p:transition spd="slow">
    <p:wipe di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704A-5F7D-5818-C32C-27E6880386DB}"/>
              </a:ext>
            </a:extLst>
          </p:cNvPr>
          <p:cNvSpPr>
            <a:spLocks noGrp="1"/>
          </p:cNvSpPr>
          <p:nvPr>
            <p:ph type="body" sz="quarter" idx="11"/>
          </p:nvPr>
        </p:nvSpPr>
        <p:spPr>
          <a:xfrm>
            <a:off x="0" y="0"/>
            <a:ext cx="9144000" cy="699230"/>
          </a:xfrm>
        </p:spPr>
        <p:txBody>
          <a:bodyPr/>
          <a:lstStyle/>
          <a:p>
            <a:r>
              <a:rPr lang="en-IN" dirty="0"/>
              <a:t>Windows 10 Flavours</a:t>
            </a:r>
          </a:p>
        </p:txBody>
      </p:sp>
      <p:sp>
        <p:nvSpPr>
          <p:cNvPr id="3" name="Text Placeholder 2">
            <a:extLst>
              <a:ext uri="{FF2B5EF4-FFF2-40B4-BE49-F238E27FC236}">
                <a16:creationId xmlns:a16="http://schemas.microsoft.com/office/drawing/2014/main" id="{311CC2DA-7B4F-741E-A31B-BCE8889352FF}"/>
              </a:ext>
            </a:extLst>
          </p:cNvPr>
          <p:cNvSpPr>
            <a:spLocks noGrp="1"/>
          </p:cNvSpPr>
          <p:nvPr>
            <p:ph type="body" sz="quarter" idx="16"/>
          </p:nvPr>
        </p:nvSpPr>
        <p:spPr/>
        <p:txBody>
          <a:bodyPr/>
          <a:lstStyle/>
          <a:p>
            <a:r>
              <a:rPr lang="en-US" dirty="0"/>
              <a:t>For the consumer</a:t>
            </a:r>
          </a:p>
          <a:p>
            <a:r>
              <a:rPr lang="en-US" dirty="0"/>
              <a:t>Windows 10 Home: This will be the “consumer-focused desktop edition,” as Microsoft describes it. It will replace the Windows 8 version that most consumers are running on their PCs and tablets. No more choice between Home Basic and Home Premium.</a:t>
            </a:r>
          </a:p>
          <a:p>
            <a:endParaRPr lang="en-US" dirty="0"/>
          </a:p>
          <a:p>
            <a:r>
              <a:rPr lang="en-US" dirty="0"/>
              <a:t>The Home edition will include the company’s new web browser Microsoft Edge (currently codenamed Spartan in the Windows 10 beta), Windows Hello facial recognition and fingerprint scanning login technology and it will have Microsoft’s voice assistant Cortana built in.</a:t>
            </a:r>
            <a:endParaRPr lang="en-IN" dirty="0"/>
          </a:p>
        </p:txBody>
      </p:sp>
    </p:spTree>
    <p:extLst>
      <p:ext uri="{BB962C8B-B14F-4D97-AF65-F5344CB8AC3E}">
        <p14:creationId xmlns:p14="http://schemas.microsoft.com/office/powerpoint/2010/main" val="3683639378"/>
      </p:ext>
    </p:extLst>
  </p:cSld>
  <p:clrMapOvr>
    <a:masterClrMapping/>
  </p:clrMapOvr>
  <p:transition spd="slow">
    <p:wipe dir="d"/>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704A-5F7D-5818-C32C-27E6880386DB}"/>
              </a:ext>
            </a:extLst>
          </p:cNvPr>
          <p:cNvSpPr>
            <a:spLocks noGrp="1"/>
          </p:cNvSpPr>
          <p:nvPr>
            <p:ph type="body" sz="quarter" idx="11"/>
          </p:nvPr>
        </p:nvSpPr>
        <p:spPr>
          <a:xfrm>
            <a:off x="0" y="0"/>
            <a:ext cx="9144000" cy="699230"/>
          </a:xfrm>
        </p:spPr>
        <p:txBody>
          <a:bodyPr/>
          <a:lstStyle/>
          <a:p>
            <a:r>
              <a:rPr lang="en-IN" dirty="0"/>
              <a:t>Windows 10 Flavours</a:t>
            </a:r>
          </a:p>
        </p:txBody>
      </p:sp>
      <p:sp>
        <p:nvSpPr>
          <p:cNvPr id="3" name="Text Placeholder 2">
            <a:extLst>
              <a:ext uri="{FF2B5EF4-FFF2-40B4-BE49-F238E27FC236}">
                <a16:creationId xmlns:a16="http://schemas.microsoft.com/office/drawing/2014/main" id="{311CC2DA-7B4F-741E-A31B-BCE8889352FF}"/>
              </a:ext>
            </a:extLst>
          </p:cNvPr>
          <p:cNvSpPr>
            <a:spLocks noGrp="1"/>
          </p:cNvSpPr>
          <p:nvPr>
            <p:ph type="body" sz="quarter" idx="16"/>
          </p:nvPr>
        </p:nvSpPr>
        <p:spPr/>
        <p:txBody>
          <a:bodyPr/>
          <a:lstStyle/>
          <a:p>
            <a:r>
              <a:rPr lang="en-US" dirty="0"/>
              <a:t>Windows 10 Mobile: This version will run on smartphones and smaller tablets, to replace Windows Phone 8.1.</a:t>
            </a:r>
          </a:p>
          <a:p>
            <a:endParaRPr lang="en-US" dirty="0"/>
          </a:p>
          <a:p>
            <a:r>
              <a:rPr lang="en-US" dirty="0"/>
              <a:t>“It boasts the same, new universal Windows apps that are included in Windows 10 Home, as well as the new touch-optimized version of Office,” according to Microsoft’s announcement.</a:t>
            </a:r>
          </a:p>
          <a:p>
            <a:r>
              <a:rPr lang="en-US" dirty="0"/>
              <a:t>This will be a free upgrade for users running Windows Phone 8.1.</a:t>
            </a:r>
            <a:endParaRPr lang="en-IN" dirty="0"/>
          </a:p>
        </p:txBody>
      </p:sp>
    </p:spTree>
    <p:extLst>
      <p:ext uri="{BB962C8B-B14F-4D97-AF65-F5344CB8AC3E}">
        <p14:creationId xmlns:p14="http://schemas.microsoft.com/office/powerpoint/2010/main" val="2126397336"/>
      </p:ext>
    </p:extLst>
  </p:cSld>
  <p:clrMapOvr>
    <a:masterClrMapping/>
  </p:clrMapOvr>
  <p:transition spd="slow">
    <p:wipe dir="d"/>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704A-5F7D-5818-C32C-27E6880386DB}"/>
              </a:ext>
            </a:extLst>
          </p:cNvPr>
          <p:cNvSpPr>
            <a:spLocks noGrp="1"/>
          </p:cNvSpPr>
          <p:nvPr>
            <p:ph type="body" sz="quarter" idx="11"/>
          </p:nvPr>
        </p:nvSpPr>
        <p:spPr>
          <a:xfrm>
            <a:off x="0" y="0"/>
            <a:ext cx="9144000" cy="699230"/>
          </a:xfrm>
        </p:spPr>
        <p:txBody>
          <a:bodyPr/>
          <a:lstStyle/>
          <a:p>
            <a:r>
              <a:rPr lang="en-IN" dirty="0"/>
              <a:t>Windows 10 Flavours</a:t>
            </a:r>
          </a:p>
        </p:txBody>
      </p:sp>
      <p:sp>
        <p:nvSpPr>
          <p:cNvPr id="3" name="Text Placeholder 2">
            <a:extLst>
              <a:ext uri="{FF2B5EF4-FFF2-40B4-BE49-F238E27FC236}">
                <a16:creationId xmlns:a16="http://schemas.microsoft.com/office/drawing/2014/main" id="{311CC2DA-7B4F-741E-A31B-BCE8889352FF}"/>
              </a:ext>
            </a:extLst>
          </p:cNvPr>
          <p:cNvSpPr>
            <a:spLocks noGrp="1"/>
          </p:cNvSpPr>
          <p:nvPr>
            <p:ph type="body" sz="quarter" idx="16"/>
          </p:nvPr>
        </p:nvSpPr>
        <p:spPr/>
        <p:txBody>
          <a:bodyPr/>
          <a:lstStyle/>
          <a:p>
            <a:r>
              <a:rPr lang="en-US" dirty="0"/>
              <a:t>Windows 10 Pro: This is the version of Windows 10 that is tailored for small businesses. It will be available on PCs, tablets and 2-in-1 hybrid devices. </a:t>
            </a:r>
          </a:p>
          <a:p>
            <a:r>
              <a:rPr lang="en-US" dirty="0"/>
              <a:t>Pro users will be able to manage apps and data across all their devices and use “Windows Update for Business,” which lets businesses control how they receive security updates from Microsoft. </a:t>
            </a:r>
          </a:p>
          <a:p>
            <a:r>
              <a:rPr lang="en-US" dirty="0"/>
              <a:t>Pro users can also connect to domains and remote desktop into their computer.</a:t>
            </a:r>
            <a:endParaRPr lang="en-IN" dirty="0"/>
          </a:p>
        </p:txBody>
      </p:sp>
    </p:spTree>
    <p:extLst>
      <p:ext uri="{BB962C8B-B14F-4D97-AF65-F5344CB8AC3E}">
        <p14:creationId xmlns:p14="http://schemas.microsoft.com/office/powerpoint/2010/main" val="975226629"/>
      </p:ext>
    </p:extLst>
  </p:cSld>
  <p:clrMapOvr>
    <a:masterClrMapping/>
  </p:clrMapOvr>
  <p:transition spd="slow">
    <p:wipe di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704A-5F7D-5818-C32C-27E6880386DB}"/>
              </a:ext>
            </a:extLst>
          </p:cNvPr>
          <p:cNvSpPr>
            <a:spLocks noGrp="1"/>
          </p:cNvSpPr>
          <p:nvPr>
            <p:ph type="body" sz="quarter" idx="11"/>
          </p:nvPr>
        </p:nvSpPr>
        <p:spPr>
          <a:xfrm>
            <a:off x="0" y="0"/>
            <a:ext cx="9144000" cy="699230"/>
          </a:xfrm>
        </p:spPr>
        <p:txBody>
          <a:bodyPr/>
          <a:lstStyle/>
          <a:p>
            <a:r>
              <a:rPr lang="en-IN" dirty="0"/>
              <a:t>Windows 10 Flavours</a:t>
            </a:r>
          </a:p>
        </p:txBody>
      </p:sp>
      <p:sp>
        <p:nvSpPr>
          <p:cNvPr id="3" name="Text Placeholder 2">
            <a:extLst>
              <a:ext uri="{FF2B5EF4-FFF2-40B4-BE49-F238E27FC236}">
                <a16:creationId xmlns:a16="http://schemas.microsoft.com/office/drawing/2014/main" id="{311CC2DA-7B4F-741E-A31B-BCE8889352FF}"/>
              </a:ext>
            </a:extLst>
          </p:cNvPr>
          <p:cNvSpPr>
            <a:spLocks noGrp="1"/>
          </p:cNvSpPr>
          <p:nvPr>
            <p:ph type="body" sz="quarter" idx="16"/>
          </p:nvPr>
        </p:nvSpPr>
        <p:spPr/>
        <p:txBody>
          <a:bodyPr/>
          <a:lstStyle/>
          <a:p>
            <a:r>
              <a:rPr lang="en-US" dirty="0"/>
              <a:t>Windows 10 Enterprise: Designed for large enterprise companies, this version of Windows 10 has many more security features such as Bit locker Encryption. However, this update is only available to volume licensing customers.</a:t>
            </a:r>
          </a:p>
          <a:p>
            <a:r>
              <a:rPr lang="en-US" dirty="0"/>
              <a:t>Windows 10 Enterprise Mobile: This is the mobile version of the more sophisticated Windows 10 enterprise, available to volume licensing customers, for smartphones and smaller tablets.</a:t>
            </a:r>
            <a:endParaRPr lang="en-IN" dirty="0"/>
          </a:p>
        </p:txBody>
      </p:sp>
    </p:spTree>
    <p:extLst>
      <p:ext uri="{BB962C8B-B14F-4D97-AF65-F5344CB8AC3E}">
        <p14:creationId xmlns:p14="http://schemas.microsoft.com/office/powerpoint/2010/main" val="1319280708"/>
      </p:ext>
    </p:extLst>
  </p:cSld>
  <p:clrMapOvr>
    <a:masterClrMapping/>
  </p:clrMapOvr>
  <p:transition spd="slow">
    <p:wipe dir="d"/>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704A-5F7D-5818-C32C-27E6880386DB}"/>
              </a:ext>
            </a:extLst>
          </p:cNvPr>
          <p:cNvSpPr>
            <a:spLocks noGrp="1"/>
          </p:cNvSpPr>
          <p:nvPr>
            <p:ph type="body" sz="quarter" idx="11"/>
          </p:nvPr>
        </p:nvSpPr>
        <p:spPr>
          <a:xfrm>
            <a:off x="0" y="0"/>
            <a:ext cx="9144000" cy="699230"/>
          </a:xfrm>
        </p:spPr>
        <p:txBody>
          <a:bodyPr/>
          <a:lstStyle/>
          <a:p>
            <a:r>
              <a:rPr lang="en-IN" dirty="0"/>
              <a:t>Windows 10 Flavours</a:t>
            </a:r>
          </a:p>
        </p:txBody>
      </p:sp>
      <p:sp>
        <p:nvSpPr>
          <p:cNvPr id="3" name="Text Placeholder 2">
            <a:extLst>
              <a:ext uri="{FF2B5EF4-FFF2-40B4-BE49-F238E27FC236}">
                <a16:creationId xmlns:a16="http://schemas.microsoft.com/office/drawing/2014/main" id="{311CC2DA-7B4F-741E-A31B-BCE8889352FF}"/>
              </a:ext>
            </a:extLst>
          </p:cNvPr>
          <p:cNvSpPr>
            <a:spLocks noGrp="1"/>
          </p:cNvSpPr>
          <p:nvPr>
            <p:ph type="body" sz="quarter" idx="16"/>
          </p:nvPr>
        </p:nvSpPr>
        <p:spPr/>
        <p:txBody>
          <a:bodyPr/>
          <a:lstStyle/>
          <a:p>
            <a:r>
              <a:rPr lang="en-US" dirty="0"/>
              <a:t>Windows 10 Education: This version is similar to Windows 10 Enterprise in order to allow teachers and administration staff to control how updates, apps &amp; security features are managed.</a:t>
            </a:r>
            <a:endParaRPr lang="en-IN" dirty="0"/>
          </a:p>
        </p:txBody>
      </p:sp>
    </p:spTree>
    <p:extLst>
      <p:ext uri="{BB962C8B-B14F-4D97-AF65-F5344CB8AC3E}">
        <p14:creationId xmlns:p14="http://schemas.microsoft.com/office/powerpoint/2010/main" val="2151723980"/>
      </p:ext>
    </p:extLst>
  </p:cSld>
  <p:clrMapOvr>
    <a:masterClrMapping/>
  </p:clrMapOvr>
  <p:transition spd="slow">
    <p:wipe dir="d"/>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About Windows 7 </a:t>
            </a:r>
            <a:r>
              <a:rPr lang="en-US" sz="1600" dirty="0"/>
              <a:t>(2 of 2)</a:t>
            </a:r>
          </a:p>
        </p:txBody>
      </p:sp>
      <p:sp>
        <p:nvSpPr>
          <p:cNvPr id="4" name="Text Placeholder 3"/>
          <p:cNvSpPr>
            <a:spLocks noGrp="1"/>
          </p:cNvSpPr>
          <p:nvPr>
            <p:ph type="body" sz="quarter" idx="16"/>
          </p:nvPr>
        </p:nvSpPr>
        <p:spPr/>
        <p:txBody>
          <a:bodyPr>
            <a:normAutofit/>
          </a:bodyPr>
          <a:lstStyle/>
          <a:p>
            <a:pPr>
              <a:lnSpc>
                <a:spcPct val="200000"/>
              </a:lnSpc>
            </a:pPr>
            <a:r>
              <a:rPr lang="en-US" b="1" dirty="0"/>
              <a:t>Windows Taskbar: </a:t>
            </a:r>
            <a:r>
              <a:rPr lang="en-US" dirty="0"/>
              <a:t>The New Windows 7 has a great feature where you can view the Open items / Files apart from the File name / Folder Name.</a:t>
            </a:r>
          </a:p>
          <a:p>
            <a:pPr>
              <a:lnSpc>
                <a:spcPct val="200000"/>
              </a:lnSpc>
            </a:pPr>
            <a:r>
              <a:rPr lang="en-US" b="1" dirty="0"/>
              <a:t>Windows 64 Bit: </a:t>
            </a:r>
            <a:r>
              <a:rPr lang="en-US" dirty="0"/>
              <a:t>The Windows 7 has a 6 BIT functionality and is more powerful than 32 BIT.</a:t>
            </a:r>
          </a:p>
          <a:p>
            <a:pPr>
              <a:lnSpc>
                <a:spcPct val="200000"/>
              </a:lnSpc>
            </a:pPr>
            <a:r>
              <a:rPr lang="en-US" b="1" dirty="0"/>
              <a:t>Performance Improvements: </a:t>
            </a:r>
            <a:r>
              <a:rPr lang="en-US" dirty="0"/>
              <a:t>Windows 7 has enhanced the performance compared to older version.</a:t>
            </a:r>
          </a:p>
          <a:p>
            <a:pPr>
              <a:lnSpc>
                <a:spcPct val="200000"/>
              </a:lnSpc>
            </a:pPr>
            <a:endParaRPr lang="en-GB" dirty="0"/>
          </a:p>
        </p:txBody>
      </p:sp>
    </p:spTree>
    <p:extLst>
      <p:ext uri="{BB962C8B-B14F-4D97-AF65-F5344CB8AC3E}">
        <p14:creationId xmlns:p14="http://schemas.microsoft.com/office/powerpoint/2010/main" val="2373164989"/>
      </p:ext>
    </p:extLst>
  </p:cSld>
  <p:clrMapOvr>
    <a:masterClrMapping/>
  </p:clrMapOvr>
  <p:transition spd="slow">
    <p:wipe dir="d"/>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Virtual Memory </a:t>
            </a:r>
            <a:r>
              <a:rPr lang="en-GB" sz="1600" dirty="0"/>
              <a:t>(1 of 2)</a:t>
            </a:r>
          </a:p>
        </p:txBody>
      </p:sp>
      <p:sp>
        <p:nvSpPr>
          <p:cNvPr id="3" name="Text Placeholder 2"/>
          <p:cNvSpPr>
            <a:spLocks noGrp="1"/>
          </p:cNvSpPr>
          <p:nvPr>
            <p:ph type="body" sz="quarter" idx="16"/>
          </p:nvPr>
        </p:nvSpPr>
        <p:spPr>
          <a:xfrm>
            <a:off x="457200" y="1360488"/>
            <a:ext cx="8240713" cy="4964112"/>
          </a:xfrm>
        </p:spPr>
        <p:txBody>
          <a:bodyPr>
            <a:normAutofit fontScale="92500"/>
          </a:bodyPr>
          <a:lstStyle/>
          <a:p>
            <a:pPr>
              <a:lnSpc>
                <a:spcPct val="200000"/>
              </a:lnSpc>
            </a:pPr>
            <a:r>
              <a:rPr lang="en-GB" dirty="0"/>
              <a:t>Virtual Memory is Memory Management developed for Multitasking.</a:t>
            </a:r>
          </a:p>
          <a:p>
            <a:pPr>
              <a:lnSpc>
                <a:spcPct val="200000"/>
              </a:lnSpc>
            </a:pPr>
            <a:r>
              <a:rPr lang="en-GB" dirty="0"/>
              <a:t>The Application understands that the source is one but its picking from RAM &amp; Disk Storage.</a:t>
            </a:r>
          </a:p>
          <a:p>
            <a:pPr>
              <a:lnSpc>
                <a:spcPct val="200000"/>
              </a:lnSpc>
            </a:pPr>
            <a:r>
              <a:rPr lang="en-GB" dirty="0"/>
              <a:t>When a computer lacks the memory (RAM) to run an application or a program, it uses virtual memory.</a:t>
            </a:r>
          </a:p>
          <a:p>
            <a:pPr>
              <a:lnSpc>
                <a:spcPct val="200000"/>
              </a:lnSpc>
            </a:pPr>
            <a:r>
              <a:rPr lang="en-GB" dirty="0">
                <a:solidFill>
                  <a:schemeClr val="tx1"/>
                </a:solidFill>
              </a:rPr>
              <a:t> </a:t>
            </a:r>
            <a:r>
              <a:rPr lang="en-GB" dirty="0"/>
              <a:t>Virtual Memory is the computer's memory available on hard drive. It is simulated by the operating system. </a:t>
            </a:r>
          </a:p>
          <a:p>
            <a:pPr>
              <a:lnSpc>
                <a:spcPct val="200000"/>
              </a:lnSpc>
            </a:pPr>
            <a:r>
              <a:rPr lang="en-GB" dirty="0"/>
              <a:t>When your computer's RAM is low, virtual memory moves data from RAM to paging file or swap file. </a:t>
            </a:r>
          </a:p>
          <a:p>
            <a:endParaRPr lang="en-GB" dirty="0"/>
          </a:p>
        </p:txBody>
      </p:sp>
    </p:spTree>
  </p:cSld>
  <p:clrMapOvr>
    <a:masterClrMapping/>
  </p:clrMapOvr>
  <p:transition spd="slow">
    <p:wipe dir="d"/>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Virtual Memory </a:t>
            </a:r>
            <a:r>
              <a:rPr lang="en-GB" sz="1600" dirty="0"/>
              <a:t>(2 of 2)</a:t>
            </a:r>
          </a:p>
        </p:txBody>
      </p:sp>
      <p:sp>
        <p:nvSpPr>
          <p:cNvPr id="4" name="Text Placeholder 3"/>
          <p:cNvSpPr>
            <a:spLocks noGrp="1"/>
          </p:cNvSpPr>
          <p:nvPr>
            <p:ph type="body" sz="quarter" idx="16"/>
          </p:nvPr>
        </p:nvSpPr>
        <p:spPr/>
        <p:txBody>
          <a:bodyPr>
            <a:normAutofit fontScale="92500" lnSpcReduction="20000"/>
          </a:bodyPr>
          <a:lstStyle/>
          <a:p>
            <a:pPr>
              <a:lnSpc>
                <a:spcPct val="200000"/>
              </a:lnSpc>
            </a:pPr>
            <a:r>
              <a:rPr lang="en-GB" dirty="0"/>
              <a:t>This eases RAM load and helps the applications run without crashing.</a:t>
            </a:r>
          </a:p>
          <a:p>
            <a:pPr>
              <a:lnSpc>
                <a:spcPct val="200000"/>
              </a:lnSpc>
            </a:pPr>
            <a:r>
              <a:rPr lang="en-GB" dirty="0"/>
              <a:t>Virtual Memory can be increased if there is not enough RAM available on a  computer.</a:t>
            </a:r>
          </a:p>
          <a:p>
            <a:pPr>
              <a:lnSpc>
                <a:spcPct val="200000"/>
              </a:lnSpc>
            </a:pPr>
            <a:r>
              <a:rPr lang="en-GB" dirty="0"/>
              <a:t>Now the computers having memory of 2 GB + will get configured as provide the memory to the Application as and when it requires.</a:t>
            </a:r>
          </a:p>
          <a:p>
            <a:pPr>
              <a:lnSpc>
                <a:spcPct val="200000"/>
              </a:lnSpc>
            </a:pPr>
            <a:r>
              <a:rPr lang="en-GB" dirty="0"/>
              <a:t>Previous Application the VM was allocated manually, Initial Size of Memory is 1.5 of the RAM &amp; Maximum is 2 of the RAM</a:t>
            </a:r>
          </a:p>
          <a:p>
            <a:pPr marL="0" indent="0">
              <a:lnSpc>
                <a:spcPct val="200000"/>
              </a:lnSpc>
              <a:buNone/>
            </a:pPr>
            <a:r>
              <a:rPr lang="en-GB" dirty="0"/>
              <a:t>Example: If RAM is 1 GB then the Initial size is 1 GB * 1.5 Times &amp; Maximum is 1GB *2.0</a:t>
            </a:r>
          </a:p>
        </p:txBody>
      </p:sp>
    </p:spTree>
  </p:cSld>
  <p:clrMapOvr>
    <a:masterClrMapping/>
  </p:clrMapOvr>
  <p:transition spd="slow">
    <p:wipe dir="d"/>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Configure Virtual Memory </a:t>
            </a:r>
            <a:r>
              <a:rPr lang="en-GB" sz="1600" dirty="0"/>
              <a:t>(1 of 5)</a:t>
            </a:r>
          </a:p>
        </p:txBody>
      </p:sp>
      <p:sp>
        <p:nvSpPr>
          <p:cNvPr id="3" name="Text Placeholder 2"/>
          <p:cNvSpPr>
            <a:spLocks noGrp="1"/>
          </p:cNvSpPr>
          <p:nvPr>
            <p:ph type="body" sz="quarter" idx="16"/>
          </p:nvPr>
        </p:nvSpPr>
        <p:spPr>
          <a:xfrm>
            <a:off x="457200" y="1389888"/>
            <a:ext cx="8240713" cy="4473575"/>
          </a:xfrm>
        </p:spPr>
        <p:txBody>
          <a:bodyPr/>
          <a:lstStyle/>
          <a:p>
            <a:pPr>
              <a:lnSpc>
                <a:spcPct val="200000"/>
              </a:lnSpc>
              <a:buNone/>
            </a:pPr>
            <a:r>
              <a:rPr lang="en-GB" dirty="0"/>
              <a:t>To configure Virtual memory, follow the below mentioned procedure:</a:t>
            </a:r>
          </a:p>
          <a:p>
            <a:pPr>
              <a:lnSpc>
                <a:spcPct val="200000"/>
              </a:lnSpc>
            </a:pPr>
            <a:r>
              <a:rPr lang="en-US" dirty="0"/>
              <a:t>Click </a:t>
            </a:r>
            <a:r>
              <a:rPr lang="en-US" b="1" dirty="0"/>
              <a:t>start </a:t>
            </a:r>
            <a:r>
              <a:rPr lang="en-US" dirty="0"/>
              <a:t>button.</a:t>
            </a:r>
          </a:p>
          <a:p>
            <a:pPr>
              <a:lnSpc>
                <a:spcPct val="200000"/>
              </a:lnSpc>
            </a:pPr>
            <a:r>
              <a:rPr lang="en-US" dirty="0"/>
              <a:t>Click </a:t>
            </a:r>
            <a:r>
              <a:rPr lang="en-US" b="1" dirty="0"/>
              <a:t>Control Panel</a:t>
            </a:r>
            <a:r>
              <a:rPr lang="en-US" dirty="0"/>
              <a:t>.</a:t>
            </a:r>
          </a:p>
        </p:txBody>
      </p:sp>
      <p:grpSp>
        <p:nvGrpSpPr>
          <p:cNvPr id="6" name="Group 5"/>
          <p:cNvGrpSpPr/>
          <p:nvPr/>
        </p:nvGrpSpPr>
        <p:grpSpPr>
          <a:xfrm>
            <a:off x="5638800" y="2133600"/>
            <a:ext cx="3273552" cy="4233672"/>
            <a:chOff x="5715000" y="2819400"/>
            <a:chExt cx="3352800" cy="3482603"/>
          </a:xfrm>
        </p:grpSpPr>
        <p:pic>
          <p:nvPicPr>
            <p:cNvPr id="4" name="Picture 3" descr="control panel.bmp"/>
            <p:cNvPicPr>
              <a:picLocks noChangeAspect="1"/>
            </p:cNvPicPr>
            <p:nvPr/>
          </p:nvPicPr>
          <p:blipFill>
            <a:blip r:embed="rId3" cstate="screen"/>
            <a:stretch>
              <a:fillRect/>
            </a:stretch>
          </p:blipFill>
          <p:spPr>
            <a:xfrm>
              <a:off x="5715000" y="2819400"/>
              <a:ext cx="3352800" cy="3482603"/>
            </a:xfrm>
            <a:prstGeom prst="rect">
              <a:avLst/>
            </a:prstGeom>
          </p:spPr>
        </p:pic>
        <p:sp>
          <p:nvSpPr>
            <p:cNvPr id="5" name="Rectangle 4"/>
            <p:cNvSpPr/>
            <p:nvPr/>
          </p:nvSpPr>
          <p:spPr>
            <a:xfrm>
              <a:off x="7315200" y="4419600"/>
              <a:ext cx="17526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7" name="Rectangle 6"/>
          <p:cNvSpPr/>
          <p:nvPr/>
        </p:nvSpPr>
        <p:spPr>
          <a:xfrm>
            <a:off x="5715000" y="6096000"/>
            <a:ext cx="7620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Tree>
  </p:cSld>
  <p:clrMapOvr>
    <a:masterClrMapping/>
  </p:clrMapOvr>
  <p:transition spd="slow">
    <p:wipe dir="d"/>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Configure Virtual Memory </a:t>
            </a:r>
            <a:r>
              <a:rPr lang="en-GB" sz="1600" dirty="0"/>
              <a:t>(2 of 5)</a:t>
            </a:r>
          </a:p>
        </p:txBody>
      </p:sp>
      <p:sp>
        <p:nvSpPr>
          <p:cNvPr id="3" name="Text Placeholder 2"/>
          <p:cNvSpPr>
            <a:spLocks noGrp="1"/>
          </p:cNvSpPr>
          <p:nvPr>
            <p:ph type="body" sz="quarter" idx="16"/>
          </p:nvPr>
        </p:nvSpPr>
        <p:spPr>
          <a:xfrm>
            <a:off x="457200" y="1470025"/>
            <a:ext cx="8240713" cy="4473575"/>
          </a:xfrm>
        </p:spPr>
        <p:txBody>
          <a:bodyPr/>
          <a:lstStyle/>
          <a:p>
            <a:r>
              <a:rPr lang="en-US" dirty="0"/>
              <a:t>Click </a:t>
            </a:r>
            <a:r>
              <a:rPr lang="en-US" b="1" dirty="0"/>
              <a:t>Performance and Maintenance </a:t>
            </a:r>
            <a:r>
              <a:rPr lang="en-US" dirty="0"/>
              <a:t>tab.</a:t>
            </a:r>
          </a:p>
          <a:p>
            <a:endParaRPr lang="en-GB" dirty="0"/>
          </a:p>
        </p:txBody>
      </p:sp>
      <p:pic>
        <p:nvPicPr>
          <p:cNvPr id="7" name="Picture 6" descr="Picture1.png"/>
          <p:cNvPicPr>
            <a:picLocks noChangeAspect="1"/>
          </p:cNvPicPr>
          <p:nvPr/>
        </p:nvPicPr>
        <p:blipFill>
          <a:blip r:embed="rId2" cstate="email"/>
          <a:stretch>
            <a:fillRect/>
          </a:stretch>
        </p:blipFill>
        <p:spPr>
          <a:xfrm>
            <a:off x="4191000" y="2590800"/>
            <a:ext cx="4681967" cy="3407999"/>
          </a:xfrm>
          <a:prstGeom prst="rect">
            <a:avLst/>
          </a:prstGeom>
        </p:spPr>
      </p:pic>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762000"/>
          </a:xfrm>
        </p:spPr>
        <p:txBody>
          <a:bodyPr/>
          <a:lstStyle/>
          <a:p>
            <a:pPr>
              <a:lnSpc>
                <a:spcPct val="150000"/>
              </a:lnSpc>
            </a:pPr>
            <a:r>
              <a:rPr lang="en-GB" dirty="0"/>
              <a:t>Agenda</a:t>
            </a:r>
          </a:p>
        </p:txBody>
      </p:sp>
      <p:sp>
        <p:nvSpPr>
          <p:cNvPr id="3" name="Text Placeholder 2"/>
          <p:cNvSpPr>
            <a:spLocks noGrp="1"/>
          </p:cNvSpPr>
          <p:nvPr>
            <p:ph type="body" sz="quarter" idx="10"/>
          </p:nvPr>
        </p:nvSpPr>
        <p:spPr/>
        <p:txBody>
          <a:bodyPr>
            <a:normAutofit fontScale="92500" lnSpcReduction="10000"/>
          </a:bodyPr>
          <a:lstStyle/>
          <a:p>
            <a:r>
              <a:rPr lang="en-US" dirty="0"/>
              <a:t>Basic Understanding of IT Industry</a:t>
            </a:r>
          </a:p>
          <a:p>
            <a:endParaRPr lang="en-US" dirty="0"/>
          </a:p>
          <a:p>
            <a:endParaRPr lang="en-US" dirty="0"/>
          </a:p>
          <a:p>
            <a:endParaRPr lang="en-GB" dirty="0"/>
          </a:p>
        </p:txBody>
      </p:sp>
      <p:sp>
        <p:nvSpPr>
          <p:cNvPr id="4" name="Text Placeholder 3"/>
          <p:cNvSpPr>
            <a:spLocks noGrp="1"/>
          </p:cNvSpPr>
          <p:nvPr>
            <p:ph type="body" sz="quarter" idx="11"/>
          </p:nvPr>
        </p:nvSpPr>
        <p:spPr/>
        <p:txBody>
          <a:bodyPr>
            <a:normAutofit fontScale="92500" lnSpcReduction="10000"/>
          </a:bodyPr>
          <a:lstStyle/>
          <a:p>
            <a:r>
              <a:rPr lang="en-GB" dirty="0"/>
              <a:t>Basic Desktop</a:t>
            </a:r>
          </a:p>
          <a:p>
            <a:endParaRPr lang="en-GB" dirty="0"/>
          </a:p>
          <a:p>
            <a:endParaRPr lang="en-GB" dirty="0"/>
          </a:p>
          <a:p>
            <a:endParaRPr lang="en-GB" dirty="0"/>
          </a:p>
          <a:p>
            <a:endParaRPr lang="en-GB" dirty="0"/>
          </a:p>
          <a:p>
            <a:endParaRPr lang="en-GB" dirty="0"/>
          </a:p>
        </p:txBody>
      </p:sp>
      <p:sp>
        <p:nvSpPr>
          <p:cNvPr id="5" name="Text Placeholder 4"/>
          <p:cNvSpPr>
            <a:spLocks noGrp="1"/>
          </p:cNvSpPr>
          <p:nvPr>
            <p:ph type="body" sz="quarter" idx="12"/>
          </p:nvPr>
        </p:nvSpPr>
        <p:spPr/>
        <p:txBody>
          <a:bodyPr>
            <a:normAutofit fontScale="92500" lnSpcReduction="10000"/>
          </a:bodyPr>
          <a:lstStyle/>
          <a:p>
            <a:r>
              <a:rPr lang="en-GB" dirty="0"/>
              <a:t>Office Tools - 2010</a:t>
            </a:r>
          </a:p>
          <a:p>
            <a:endParaRPr lang="en-GB" dirty="0"/>
          </a:p>
          <a:p>
            <a:endParaRPr lang="en-GB" dirty="0"/>
          </a:p>
          <a:p>
            <a:endParaRPr lang="en-GB" dirty="0"/>
          </a:p>
        </p:txBody>
      </p:sp>
      <p:sp>
        <p:nvSpPr>
          <p:cNvPr id="8" name="Text Placeholder 7"/>
          <p:cNvSpPr>
            <a:spLocks noGrp="1"/>
          </p:cNvSpPr>
          <p:nvPr>
            <p:ph type="body" sz="quarter" idx="15"/>
          </p:nvPr>
        </p:nvSpPr>
        <p:spPr/>
        <p:txBody>
          <a:bodyPr/>
          <a:lstStyle/>
          <a:p>
            <a:r>
              <a:rPr lang="en-GB" dirty="0"/>
              <a:t>1</a:t>
            </a:r>
          </a:p>
        </p:txBody>
      </p:sp>
      <p:sp>
        <p:nvSpPr>
          <p:cNvPr id="9" name="Text Placeholder 8"/>
          <p:cNvSpPr>
            <a:spLocks noGrp="1"/>
          </p:cNvSpPr>
          <p:nvPr>
            <p:ph type="body" sz="quarter" idx="16"/>
          </p:nvPr>
        </p:nvSpPr>
        <p:spPr/>
        <p:txBody>
          <a:bodyPr/>
          <a:lstStyle/>
          <a:p>
            <a:r>
              <a:rPr lang="en-GB" dirty="0"/>
              <a:t>2</a:t>
            </a:r>
          </a:p>
        </p:txBody>
      </p:sp>
      <p:sp>
        <p:nvSpPr>
          <p:cNvPr id="10" name="Text Placeholder 9"/>
          <p:cNvSpPr>
            <a:spLocks noGrp="1"/>
          </p:cNvSpPr>
          <p:nvPr>
            <p:ph type="body" sz="quarter" idx="17"/>
          </p:nvPr>
        </p:nvSpPr>
        <p:spPr/>
        <p:txBody>
          <a:bodyPr/>
          <a:lstStyle/>
          <a:p>
            <a:r>
              <a:rPr lang="en-GB" dirty="0"/>
              <a:t>3</a:t>
            </a: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(10 of 14)</a:t>
            </a:r>
          </a:p>
        </p:txBody>
      </p:sp>
      <p:sp>
        <p:nvSpPr>
          <p:cNvPr id="3" name="Text Placeholder 2"/>
          <p:cNvSpPr>
            <a:spLocks noGrp="1"/>
          </p:cNvSpPr>
          <p:nvPr>
            <p:ph type="body" sz="quarter" idx="16"/>
          </p:nvPr>
        </p:nvSpPr>
        <p:spPr>
          <a:xfrm>
            <a:off x="73152" y="1371600"/>
            <a:ext cx="8240713" cy="4473575"/>
          </a:xfrm>
        </p:spPr>
        <p:txBody>
          <a:bodyPr/>
          <a:lstStyle/>
          <a:p>
            <a:pPr lvl="1">
              <a:lnSpc>
                <a:spcPct val="200000"/>
              </a:lnSpc>
              <a:buSzPct val="70000"/>
              <a:buBlip>
                <a:blip r:embed="rId3"/>
              </a:buBlip>
            </a:pPr>
            <a:r>
              <a:rPr dirty="0"/>
              <a:t>Easy teaching and learning techniques</a:t>
            </a:r>
          </a:p>
          <a:p>
            <a:pPr lvl="2">
              <a:lnSpc>
                <a:spcPct val="200000"/>
              </a:lnSpc>
              <a:buSzPct val="70000"/>
              <a:buFont typeface="Arial" pitchFamily="34" charset="0"/>
              <a:buChar char="•"/>
            </a:pPr>
            <a:r>
              <a:rPr dirty="0"/>
              <a:t>Technological advancement made teaching easy and interesting for the instructors. </a:t>
            </a:r>
          </a:p>
          <a:p>
            <a:pPr lvl="2">
              <a:lnSpc>
                <a:spcPct val="200000"/>
              </a:lnSpc>
              <a:buSzPct val="70000"/>
              <a:buFont typeface="Arial" pitchFamily="34" charset="0"/>
              <a:buChar char="•"/>
            </a:pPr>
            <a:r>
              <a:rPr dirty="0"/>
              <a:t>Virtual classroom concept allows a teacher to teach the students sitting in any place in the world. </a:t>
            </a:r>
          </a:p>
        </p:txBody>
      </p:sp>
      <p:pic>
        <p:nvPicPr>
          <p:cNvPr id="11" name="Picture Placeholder 10" descr="5323558-533x800.jpg"/>
          <p:cNvPicPr>
            <a:picLocks noGrp="1" noChangeAspect="1"/>
          </p:cNvPicPr>
          <p:nvPr>
            <p:ph type="pic" sz="quarter" idx="17"/>
          </p:nvPr>
        </p:nvPicPr>
        <p:blipFill>
          <a:blip r:embed="rId4" cstate="email"/>
          <a:srcRect/>
          <a:stretch>
            <a:fillRect/>
          </a:stretch>
        </p:blipFill>
        <p:spPr>
          <a:xfrm>
            <a:off x="6040857" y="4412876"/>
            <a:ext cx="2720939" cy="2064124"/>
          </a:xfrm>
        </p:spPr>
      </p:pic>
    </p:spTree>
  </p:cSld>
  <p:clrMapOvr>
    <a:masterClrMapping/>
  </p:clrMapOvr>
  <p:transition spd="slow">
    <p:wipe di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Configure Virtual Memory </a:t>
            </a:r>
            <a:r>
              <a:rPr lang="en-GB" sz="1600" dirty="0"/>
              <a:t>(3 of 5)</a:t>
            </a:r>
          </a:p>
        </p:txBody>
      </p:sp>
      <p:sp>
        <p:nvSpPr>
          <p:cNvPr id="3" name="Text Placeholder 2"/>
          <p:cNvSpPr>
            <a:spLocks noGrp="1"/>
          </p:cNvSpPr>
          <p:nvPr>
            <p:ph type="body" sz="quarter" idx="16"/>
          </p:nvPr>
        </p:nvSpPr>
        <p:spPr>
          <a:xfrm>
            <a:off x="457200" y="1470025"/>
            <a:ext cx="8240713" cy="4473575"/>
          </a:xfrm>
        </p:spPr>
        <p:txBody>
          <a:bodyPr/>
          <a:lstStyle/>
          <a:p>
            <a:r>
              <a:rPr lang="en-GB" dirty="0"/>
              <a:t>Click </a:t>
            </a:r>
            <a:r>
              <a:rPr lang="en-GB" b="1" dirty="0"/>
              <a:t>System</a:t>
            </a:r>
            <a:r>
              <a:rPr lang="en-GB" dirty="0"/>
              <a:t>.</a:t>
            </a:r>
          </a:p>
        </p:txBody>
      </p:sp>
      <p:grpSp>
        <p:nvGrpSpPr>
          <p:cNvPr id="4" name="Group 7"/>
          <p:cNvGrpSpPr/>
          <p:nvPr/>
        </p:nvGrpSpPr>
        <p:grpSpPr>
          <a:xfrm>
            <a:off x="3764280" y="2133600"/>
            <a:ext cx="5303520" cy="4267200"/>
            <a:chOff x="3505200" y="2438400"/>
            <a:chExt cx="5440967" cy="3581400"/>
          </a:xfrm>
        </p:grpSpPr>
        <p:pic>
          <p:nvPicPr>
            <p:cNvPr id="6" name="Picture 5" descr="system.PNG"/>
            <p:cNvPicPr>
              <a:picLocks noChangeAspect="1"/>
            </p:cNvPicPr>
            <p:nvPr/>
          </p:nvPicPr>
          <p:blipFill>
            <a:blip r:embed="rId2" cstate="screen"/>
            <a:stretch>
              <a:fillRect/>
            </a:stretch>
          </p:blipFill>
          <p:spPr>
            <a:xfrm>
              <a:off x="3505200" y="2438400"/>
              <a:ext cx="5440967" cy="3581400"/>
            </a:xfrm>
            <a:prstGeom prst="rect">
              <a:avLst/>
            </a:prstGeom>
          </p:spPr>
        </p:pic>
        <p:sp>
          <p:nvSpPr>
            <p:cNvPr id="7" name="Rectangle 6"/>
            <p:cNvSpPr/>
            <p:nvPr/>
          </p:nvSpPr>
          <p:spPr>
            <a:xfrm>
              <a:off x="4724400" y="5486400"/>
              <a:ext cx="17526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Configure Virtual Memory </a:t>
            </a:r>
            <a:r>
              <a:rPr lang="en-GB" sz="1600" dirty="0"/>
              <a:t>(4 of 6)</a:t>
            </a:r>
          </a:p>
        </p:txBody>
      </p:sp>
      <p:sp>
        <p:nvSpPr>
          <p:cNvPr id="3" name="Text Placeholder 2"/>
          <p:cNvSpPr>
            <a:spLocks noGrp="1"/>
          </p:cNvSpPr>
          <p:nvPr>
            <p:ph type="body" sz="quarter" idx="16"/>
          </p:nvPr>
        </p:nvSpPr>
        <p:spPr>
          <a:xfrm>
            <a:off x="457200" y="1470025"/>
            <a:ext cx="8240713" cy="4473575"/>
          </a:xfrm>
        </p:spPr>
        <p:txBody>
          <a:bodyPr/>
          <a:lstStyle/>
          <a:p>
            <a:r>
              <a:rPr lang="en-GB" dirty="0"/>
              <a:t>In Advanced, under Performance, click </a:t>
            </a:r>
            <a:r>
              <a:rPr lang="en-GB" b="1" dirty="0"/>
              <a:t>Settings</a:t>
            </a:r>
            <a:r>
              <a:rPr lang="en-GB" dirty="0"/>
              <a:t>.</a:t>
            </a:r>
          </a:p>
        </p:txBody>
      </p:sp>
      <p:grpSp>
        <p:nvGrpSpPr>
          <p:cNvPr id="4" name="Group 6"/>
          <p:cNvGrpSpPr/>
          <p:nvPr/>
        </p:nvGrpSpPr>
        <p:grpSpPr>
          <a:xfrm>
            <a:off x="5641848" y="2133600"/>
            <a:ext cx="3273552" cy="3711618"/>
            <a:chOff x="4724400" y="2038350"/>
            <a:chExt cx="3273552" cy="3711618"/>
          </a:xfrm>
        </p:grpSpPr>
        <p:pic>
          <p:nvPicPr>
            <p:cNvPr id="5" name="Picture 4" descr="settings.PNG"/>
            <p:cNvPicPr>
              <a:picLocks noChangeAspect="1"/>
            </p:cNvPicPr>
            <p:nvPr/>
          </p:nvPicPr>
          <p:blipFill>
            <a:blip r:embed="rId2" cstate="screen"/>
            <a:stretch>
              <a:fillRect/>
            </a:stretch>
          </p:blipFill>
          <p:spPr>
            <a:xfrm>
              <a:off x="4724400" y="2038350"/>
              <a:ext cx="3273552" cy="3711618"/>
            </a:xfrm>
            <a:prstGeom prst="rect">
              <a:avLst/>
            </a:prstGeom>
          </p:spPr>
        </p:pic>
        <p:sp>
          <p:nvSpPr>
            <p:cNvPr id="6" name="Rectangle 5"/>
            <p:cNvSpPr/>
            <p:nvPr/>
          </p:nvSpPr>
          <p:spPr>
            <a:xfrm>
              <a:off x="7010400" y="31242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Configure Virtual Memory </a:t>
            </a:r>
            <a:r>
              <a:rPr lang="en-GB" sz="1600" dirty="0"/>
              <a:t>(5 of 6)</a:t>
            </a:r>
          </a:p>
        </p:txBody>
      </p:sp>
      <p:sp>
        <p:nvSpPr>
          <p:cNvPr id="3" name="Text Placeholder 2"/>
          <p:cNvSpPr>
            <a:spLocks noGrp="1"/>
          </p:cNvSpPr>
          <p:nvPr>
            <p:ph type="body" sz="quarter" idx="16"/>
          </p:nvPr>
        </p:nvSpPr>
        <p:spPr>
          <a:xfrm>
            <a:off x="457200" y="1470025"/>
            <a:ext cx="8240713" cy="4473575"/>
          </a:xfrm>
        </p:spPr>
        <p:txBody>
          <a:bodyPr/>
          <a:lstStyle/>
          <a:p>
            <a:r>
              <a:rPr lang="en-US" dirty="0"/>
              <a:t>Click  </a:t>
            </a:r>
            <a:r>
              <a:rPr lang="en-US" b="1" dirty="0"/>
              <a:t>Advanced </a:t>
            </a:r>
            <a:r>
              <a:rPr lang="en-US" dirty="0"/>
              <a:t>tab, Under Virtual memory, click </a:t>
            </a:r>
            <a:r>
              <a:rPr lang="en-US" b="1" dirty="0"/>
              <a:t>Change</a:t>
            </a:r>
            <a:r>
              <a:rPr lang="en-US" dirty="0"/>
              <a:t>.</a:t>
            </a:r>
          </a:p>
          <a:p>
            <a:endParaRPr lang="en-GB" dirty="0"/>
          </a:p>
        </p:txBody>
      </p:sp>
      <p:grpSp>
        <p:nvGrpSpPr>
          <p:cNvPr id="4" name="Group 3"/>
          <p:cNvGrpSpPr/>
          <p:nvPr/>
        </p:nvGrpSpPr>
        <p:grpSpPr>
          <a:xfrm>
            <a:off x="5718048" y="2133600"/>
            <a:ext cx="3273552" cy="4233672"/>
            <a:chOff x="5105400" y="1838119"/>
            <a:chExt cx="3581400" cy="4610306"/>
          </a:xfrm>
        </p:grpSpPr>
        <p:pic>
          <p:nvPicPr>
            <p:cNvPr id="5" name="Picture 4" descr="Virtual memoruy.bmp"/>
            <p:cNvPicPr>
              <a:picLocks noChangeAspect="1"/>
            </p:cNvPicPr>
            <p:nvPr/>
          </p:nvPicPr>
          <p:blipFill>
            <a:blip r:embed="rId2" cstate="screen"/>
            <a:stretch>
              <a:fillRect/>
            </a:stretch>
          </p:blipFill>
          <p:spPr>
            <a:xfrm>
              <a:off x="5105400" y="1838119"/>
              <a:ext cx="3581400" cy="4610306"/>
            </a:xfrm>
            <a:prstGeom prst="rect">
              <a:avLst/>
            </a:prstGeom>
          </p:spPr>
        </p:pic>
        <p:sp>
          <p:nvSpPr>
            <p:cNvPr id="6" name="Rectangle 5"/>
            <p:cNvSpPr/>
            <p:nvPr/>
          </p:nvSpPr>
          <p:spPr>
            <a:xfrm>
              <a:off x="7620000" y="5029200"/>
              <a:ext cx="7620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Configure Virtual Memory </a:t>
            </a:r>
            <a:r>
              <a:rPr lang="en-GB" sz="1600" dirty="0"/>
              <a:t>(6 of 6)</a:t>
            </a:r>
          </a:p>
        </p:txBody>
      </p:sp>
      <p:sp>
        <p:nvSpPr>
          <p:cNvPr id="3" name="Text Placeholder 2"/>
          <p:cNvSpPr>
            <a:spLocks noGrp="1"/>
          </p:cNvSpPr>
          <p:nvPr>
            <p:ph type="body" sz="quarter" idx="16"/>
          </p:nvPr>
        </p:nvSpPr>
        <p:spPr>
          <a:xfrm>
            <a:off x="457200" y="1472184"/>
            <a:ext cx="8240713" cy="4473575"/>
          </a:xfrm>
        </p:spPr>
        <p:txBody>
          <a:bodyPr/>
          <a:lstStyle/>
          <a:p>
            <a:r>
              <a:rPr lang="en-US" dirty="0"/>
              <a:t>Click </a:t>
            </a:r>
            <a:r>
              <a:rPr lang="en-US" b="1" dirty="0"/>
              <a:t>Custom</a:t>
            </a:r>
            <a:r>
              <a:rPr lang="en-US" dirty="0"/>
              <a:t> </a:t>
            </a:r>
            <a:r>
              <a:rPr lang="en-US" b="1" dirty="0"/>
              <a:t>size</a:t>
            </a:r>
            <a:r>
              <a:rPr lang="en-US" dirty="0"/>
              <a:t> to change the Initial size (MB) and Maximum size.</a:t>
            </a:r>
          </a:p>
          <a:p>
            <a:r>
              <a:rPr lang="en-US" dirty="0"/>
              <a:t>Click </a:t>
            </a:r>
            <a:r>
              <a:rPr lang="en-US" b="1" dirty="0"/>
              <a:t>OK</a:t>
            </a:r>
            <a:r>
              <a:rPr lang="en-US" dirty="0"/>
              <a:t>. </a:t>
            </a:r>
            <a:endParaRPr lang="en-GB" dirty="0"/>
          </a:p>
        </p:txBody>
      </p:sp>
      <p:grpSp>
        <p:nvGrpSpPr>
          <p:cNvPr id="5" name="Group 8"/>
          <p:cNvGrpSpPr/>
          <p:nvPr/>
        </p:nvGrpSpPr>
        <p:grpSpPr>
          <a:xfrm>
            <a:off x="5715000" y="2133600"/>
            <a:ext cx="3276600" cy="4229100"/>
            <a:chOff x="5257800" y="2019300"/>
            <a:chExt cx="3276600" cy="4229100"/>
          </a:xfrm>
        </p:grpSpPr>
        <p:pic>
          <p:nvPicPr>
            <p:cNvPr id="4" name="Picture 3" descr="virtual memory setting.bmp"/>
            <p:cNvPicPr>
              <a:picLocks noChangeAspect="1"/>
            </p:cNvPicPr>
            <p:nvPr/>
          </p:nvPicPr>
          <p:blipFill>
            <a:blip r:embed="rId2" cstate="screen"/>
            <a:stretch>
              <a:fillRect/>
            </a:stretch>
          </p:blipFill>
          <p:spPr>
            <a:xfrm>
              <a:off x="5257800" y="2019300"/>
              <a:ext cx="3276600" cy="4229100"/>
            </a:xfrm>
            <a:prstGeom prst="rect">
              <a:avLst/>
            </a:prstGeom>
          </p:spPr>
        </p:pic>
        <p:sp>
          <p:nvSpPr>
            <p:cNvPr id="8" name="Rectangle 7"/>
            <p:cNvSpPr/>
            <p:nvPr/>
          </p:nvSpPr>
          <p:spPr>
            <a:xfrm>
              <a:off x="5486400" y="3886200"/>
              <a:ext cx="7620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Folders and Directories</a:t>
            </a:r>
          </a:p>
        </p:txBody>
      </p:sp>
      <p:sp>
        <p:nvSpPr>
          <p:cNvPr id="3" name="Text Placeholder 2"/>
          <p:cNvSpPr>
            <a:spLocks noGrp="1"/>
          </p:cNvSpPr>
          <p:nvPr>
            <p:ph type="body" sz="quarter" idx="16"/>
          </p:nvPr>
        </p:nvSpPr>
        <p:spPr>
          <a:xfrm>
            <a:off x="457200" y="1362456"/>
            <a:ext cx="8240713" cy="5257800"/>
          </a:xfrm>
        </p:spPr>
        <p:txBody>
          <a:bodyPr>
            <a:noAutofit/>
          </a:bodyPr>
          <a:lstStyle/>
          <a:p>
            <a:pPr>
              <a:lnSpc>
                <a:spcPct val="200000"/>
              </a:lnSpc>
            </a:pPr>
            <a:r>
              <a:rPr lang="en-GB" dirty="0"/>
              <a:t>Folders</a:t>
            </a:r>
          </a:p>
          <a:p>
            <a:pPr lvl="1" fontAlgn="t">
              <a:lnSpc>
                <a:spcPct val="200000"/>
              </a:lnSpc>
            </a:pPr>
            <a:r>
              <a:rPr lang="en-GB" dirty="0"/>
              <a:t>Folders are virtual containers in the shell namespace. </a:t>
            </a:r>
            <a:endParaRPr lang="en-US" dirty="0"/>
          </a:p>
          <a:p>
            <a:pPr lvl="1">
              <a:lnSpc>
                <a:spcPct val="200000"/>
              </a:lnSpc>
            </a:pPr>
            <a:r>
              <a:rPr lang="en-US" dirty="0"/>
              <a:t>Easy to understand.</a:t>
            </a:r>
          </a:p>
          <a:p>
            <a:pPr lvl="1" fontAlgn="t">
              <a:lnSpc>
                <a:spcPct val="200000"/>
              </a:lnSpc>
            </a:pPr>
            <a:r>
              <a:rPr lang="en-US" dirty="0"/>
              <a:t>It is a way of organising files within the project pane without changing their associations or location.</a:t>
            </a:r>
          </a:p>
          <a:p>
            <a:pPr fontAlgn="t">
              <a:lnSpc>
                <a:spcPct val="200000"/>
              </a:lnSpc>
            </a:pPr>
            <a:r>
              <a:rPr lang="en-US" dirty="0"/>
              <a:t>Directories</a:t>
            </a:r>
          </a:p>
          <a:p>
            <a:pPr lvl="1" fontAlgn="t">
              <a:lnSpc>
                <a:spcPct val="200000"/>
              </a:lnSpc>
            </a:pPr>
            <a:r>
              <a:rPr lang="en-GB" dirty="0"/>
              <a:t>Directories contain and store files. </a:t>
            </a:r>
            <a:endParaRPr lang="en-US" dirty="0"/>
          </a:p>
          <a:p>
            <a:pPr lvl="1">
              <a:lnSpc>
                <a:spcPct val="200000"/>
              </a:lnSpc>
            </a:pPr>
            <a:r>
              <a:rPr lang="en-US" dirty="0"/>
              <a:t>Much more difficult to understand and use.</a:t>
            </a:r>
          </a:p>
          <a:p>
            <a:pPr lvl="1">
              <a:lnSpc>
                <a:spcPct val="200000"/>
              </a:lnSpc>
            </a:pPr>
            <a:r>
              <a:rPr lang="en-US" dirty="0"/>
              <a:t>Files which are in different folders can be in the same directories.</a:t>
            </a:r>
            <a:endParaRPr lang="en-GB" dirty="0"/>
          </a:p>
        </p:txBody>
      </p:sp>
    </p:spTree>
  </p:cSld>
  <p:clrMapOvr>
    <a:masterClrMapping/>
  </p:clrMapOvr>
  <p:transition spd="slow">
    <p:wipe dir="d"/>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DOS Commands </a:t>
            </a:r>
            <a:r>
              <a:rPr lang="en-GB" sz="1600" dirty="0"/>
              <a:t>(1 of 2)</a:t>
            </a:r>
          </a:p>
        </p:txBody>
      </p:sp>
      <p:sp>
        <p:nvSpPr>
          <p:cNvPr id="3" name="Text Placeholder 2"/>
          <p:cNvSpPr>
            <a:spLocks noGrp="1"/>
          </p:cNvSpPr>
          <p:nvPr>
            <p:ph type="body" sz="quarter" idx="16"/>
          </p:nvPr>
        </p:nvSpPr>
        <p:spPr>
          <a:xfrm>
            <a:off x="457200" y="1362456"/>
            <a:ext cx="8240713" cy="4473575"/>
          </a:xfrm>
        </p:spPr>
        <p:txBody>
          <a:bodyPr>
            <a:normAutofit/>
          </a:bodyPr>
          <a:lstStyle/>
          <a:p>
            <a:pPr>
              <a:lnSpc>
                <a:spcPct val="200000"/>
              </a:lnSpc>
              <a:buNone/>
            </a:pPr>
            <a:r>
              <a:rPr lang="en-GB" dirty="0"/>
              <a:t>Following are the various DOS commands:</a:t>
            </a:r>
          </a:p>
          <a:p>
            <a:pPr>
              <a:lnSpc>
                <a:spcPct val="200000"/>
              </a:lnSpc>
            </a:pPr>
            <a:r>
              <a:rPr lang="en-GB" dirty="0"/>
              <a:t>Copy - Copies files from one location to another location.</a:t>
            </a:r>
            <a:endParaRPr lang="en-US" dirty="0"/>
          </a:p>
          <a:p>
            <a:pPr>
              <a:lnSpc>
                <a:spcPct val="200000"/>
              </a:lnSpc>
            </a:pPr>
            <a:r>
              <a:rPr lang="en-GB" dirty="0"/>
              <a:t>Syntax - Copy [source\filename] [destination\folder].</a:t>
            </a:r>
            <a:endParaRPr lang="en-US" dirty="0"/>
          </a:p>
          <a:p>
            <a:pPr>
              <a:lnSpc>
                <a:spcPct val="200000"/>
              </a:lnSpc>
            </a:pPr>
            <a:r>
              <a:rPr lang="en-GB" dirty="0"/>
              <a:t>Cls - Clears the screen.</a:t>
            </a:r>
            <a:endParaRPr lang="en-US" dirty="0"/>
          </a:p>
          <a:p>
            <a:pPr>
              <a:lnSpc>
                <a:spcPct val="200000"/>
              </a:lnSpc>
            </a:pPr>
            <a:r>
              <a:rPr lang="en-GB" dirty="0"/>
              <a:t>Del - Deletes a particular file.</a:t>
            </a:r>
          </a:p>
          <a:p>
            <a:pPr>
              <a:lnSpc>
                <a:spcPct val="200000"/>
              </a:lnSpc>
            </a:pPr>
            <a:endParaRPr lang="en-GB" dirty="0"/>
          </a:p>
        </p:txBody>
      </p:sp>
    </p:spTree>
  </p:cSld>
  <p:clrMapOvr>
    <a:masterClrMapping/>
  </p:clrMapOvr>
  <p:transition spd="slow">
    <p:wipe di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DOS Commands </a:t>
            </a:r>
            <a:r>
              <a:rPr lang="en-GB" sz="1600" dirty="0"/>
              <a:t>(2 of 2)</a:t>
            </a:r>
          </a:p>
        </p:txBody>
      </p:sp>
      <p:sp>
        <p:nvSpPr>
          <p:cNvPr id="3" name="Text Placeholder 2"/>
          <p:cNvSpPr>
            <a:spLocks noGrp="1"/>
          </p:cNvSpPr>
          <p:nvPr>
            <p:ph type="body" sz="quarter" idx="16"/>
          </p:nvPr>
        </p:nvSpPr>
        <p:spPr/>
        <p:txBody>
          <a:bodyPr/>
          <a:lstStyle/>
          <a:p>
            <a:pPr>
              <a:lnSpc>
                <a:spcPct val="200000"/>
              </a:lnSpc>
            </a:pPr>
            <a:r>
              <a:rPr lang="en-GB" dirty="0"/>
              <a:t>CD - To change the current directory.</a:t>
            </a:r>
          </a:p>
          <a:p>
            <a:pPr>
              <a:lnSpc>
                <a:spcPct val="200000"/>
              </a:lnSpc>
            </a:pPr>
            <a:r>
              <a:rPr lang="en-GB" dirty="0"/>
              <a:t>DIR - </a:t>
            </a:r>
            <a:r>
              <a:rPr lang="en-US" dirty="0"/>
              <a:t>To see what directories are available.</a:t>
            </a:r>
            <a:endParaRPr lang="en-GB" dirty="0"/>
          </a:p>
          <a:p>
            <a:pPr>
              <a:lnSpc>
                <a:spcPct val="200000"/>
              </a:lnSpc>
            </a:pPr>
            <a:r>
              <a:rPr lang="en-GB" dirty="0"/>
              <a:t>MD - To make a new directory.</a:t>
            </a:r>
          </a:p>
          <a:p>
            <a:pPr>
              <a:lnSpc>
                <a:spcPct val="200000"/>
              </a:lnSpc>
            </a:pPr>
            <a:r>
              <a:rPr lang="en-GB" dirty="0"/>
              <a:t>PATH - To specify the location.</a:t>
            </a:r>
            <a:endParaRPr lang="en-US" dirty="0"/>
          </a:p>
          <a:p>
            <a:pPr>
              <a:lnSpc>
                <a:spcPct val="200000"/>
              </a:lnSpc>
            </a:pPr>
            <a:r>
              <a:rPr lang="en-GB" dirty="0"/>
              <a:t>PAUSE - To suspend processing of a batch program.</a:t>
            </a:r>
          </a:p>
        </p:txBody>
      </p:sp>
    </p:spTree>
  </p:cSld>
  <p:clrMapOvr>
    <a:masterClrMapping/>
  </p:clrMapOvr>
  <p:transition spd="slow">
    <p:wipe dir="d"/>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Multitasking</a:t>
            </a:r>
          </a:p>
        </p:txBody>
      </p:sp>
      <p:sp>
        <p:nvSpPr>
          <p:cNvPr id="3" name="Text Placeholder 2"/>
          <p:cNvSpPr>
            <a:spLocks noGrp="1"/>
          </p:cNvSpPr>
          <p:nvPr>
            <p:ph type="body" sz="quarter" idx="16"/>
          </p:nvPr>
        </p:nvSpPr>
        <p:spPr>
          <a:xfrm>
            <a:off x="457200" y="1362456"/>
            <a:ext cx="8240713" cy="5006975"/>
          </a:xfrm>
        </p:spPr>
        <p:txBody>
          <a:bodyPr>
            <a:normAutofit lnSpcReduction="10000"/>
          </a:bodyPr>
          <a:lstStyle/>
          <a:p>
            <a:pPr>
              <a:lnSpc>
                <a:spcPct val="200000"/>
              </a:lnSpc>
            </a:pPr>
            <a:r>
              <a:rPr lang="en-GB" dirty="0"/>
              <a:t>Multitasking</a:t>
            </a:r>
          </a:p>
          <a:p>
            <a:pPr lvl="1">
              <a:lnSpc>
                <a:spcPct val="200000"/>
              </a:lnSpc>
              <a:buSzPct val="70000"/>
            </a:pPr>
            <a:r>
              <a:rPr lang="en-GB" dirty="0"/>
              <a:t>Multitasking can be defined as a single computer performing more than one task at a time.</a:t>
            </a:r>
          </a:p>
          <a:p>
            <a:pPr lvl="1">
              <a:lnSpc>
                <a:spcPct val="200000"/>
              </a:lnSpc>
              <a:buSzPct val="70000"/>
            </a:pPr>
            <a:r>
              <a:rPr lang="en-GB" dirty="0"/>
              <a:t> A computer with one CPU can run one task at a time. The CPU is actively executing instructions for that task. </a:t>
            </a:r>
          </a:p>
          <a:p>
            <a:pPr lvl="1">
              <a:lnSpc>
                <a:spcPct val="200000"/>
              </a:lnSpc>
              <a:buSzPct val="70000"/>
            </a:pPr>
            <a:r>
              <a:rPr lang="en-GB" dirty="0"/>
              <a:t>Multitasking helps users to run more than one tasks at a time by scheduling the tasks priority. The process of context switch reassigns a CPU from one task to another. </a:t>
            </a:r>
            <a:r>
              <a:rPr dirty="0"/>
              <a:t>For instance: Windows 3.1 and Windows NT are both multi-tasking environments.</a:t>
            </a:r>
          </a:p>
          <a:p>
            <a:pPr lvl="1">
              <a:lnSpc>
                <a:spcPct val="200000"/>
              </a:lnSpc>
            </a:pPr>
            <a:endParaRPr dirty="0"/>
          </a:p>
        </p:txBody>
      </p:sp>
    </p:spTree>
  </p:cSld>
  <p:clrMapOvr>
    <a:masterClrMapping/>
  </p:clrMapOvr>
  <p:transition spd="slow">
    <p:wipe dir="d"/>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Multiprocessing</a:t>
            </a:r>
          </a:p>
        </p:txBody>
      </p:sp>
      <p:sp>
        <p:nvSpPr>
          <p:cNvPr id="3" name="Text Placeholder 2"/>
          <p:cNvSpPr>
            <a:spLocks noGrp="1"/>
          </p:cNvSpPr>
          <p:nvPr>
            <p:ph type="body" sz="quarter" idx="16"/>
          </p:nvPr>
        </p:nvSpPr>
        <p:spPr>
          <a:xfrm>
            <a:off x="457200" y="1362456"/>
            <a:ext cx="8240713" cy="4473575"/>
          </a:xfrm>
        </p:spPr>
        <p:txBody>
          <a:bodyPr>
            <a:normAutofit/>
          </a:bodyPr>
          <a:lstStyle/>
          <a:p>
            <a:pPr>
              <a:lnSpc>
                <a:spcPct val="200000"/>
              </a:lnSpc>
            </a:pPr>
            <a:r>
              <a:rPr lang="en-GB" dirty="0"/>
              <a:t>Multiprocessing</a:t>
            </a:r>
          </a:p>
          <a:p>
            <a:pPr lvl="1">
              <a:lnSpc>
                <a:spcPct val="200000"/>
              </a:lnSpc>
              <a:buSzPct val="70000"/>
            </a:pPr>
            <a:r>
              <a:rPr lang="en-GB" dirty="0"/>
              <a:t>The computer's ability to support more than one processor and allocate tasks among them. In other words it is called parallel processing.</a:t>
            </a:r>
          </a:p>
          <a:p>
            <a:pPr lvl="1">
              <a:lnSpc>
                <a:spcPct val="200000"/>
              </a:lnSpc>
              <a:buSzPct val="70000"/>
            </a:pPr>
            <a:r>
              <a:rPr lang="en-GB" dirty="0"/>
              <a:t>Multiple computer processor coordinates to process programs.</a:t>
            </a:r>
          </a:p>
          <a:p>
            <a:pPr lvl="1">
              <a:lnSpc>
                <a:spcPct val="200000"/>
              </a:lnSpc>
              <a:buSzPct val="70000"/>
            </a:pPr>
            <a:r>
              <a:rPr lang="en-GB" dirty="0"/>
              <a:t>For instance: Windows NT is based on the assumption that all processors are equal and access the same memory. Hence it </a:t>
            </a:r>
            <a:r>
              <a:rPr lang="en-US" dirty="0"/>
              <a:t>can run any thread on any processor regardless of the process followed.</a:t>
            </a:r>
            <a:endParaRPr lang="en-GB" dirty="0"/>
          </a:p>
        </p:txBody>
      </p:sp>
    </p:spTree>
  </p:cSld>
  <p:clrMapOvr>
    <a:masterClrMapping/>
  </p:clrMapOvr>
  <p:transition spd="slow">
    <p:wipe dir="d"/>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Internet Information Server (IIS) </a:t>
            </a:r>
            <a:r>
              <a:rPr lang="en-GB" sz="1600" dirty="0"/>
              <a:t>(1 of 3)</a:t>
            </a:r>
          </a:p>
        </p:txBody>
      </p:sp>
      <p:sp>
        <p:nvSpPr>
          <p:cNvPr id="3" name="Text Placeholder 2"/>
          <p:cNvSpPr>
            <a:spLocks noGrp="1"/>
          </p:cNvSpPr>
          <p:nvPr>
            <p:ph type="body" sz="quarter" idx="16"/>
          </p:nvPr>
        </p:nvSpPr>
        <p:spPr>
          <a:xfrm>
            <a:off x="457200" y="1362456"/>
            <a:ext cx="8240713" cy="5083175"/>
          </a:xfrm>
        </p:spPr>
        <p:txBody>
          <a:bodyPr>
            <a:normAutofit/>
          </a:bodyPr>
          <a:lstStyle/>
          <a:p>
            <a:pPr>
              <a:lnSpc>
                <a:spcPct val="200000"/>
              </a:lnSpc>
            </a:pPr>
            <a:r>
              <a:rPr lang="en-GB" dirty="0"/>
              <a:t>Internet Information Server is a Microsoft’s product for internet server market.  </a:t>
            </a:r>
          </a:p>
          <a:p>
            <a:pPr>
              <a:lnSpc>
                <a:spcPct val="200000"/>
              </a:lnSpc>
            </a:pPr>
            <a:r>
              <a:rPr lang="en-GB" dirty="0"/>
              <a:t>It is an internet server with additional capabilities for Microsoft's Windows NT and Windows 2000 / 2003 / 2008 Server operating systems.</a:t>
            </a:r>
          </a:p>
          <a:p>
            <a:pPr>
              <a:lnSpc>
                <a:spcPct val="200000"/>
              </a:lnSpc>
            </a:pPr>
            <a:r>
              <a:rPr lang="en-GB" dirty="0"/>
              <a:t>It also can be configured on Client OS (Windows XP / Windows 7).</a:t>
            </a:r>
          </a:p>
          <a:p>
            <a:pPr>
              <a:lnSpc>
                <a:spcPct val="200000"/>
              </a:lnSpc>
            </a:pPr>
            <a:r>
              <a:rPr lang="en-GB" dirty="0"/>
              <a:t>It is installed to make your computer work as a web server.</a:t>
            </a:r>
          </a:p>
          <a:p>
            <a:pPr>
              <a:lnSpc>
                <a:spcPct val="200000"/>
              </a:lnSpc>
            </a:pPr>
            <a:r>
              <a:rPr lang="en-GB" dirty="0"/>
              <a:t>It helps you to have a web server for developing dynamic websites or to publish websites on your own server. It creates Web site pages using Microsoft's Front Page.</a:t>
            </a:r>
          </a:p>
        </p:txBody>
      </p:sp>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(11 of 14)</a:t>
            </a:r>
          </a:p>
        </p:txBody>
      </p:sp>
      <p:sp>
        <p:nvSpPr>
          <p:cNvPr id="3" name="Text Placeholder 2"/>
          <p:cNvSpPr>
            <a:spLocks noGrp="1"/>
          </p:cNvSpPr>
          <p:nvPr>
            <p:ph type="body" sz="quarter" idx="16"/>
          </p:nvPr>
        </p:nvSpPr>
        <p:spPr>
          <a:xfrm>
            <a:off x="73152" y="1371600"/>
            <a:ext cx="8240713" cy="4473575"/>
          </a:xfrm>
        </p:spPr>
        <p:txBody>
          <a:bodyPr/>
          <a:lstStyle/>
          <a:p>
            <a:pPr lvl="2">
              <a:lnSpc>
                <a:spcPct val="200000"/>
              </a:lnSpc>
              <a:buSzPct val="70000"/>
              <a:buFont typeface="Arial" pitchFamily="34" charset="0"/>
              <a:buChar char="•"/>
            </a:pPr>
            <a:r>
              <a:rPr dirty="0"/>
              <a:t>Computers and projectors help teachers and students in the teaching and learning process. </a:t>
            </a:r>
          </a:p>
          <a:p>
            <a:pPr lvl="2">
              <a:lnSpc>
                <a:spcPct val="200000"/>
              </a:lnSpc>
              <a:buSzPct val="70000"/>
              <a:buFont typeface="Arial" pitchFamily="34" charset="0"/>
              <a:buChar char="•"/>
            </a:pPr>
            <a:r>
              <a:rPr dirty="0"/>
              <a:t>IT facilitates the learning of special students in many ways.</a:t>
            </a:r>
          </a:p>
          <a:p>
            <a:pPr lvl="2">
              <a:lnSpc>
                <a:spcPct val="200000"/>
              </a:lnSpc>
              <a:buSzPct val="70000"/>
              <a:buFont typeface="Arial" pitchFamily="34" charset="0"/>
              <a:buChar char="•"/>
            </a:pPr>
            <a:r>
              <a:rPr dirty="0"/>
              <a:t>Any kind of student, intelligent or disabled, can find appropriate learning materials to enhance their knowledge level. </a:t>
            </a:r>
          </a:p>
        </p:txBody>
      </p:sp>
      <p:pic>
        <p:nvPicPr>
          <p:cNvPr id="7" name="Picture Placeholder 6" descr="10721733-1194x1608.jpg"/>
          <p:cNvPicPr>
            <a:picLocks noGrp="1" noChangeAspect="1"/>
          </p:cNvPicPr>
          <p:nvPr>
            <p:ph type="pic" sz="quarter" idx="17"/>
          </p:nvPr>
        </p:nvPicPr>
        <p:blipFill>
          <a:blip r:embed="rId3" cstate="email"/>
          <a:srcRect/>
          <a:stretch>
            <a:fillRect/>
          </a:stretch>
        </p:blipFill>
        <p:spPr>
          <a:xfrm>
            <a:off x="6629400" y="5005115"/>
            <a:ext cx="2095500" cy="1725133"/>
          </a:xfrm>
          <a:prstGeom prst="rect">
            <a:avLst/>
          </a:prstGeom>
          <a:ln>
            <a:noFill/>
          </a:ln>
          <a:effectLst>
            <a:softEdge rad="112500"/>
          </a:effectLst>
        </p:spPr>
      </p:pic>
    </p:spTree>
  </p:cSld>
  <p:clrMapOvr>
    <a:masterClrMapping/>
  </p:clrMapOvr>
  <p:transition spd="slow">
    <p:wipe di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Internet Information Server (IIS) </a:t>
            </a:r>
            <a:r>
              <a:rPr lang="en-GB" sz="1600" dirty="0"/>
              <a:t>(2 of 3)</a:t>
            </a:r>
          </a:p>
        </p:txBody>
      </p:sp>
      <p:sp>
        <p:nvSpPr>
          <p:cNvPr id="3" name="Text Placeholder 2"/>
          <p:cNvSpPr>
            <a:spLocks noGrp="1"/>
          </p:cNvSpPr>
          <p:nvPr>
            <p:ph type="body" sz="quarter" idx="16"/>
          </p:nvPr>
        </p:nvSpPr>
        <p:spPr>
          <a:xfrm>
            <a:off x="457200" y="1362456"/>
            <a:ext cx="8240713" cy="4473575"/>
          </a:xfrm>
        </p:spPr>
        <p:txBody>
          <a:bodyPr>
            <a:normAutofit/>
          </a:bodyPr>
          <a:lstStyle/>
          <a:p>
            <a:pPr>
              <a:lnSpc>
                <a:spcPct val="200000"/>
              </a:lnSpc>
            </a:pPr>
            <a:r>
              <a:rPr dirty="0"/>
              <a:t>Microsoft's Active Server Page (ASP) technology is used by Web developers.</a:t>
            </a:r>
            <a:endParaRPr lang="en-GB" dirty="0"/>
          </a:p>
          <a:p>
            <a:pPr>
              <a:lnSpc>
                <a:spcPct val="200000"/>
              </a:lnSpc>
            </a:pPr>
            <a:r>
              <a:rPr lang="en-GB" dirty="0"/>
              <a:t>ActiveX controls applications can be embedded in Web pages to modify the content sent back to users. </a:t>
            </a:r>
          </a:p>
          <a:p>
            <a:pPr>
              <a:lnSpc>
                <a:spcPct val="200000"/>
              </a:lnSpc>
            </a:pPr>
            <a:r>
              <a:rPr lang="en-GB" dirty="0"/>
              <a:t>It helps server administrators to send appeals to Internet service providers. </a:t>
            </a:r>
          </a:p>
          <a:p>
            <a:pPr>
              <a:lnSpc>
                <a:spcPct val="200000"/>
              </a:lnSpc>
            </a:pPr>
            <a:r>
              <a:rPr lang="en-GB" dirty="0"/>
              <a:t>IIS 7.5 supports NNTP, SMTP, FTP, FTPS, FTP, HTTP and HTTPS.</a:t>
            </a:r>
          </a:p>
          <a:p>
            <a:pPr>
              <a:lnSpc>
                <a:spcPct val="200000"/>
              </a:lnSpc>
            </a:pPr>
            <a:r>
              <a:rPr lang="en-GB" dirty="0"/>
              <a:t>It has to be turned on when the windows is installed.</a:t>
            </a:r>
          </a:p>
          <a:p>
            <a:endParaRPr lang="en-GB" dirty="0"/>
          </a:p>
        </p:txBody>
      </p:sp>
    </p:spTree>
  </p:cSld>
  <p:clrMapOvr>
    <a:masterClrMapping/>
  </p:clrMapOvr>
  <p:transition spd="slow">
    <p:wipe dir="d"/>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Internet Information Server (IIS) </a:t>
            </a:r>
            <a:r>
              <a:rPr lang="en-GB" sz="1600" dirty="0"/>
              <a:t>(3 of 3)</a:t>
            </a:r>
          </a:p>
        </p:txBody>
      </p:sp>
      <p:sp>
        <p:nvSpPr>
          <p:cNvPr id="3" name="Text Placeholder 2"/>
          <p:cNvSpPr>
            <a:spLocks noGrp="1"/>
          </p:cNvSpPr>
          <p:nvPr>
            <p:ph type="body" sz="quarter" idx="16"/>
          </p:nvPr>
        </p:nvSpPr>
        <p:spPr>
          <a:xfrm>
            <a:off x="457200" y="1362456"/>
            <a:ext cx="8240713" cy="4811712"/>
          </a:xfrm>
        </p:spPr>
        <p:txBody>
          <a:bodyPr>
            <a:normAutofit/>
          </a:bodyPr>
          <a:lstStyle/>
          <a:p>
            <a:pPr>
              <a:lnSpc>
                <a:spcPct val="200000"/>
              </a:lnSpc>
              <a:buNone/>
            </a:pPr>
            <a:r>
              <a:rPr lang="en-US" dirty="0"/>
              <a:t>It supports the following authentication mechanisms</a:t>
            </a:r>
          </a:p>
          <a:p>
            <a:pPr>
              <a:lnSpc>
                <a:spcPct val="200000"/>
              </a:lnSpc>
            </a:pPr>
            <a:r>
              <a:rPr lang="en-US" dirty="0"/>
              <a:t>Certificate Authentication </a:t>
            </a:r>
          </a:p>
          <a:p>
            <a:pPr>
              <a:lnSpc>
                <a:spcPct val="200000"/>
              </a:lnSpc>
            </a:pPr>
            <a:r>
              <a:rPr lang="en-US" dirty="0"/>
              <a:t>Basic Access Authentication</a:t>
            </a:r>
          </a:p>
          <a:p>
            <a:pPr>
              <a:lnSpc>
                <a:spcPct val="200000"/>
              </a:lnSpc>
            </a:pPr>
            <a:r>
              <a:rPr lang="en-US" dirty="0"/>
              <a:t>UNC Authentication </a:t>
            </a:r>
          </a:p>
          <a:p>
            <a:pPr>
              <a:lnSpc>
                <a:spcPct val="200000"/>
              </a:lnSpc>
            </a:pPr>
            <a:r>
              <a:rPr lang="en-US" dirty="0"/>
              <a:t>.NET Passport Authentication</a:t>
            </a:r>
          </a:p>
          <a:p>
            <a:pPr>
              <a:lnSpc>
                <a:spcPct val="200000"/>
              </a:lnSpc>
            </a:pPr>
            <a:r>
              <a:rPr lang="en-US" dirty="0"/>
              <a:t>Anonymous Authentication </a:t>
            </a:r>
          </a:p>
          <a:p>
            <a:pPr>
              <a:lnSpc>
                <a:spcPct val="200000"/>
              </a:lnSpc>
            </a:pPr>
            <a:r>
              <a:rPr lang="en-US" dirty="0"/>
              <a:t>Integrated Windows Authentication</a:t>
            </a:r>
          </a:p>
          <a:p>
            <a:pPr>
              <a:lnSpc>
                <a:spcPct val="200000"/>
              </a:lnSpc>
            </a:pPr>
            <a:r>
              <a:rPr lang="en-US" dirty="0"/>
              <a:t>Digest Access Authentication</a:t>
            </a:r>
          </a:p>
        </p:txBody>
      </p:sp>
    </p:spTree>
  </p:cSld>
  <p:clrMapOvr>
    <a:masterClrMapping/>
  </p:clrMapOvr>
  <p:transition spd="slow">
    <p:wipe dir="d"/>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892401"/>
          </a:xfrm>
        </p:spPr>
        <p:txBody>
          <a:bodyPr>
            <a:normAutofit/>
          </a:bodyPr>
          <a:lstStyle/>
          <a:p>
            <a:r>
              <a:rPr lang="en-GB" dirty="0"/>
              <a:t>Operating System Installation</a:t>
            </a:r>
          </a:p>
        </p:txBody>
      </p:sp>
    </p:spTree>
  </p:cSld>
  <p:clrMapOvr>
    <a:masterClrMapping/>
  </p:clrMapOvr>
  <p:transition spd="slow">
    <p:wipe dir="d"/>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62000"/>
          </a:xfrm>
        </p:spPr>
        <p:txBody>
          <a:bodyPr/>
          <a:lstStyle/>
          <a:p>
            <a:pPr>
              <a:lnSpc>
                <a:spcPct val="150000"/>
              </a:lnSpc>
            </a:pPr>
            <a:r>
              <a:rPr lang="en-GB" dirty="0"/>
              <a:t>Operating System Installation</a:t>
            </a:r>
          </a:p>
        </p:txBody>
      </p:sp>
      <p:pic>
        <p:nvPicPr>
          <p:cNvPr id="6" name="Picture Placeholder 5" descr="24717026.jpg"/>
          <p:cNvPicPr>
            <a:picLocks noGrp="1" noChangeAspect="1"/>
          </p:cNvPicPr>
          <p:nvPr>
            <p:ph type="pic" sz="quarter" idx="10"/>
          </p:nvPr>
        </p:nvPicPr>
        <p:blipFill>
          <a:blip r:embed="rId2" cstate="email"/>
          <a:srcRect/>
          <a:stretch>
            <a:fillRect/>
          </a:stretch>
        </p:blipFill>
        <p:spPr>
          <a:prstGeom prst="rect">
            <a:avLst/>
          </a:prstGeom>
          <a:ln>
            <a:noFill/>
          </a:ln>
          <a:effectLst>
            <a:softEdge rad="112500"/>
          </a:effectLst>
        </p:spPr>
      </p:pic>
      <p:sp>
        <p:nvSpPr>
          <p:cNvPr id="2" name="Text Placeholder 1"/>
          <p:cNvSpPr>
            <a:spLocks noGrp="1"/>
          </p:cNvSpPr>
          <p:nvPr>
            <p:ph type="body" sz="quarter" idx="11"/>
          </p:nvPr>
        </p:nvSpPr>
        <p:spPr/>
        <p:txBody>
          <a:bodyPr>
            <a:normAutofit lnSpcReduction="10000"/>
          </a:bodyPr>
          <a:lstStyle/>
          <a:p>
            <a:pPr>
              <a:lnSpc>
                <a:spcPct val="200000"/>
              </a:lnSpc>
            </a:pPr>
            <a:r>
              <a:rPr sz="1800" dirty="0"/>
              <a:t>An Operating System (OS) is a software program which enables the computer hardware to communicate and operate with the software. </a:t>
            </a:r>
          </a:p>
          <a:p>
            <a:endParaRPr lang="en-GB" dirty="0"/>
          </a:p>
        </p:txBody>
      </p:sp>
    </p:spTree>
  </p:cSld>
  <p:clrMapOvr>
    <a:masterClrMapping/>
  </p:clrMapOvr>
  <p:transition spd="slow">
    <p:wipe dir="d"/>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dirty="0"/>
              <a:t>Pre-requisites for Installing the OS</a:t>
            </a:r>
            <a:endParaRPr lang="en-GB" dirty="0"/>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sz="1800" dirty="0"/>
              <a:t>One gigahertz (GHz) or faster 32-bit (x86) or 64-bit (x64) processor.</a:t>
            </a:r>
          </a:p>
          <a:p>
            <a:pPr>
              <a:lnSpc>
                <a:spcPct val="200000"/>
              </a:lnSpc>
              <a:buSzPct val="70000"/>
              <a:buBlip>
                <a:blip r:embed="rId3"/>
              </a:buBlip>
            </a:pPr>
            <a:r>
              <a:rPr lang="en-GB" sz="1800" dirty="0"/>
              <a:t>One gigabyte (GB) RAM (32-bit) or 2 GB RAM (64-bit).</a:t>
            </a:r>
          </a:p>
          <a:p>
            <a:pPr>
              <a:lnSpc>
                <a:spcPct val="200000"/>
              </a:lnSpc>
              <a:buSzPct val="70000"/>
              <a:buBlip>
                <a:blip r:embed="rId3"/>
              </a:buBlip>
            </a:pPr>
            <a:r>
              <a:rPr lang="en-GB" sz="1800" dirty="0"/>
              <a:t>16 GB available hard disk space (32-bit) or 20 GB (64-bit).</a:t>
            </a:r>
          </a:p>
          <a:p>
            <a:pPr>
              <a:lnSpc>
                <a:spcPct val="200000"/>
              </a:lnSpc>
              <a:buSzPct val="70000"/>
              <a:buBlip>
                <a:blip r:embed="rId3"/>
              </a:buBlip>
            </a:pPr>
            <a:r>
              <a:rPr lang="en-GB" sz="1800" dirty="0"/>
              <a:t>DirectX 9 graphics device with WDDM 1.0 or higher driver.</a:t>
            </a:r>
          </a:p>
          <a:p>
            <a:endParaRPr lang="en-GB" dirty="0"/>
          </a:p>
        </p:txBody>
      </p:sp>
    </p:spTree>
  </p:cSld>
  <p:clrMapOvr>
    <a:masterClrMapping/>
  </p:clrMapOvr>
  <p:transition spd="slow">
    <p:wipe dir="d"/>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Installation of Windows 7 </a:t>
            </a:r>
            <a:r>
              <a:rPr sz="1600" dirty="0"/>
              <a:t>(1 of 11)</a:t>
            </a:r>
            <a:endParaRPr lang="en-GB" sz="1600" dirty="0"/>
          </a:p>
        </p:txBody>
      </p:sp>
      <p:sp>
        <p:nvSpPr>
          <p:cNvPr id="3" name="Text Placeholder 2"/>
          <p:cNvSpPr>
            <a:spLocks noGrp="1"/>
          </p:cNvSpPr>
          <p:nvPr>
            <p:ph type="body" sz="quarter" idx="16"/>
          </p:nvPr>
        </p:nvSpPr>
        <p:spPr>
          <a:xfrm>
            <a:off x="457200" y="1362456"/>
            <a:ext cx="8240713" cy="4773612"/>
          </a:xfrm>
        </p:spPr>
        <p:txBody>
          <a:bodyPr/>
          <a:lstStyle/>
          <a:p>
            <a:pPr>
              <a:buNone/>
            </a:pPr>
            <a:r>
              <a:rPr lang="en-GB" dirty="0"/>
              <a:t>Steps to install Windows 7 OS:</a:t>
            </a:r>
          </a:p>
          <a:p>
            <a:pPr marL="342900" indent="-342900">
              <a:buClr>
                <a:schemeClr val="tx1"/>
              </a:buClr>
              <a:buNone/>
            </a:pPr>
            <a:r>
              <a:rPr dirty="0"/>
              <a:t>1.	Insert Windows 7 DVD in DVD-ROM drive and start the PC. Windows 7 will start to boot up and a progress bar will be displayed.</a:t>
            </a:r>
          </a:p>
          <a:p>
            <a:pPr marL="342900" indent="-342900">
              <a:buClr>
                <a:schemeClr val="tx1"/>
              </a:buClr>
              <a:buNone/>
            </a:pPr>
            <a:r>
              <a:rPr dirty="0"/>
              <a:t>2. 	A screen will</a:t>
            </a:r>
            <a:r>
              <a:rPr lang="en-US" dirty="0"/>
              <a:t> </a:t>
            </a:r>
            <a:r>
              <a:rPr dirty="0"/>
              <a:t>be displayed which allows to setup a language, time and currency format, keyboard or input method. Choose your required settings and click </a:t>
            </a:r>
            <a:r>
              <a:rPr b="1" dirty="0"/>
              <a:t>Next</a:t>
            </a:r>
            <a:r>
              <a:rPr dirty="0"/>
              <a:t> to continue.</a:t>
            </a:r>
          </a:p>
        </p:txBody>
      </p:sp>
      <p:pic>
        <p:nvPicPr>
          <p:cNvPr id="6" name="Picture Placeholder 5" descr="24717058.jpg"/>
          <p:cNvPicPr>
            <a:picLocks noGrp="1" noChangeAspect="1"/>
          </p:cNvPicPr>
          <p:nvPr>
            <p:ph type="pic" sz="quarter" idx="17"/>
          </p:nvPr>
        </p:nvPicPr>
        <p:blipFill>
          <a:blip r:embed="rId2" cstate="email"/>
          <a:srcRect/>
          <a:stretch>
            <a:fillRect/>
          </a:stretch>
        </p:blipFill>
        <p:spPr>
          <a:xfrm>
            <a:off x="6360458" y="4303059"/>
            <a:ext cx="2326341" cy="2326341"/>
          </a:xfrm>
          <a:prstGeom prst="rect">
            <a:avLst/>
          </a:prstGeom>
          <a:ln>
            <a:noFill/>
          </a:ln>
          <a:effectLst>
            <a:softEdge rad="112500"/>
          </a:effectLst>
        </p:spPr>
      </p:pic>
    </p:spTree>
  </p:cSld>
  <p:clrMapOvr>
    <a:masterClrMapping/>
  </p:clrMapOvr>
  <p:transition spd="slow">
    <p:wipe dir="d"/>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(2 of 11)</a:t>
            </a:r>
            <a:endParaRPr lang="en-GB" sz="1600" dirty="0"/>
          </a:p>
        </p:txBody>
      </p:sp>
      <p:sp>
        <p:nvSpPr>
          <p:cNvPr id="3" name="Text Placeholder 2"/>
          <p:cNvSpPr>
            <a:spLocks noGrp="1"/>
          </p:cNvSpPr>
          <p:nvPr>
            <p:ph type="body" sz="quarter" idx="16"/>
          </p:nvPr>
        </p:nvSpPr>
        <p:spPr>
          <a:xfrm>
            <a:off x="457200" y="1360488"/>
            <a:ext cx="8377518" cy="4852053"/>
          </a:xfrm>
        </p:spPr>
        <p:txBody>
          <a:bodyPr>
            <a:normAutofit/>
          </a:bodyPr>
          <a:lstStyle/>
          <a:p>
            <a:pPr marL="342900" indent="-342900">
              <a:lnSpc>
                <a:spcPct val="200000"/>
              </a:lnSpc>
              <a:buClr>
                <a:schemeClr val="tx1"/>
              </a:buClr>
              <a:buNone/>
            </a:pPr>
            <a:r>
              <a:rPr dirty="0"/>
              <a:t>3.	The next screen allows you to install or repair Windows 7. </a:t>
            </a:r>
          </a:p>
          <a:p>
            <a:pPr marL="342900" indent="-342900">
              <a:lnSpc>
                <a:spcPct val="200000"/>
              </a:lnSpc>
              <a:buClr>
                <a:schemeClr val="tx1"/>
              </a:buClr>
              <a:buNone/>
            </a:pPr>
            <a:r>
              <a:rPr dirty="0"/>
              <a:t>	</a:t>
            </a:r>
            <a:r>
              <a:rPr lang="en-US" dirty="0"/>
              <a:t>C</a:t>
            </a:r>
            <a:r>
              <a:rPr dirty="0"/>
              <a:t>lick </a:t>
            </a:r>
            <a:r>
              <a:rPr b="1" dirty="0"/>
              <a:t>Install now</a:t>
            </a:r>
            <a:r>
              <a:rPr dirty="0"/>
              <a:t>.</a:t>
            </a:r>
          </a:p>
          <a:p>
            <a:pPr marL="342900" indent="-342900">
              <a:lnSpc>
                <a:spcPct val="200000"/>
              </a:lnSpc>
              <a:buClr>
                <a:schemeClr val="tx1"/>
              </a:buClr>
              <a:buNone/>
            </a:pPr>
            <a:r>
              <a:rPr dirty="0"/>
              <a:t>4.	Read the license terms and check </a:t>
            </a:r>
            <a:r>
              <a:rPr b="1" dirty="0"/>
              <a:t>I accept license terms</a:t>
            </a:r>
            <a:r>
              <a:rPr dirty="0"/>
              <a:t> then </a:t>
            </a:r>
          </a:p>
          <a:p>
            <a:pPr marL="342900" indent="-342900">
              <a:lnSpc>
                <a:spcPct val="200000"/>
              </a:lnSpc>
              <a:buClr>
                <a:schemeClr val="tx1"/>
              </a:buClr>
              <a:buNone/>
            </a:pPr>
            <a:r>
              <a:rPr dirty="0"/>
              <a:t>	click </a:t>
            </a:r>
            <a:r>
              <a:rPr lang="en-US" b="1" dirty="0"/>
              <a:t>N</a:t>
            </a:r>
            <a:r>
              <a:rPr b="1" dirty="0"/>
              <a:t>ext </a:t>
            </a:r>
            <a:r>
              <a:rPr dirty="0"/>
              <a:t>to continue.</a:t>
            </a:r>
          </a:p>
          <a:p>
            <a:pPr marL="342900" indent="-342900">
              <a:lnSpc>
                <a:spcPct val="200000"/>
              </a:lnSpc>
              <a:buClr>
                <a:schemeClr val="tx1"/>
              </a:buClr>
              <a:buNone/>
            </a:pPr>
            <a:r>
              <a:rPr dirty="0"/>
              <a:t>5.	The next screen is presented with two options: Upgrade or Custom (Advanced). Since it is a clean install select </a:t>
            </a:r>
            <a:r>
              <a:rPr b="1" dirty="0"/>
              <a:t>Custom</a:t>
            </a:r>
            <a:r>
              <a:rPr dirty="0"/>
              <a:t> (Advanced).</a:t>
            </a:r>
          </a:p>
        </p:txBody>
      </p:sp>
    </p:spTree>
  </p:cSld>
  <p:clrMapOvr>
    <a:masterClrMapping/>
  </p:clrMapOvr>
  <p:transition spd="slow">
    <p:wipe dir="d"/>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(3 of 11)</a:t>
            </a:r>
            <a:endParaRPr lang="en-GB" sz="1600" dirty="0"/>
          </a:p>
        </p:txBody>
      </p:sp>
      <p:sp>
        <p:nvSpPr>
          <p:cNvPr id="3" name="Text Placeholder 2"/>
          <p:cNvSpPr>
            <a:spLocks noGrp="1"/>
          </p:cNvSpPr>
          <p:nvPr>
            <p:ph type="body" sz="quarter" idx="16"/>
          </p:nvPr>
        </p:nvSpPr>
        <p:spPr/>
        <p:txBody>
          <a:bodyPr>
            <a:normAutofit/>
          </a:bodyPr>
          <a:lstStyle/>
          <a:p>
            <a:pPr marL="342900" indent="-342900">
              <a:lnSpc>
                <a:spcPct val="200000"/>
              </a:lnSpc>
              <a:buClr>
                <a:schemeClr val="tx1"/>
              </a:buClr>
              <a:buNone/>
            </a:pPr>
            <a:r>
              <a:rPr dirty="0"/>
              <a:t>6.	Choose a location to install Windows 7.</a:t>
            </a:r>
          </a:p>
          <a:p>
            <a:pPr marL="854075" lvl="1" indent="-342900">
              <a:lnSpc>
                <a:spcPct val="200000"/>
              </a:lnSpc>
            </a:pPr>
            <a:r>
              <a:rPr dirty="0"/>
              <a:t>If there is only one hard drive, it is the default drive which is displayed on the screen.</a:t>
            </a:r>
            <a:r>
              <a:rPr dirty="0">
                <a:solidFill>
                  <a:srgbClr val="FF0000"/>
                </a:solidFill>
              </a:rPr>
              <a:t> </a:t>
            </a:r>
            <a:r>
              <a:rPr lang="en-US" dirty="0"/>
              <a:t>C</a:t>
            </a:r>
            <a:r>
              <a:rPr dirty="0"/>
              <a:t>lick </a:t>
            </a:r>
            <a:r>
              <a:rPr lang="en-US" b="1" dirty="0"/>
              <a:t>N</a:t>
            </a:r>
            <a:r>
              <a:rPr b="1" dirty="0"/>
              <a:t>ext</a:t>
            </a:r>
            <a:r>
              <a:rPr dirty="0"/>
              <a:t> to continue. </a:t>
            </a:r>
          </a:p>
          <a:p>
            <a:pPr marL="854075" lvl="1" indent="-342900">
              <a:lnSpc>
                <a:spcPct val="200000"/>
              </a:lnSpc>
            </a:pPr>
            <a:r>
              <a:rPr dirty="0"/>
              <a:t>If there is more that one drive or partition then you need to select the appropriate drive and click </a:t>
            </a:r>
            <a:r>
              <a:rPr lang="en-US" b="1" dirty="0"/>
              <a:t>N</a:t>
            </a:r>
            <a:r>
              <a:rPr b="1" dirty="0"/>
              <a:t>ext</a:t>
            </a:r>
            <a:r>
              <a:rPr dirty="0"/>
              <a:t>. </a:t>
            </a:r>
          </a:p>
          <a:p>
            <a:pPr marL="342900" indent="-342900">
              <a:lnSpc>
                <a:spcPct val="200000"/>
              </a:lnSpc>
              <a:buNone/>
            </a:pPr>
            <a:r>
              <a:rPr dirty="0"/>
              <a:t>If you need to format or partition a drive then click </a:t>
            </a:r>
            <a:r>
              <a:rPr b="1" dirty="0"/>
              <a:t>Drive options </a:t>
            </a:r>
            <a:r>
              <a:rPr dirty="0"/>
              <a:t>(advance)</a:t>
            </a:r>
          </a:p>
          <a:p>
            <a:pPr marL="342900" indent="-342900">
              <a:lnSpc>
                <a:spcPct val="200000"/>
              </a:lnSpc>
              <a:buNone/>
            </a:pPr>
            <a:r>
              <a:rPr dirty="0"/>
              <a:t>before clicking n</a:t>
            </a:r>
            <a:r>
              <a:rPr lang="en-US" dirty="0"/>
              <a:t>ext</a:t>
            </a:r>
            <a:r>
              <a:rPr dirty="0"/>
              <a:t>.</a:t>
            </a:r>
            <a:endParaRPr lang="en-GB" dirty="0"/>
          </a:p>
        </p:txBody>
      </p:sp>
    </p:spTree>
  </p:cSld>
  <p:clrMapOvr>
    <a:masterClrMapping/>
  </p:clrMapOvr>
  <p:transition spd="slow">
    <p:wipe dir="d"/>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(4 of 11)</a:t>
            </a:r>
          </a:p>
        </p:txBody>
      </p:sp>
      <p:sp>
        <p:nvSpPr>
          <p:cNvPr id="3" name="Text Placeholder 2"/>
          <p:cNvSpPr>
            <a:spLocks noGrp="1"/>
          </p:cNvSpPr>
          <p:nvPr>
            <p:ph type="body" sz="quarter" idx="16"/>
          </p:nvPr>
        </p:nvSpPr>
        <p:spPr/>
        <p:txBody>
          <a:bodyPr/>
          <a:lstStyle/>
          <a:p>
            <a:pPr marL="342900" indent="-342900">
              <a:lnSpc>
                <a:spcPct val="200000"/>
              </a:lnSpc>
              <a:buClr>
                <a:schemeClr val="tx2"/>
              </a:buClr>
              <a:buNone/>
            </a:pPr>
            <a:r>
              <a:rPr dirty="0"/>
              <a:t>7.	Windows 7 starts the installation process and starts copying all the necessary files to hard drive.</a:t>
            </a:r>
          </a:p>
          <a:p>
            <a:pPr marL="342900" indent="-342900">
              <a:lnSpc>
                <a:spcPct val="200000"/>
              </a:lnSpc>
              <a:buClr>
                <a:schemeClr val="tx2"/>
              </a:buClr>
              <a:buNone/>
            </a:pPr>
            <a:r>
              <a:rPr dirty="0"/>
              <a:t>8.	It will go through various stages of the setup and will reboot the system few times. </a:t>
            </a:r>
          </a:p>
          <a:p>
            <a:pPr marL="342900" indent="-342900">
              <a:lnSpc>
                <a:spcPct val="200000"/>
              </a:lnSpc>
              <a:buClr>
                <a:schemeClr val="tx2"/>
              </a:buClr>
              <a:buNone/>
            </a:pPr>
            <a:r>
              <a:rPr dirty="0"/>
              <a:t>9.	When PC reboots, it attempts to boot from DVD as its the first boot device. </a:t>
            </a:r>
            <a:endParaRPr lang="en-GB" dirty="0"/>
          </a:p>
        </p:txBody>
      </p:sp>
    </p:spTree>
  </p:cSld>
  <p:clrMapOvr>
    <a:masterClrMapping/>
  </p:clrMapOvr>
  <p:transition spd="slow">
    <p:wipe dir="d"/>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(5 of 11)</a:t>
            </a:r>
          </a:p>
        </p:txBody>
      </p:sp>
      <p:sp>
        <p:nvSpPr>
          <p:cNvPr id="3" name="Text Placeholder 2"/>
          <p:cNvSpPr>
            <a:spLocks noGrp="1"/>
          </p:cNvSpPr>
          <p:nvPr>
            <p:ph type="body" sz="quarter" idx="16"/>
          </p:nvPr>
        </p:nvSpPr>
        <p:spPr/>
        <p:txBody>
          <a:bodyPr/>
          <a:lstStyle/>
          <a:p>
            <a:pPr marL="342900" indent="-342900">
              <a:lnSpc>
                <a:spcPct val="200000"/>
              </a:lnSpc>
              <a:buClr>
                <a:schemeClr val="tx1"/>
              </a:buClr>
              <a:buNone/>
            </a:pPr>
            <a:r>
              <a:rPr dirty="0"/>
              <a:t>10.	After the reboot, computer will be prepared for first use.</a:t>
            </a:r>
          </a:p>
          <a:p>
            <a:pPr marL="342900" indent="-342900">
              <a:lnSpc>
                <a:spcPct val="200000"/>
              </a:lnSpc>
              <a:buClr>
                <a:schemeClr val="tx1"/>
              </a:buClr>
              <a:buNone/>
            </a:pPr>
            <a:r>
              <a:rPr dirty="0"/>
              <a:t>11.	At this stage you need to choose a user name and computer name. </a:t>
            </a:r>
          </a:p>
          <a:p>
            <a:pPr marL="342900" indent="-342900">
              <a:lnSpc>
                <a:spcPct val="200000"/>
              </a:lnSpc>
              <a:buClr>
                <a:schemeClr val="tx1"/>
              </a:buClr>
              <a:buNone/>
            </a:pPr>
            <a:r>
              <a:rPr dirty="0"/>
              <a:t>	Click </a:t>
            </a:r>
            <a:r>
              <a:rPr lang="en-US" b="1" dirty="0"/>
              <a:t>N</a:t>
            </a:r>
            <a:r>
              <a:rPr b="1" dirty="0"/>
              <a:t>ext </a:t>
            </a:r>
            <a:r>
              <a:rPr dirty="0"/>
              <a:t>to continue.</a:t>
            </a:r>
          </a:p>
          <a:p>
            <a:pPr marL="342900" indent="-342900">
              <a:lnSpc>
                <a:spcPct val="200000"/>
              </a:lnSpc>
              <a:buClr>
                <a:schemeClr val="tx1"/>
              </a:buClr>
              <a:buNone/>
            </a:pPr>
            <a:r>
              <a:rPr dirty="0"/>
              <a:t>12.	Choose password and password hint.</a:t>
            </a:r>
          </a:p>
          <a:p>
            <a:pPr marL="342900" indent="-342900">
              <a:lnSpc>
                <a:spcPct val="200000"/>
              </a:lnSpc>
              <a:buClr>
                <a:schemeClr val="tx1"/>
              </a:buClr>
              <a:buNone/>
            </a:pPr>
            <a:endParaRPr dirty="0"/>
          </a:p>
        </p:txBody>
      </p:sp>
    </p:spTree>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(12 of 14)</a:t>
            </a:r>
          </a:p>
        </p:txBody>
      </p:sp>
      <p:sp>
        <p:nvSpPr>
          <p:cNvPr id="3" name="Text Placeholder 2"/>
          <p:cNvSpPr>
            <a:spLocks noGrp="1"/>
          </p:cNvSpPr>
          <p:nvPr>
            <p:ph type="body" sz="quarter" idx="16"/>
          </p:nvPr>
        </p:nvSpPr>
        <p:spPr>
          <a:xfrm>
            <a:off x="73152" y="1371600"/>
            <a:ext cx="8240713" cy="4473575"/>
          </a:xfrm>
        </p:spPr>
        <p:txBody>
          <a:bodyPr/>
          <a:lstStyle/>
          <a:p>
            <a:pPr lvl="1">
              <a:lnSpc>
                <a:spcPct val="200000"/>
              </a:lnSpc>
              <a:buSzPct val="70000"/>
              <a:buBlip>
                <a:blip r:embed="rId3"/>
              </a:buBlip>
            </a:pPr>
            <a:r>
              <a:rPr dirty="0"/>
              <a:t>Distance </a:t>
            </a:r>
            <a:r>
              <a:rPr lang="en-US" dirty="0"/>
              <a:t>e</a:t>
            </a:r>
            <a:r>
              <a:rPr dirty="0"/>
              <a:t>ducation</a:t>
            </a:r>
          </a:p>
          <a:p>
            <a:pPr lvl="2">
              <a:lnSpc>
                <a:spcPct val="200000"/>
              </a:lnSpc>
              <a:buSzPct val="70000"/>
              <a:buFont typeface="Arial" pitchFamily="34" charset="0"/>
              <a:buChar char="•"/>
            </a:pPr>
            <a:r>
              <a:rPr dirty="0"/>
              <a:t>The technology advancement in education made distance learning concept very popular. </a:t>
            </a:r>
          </a:p>
          <a:p>
            <a:pPr lvl="2">
              <a:lnSpc>
                <a:spcPct val="200000"/>
              </a:lnSpc>
              <a:buSzPct val="70000"/>
              <a:buFont typeface="Arial" pitchFamily="34" charset="0"/>
              <a:buChar char="•"/>
            </a:pPr>
            <a:r>
              <a:rPr dirty="0"/>
              <a:t>It has become one of the preferred methods of learning and teaching.   </a:t>
            </a:r>
          </a:p>
        </p:txBody>
      </p:sp>
      <p:pic>
        <p:nvPicPr>
          <p:cNvPr id="8" name="Picture Placeholder 7" descr="12051096-566x849.jpg"/>
          <p:cNvPicPr>
            <a:picLocks noGrp="1" noChangeAspect="1"/>
          </p:cNvPicPr>
          <p:nvPr>
            <p:ph type="pic" sz="quarter" idx="17"/>
          </p:nvPr>
        </p:nvPicPr>
        <p:blipFill>
          <a:blip r:embed="rId4" cstate="email"/>
          <a:srcRect/>
          <a:stretch>
            <a:fillRect/>
          </a:stretch>
        </p:blipFill>
        <p:spPr>
          <a:xfrm>
            <a:off x="6172200" y="3886200"/>
            <a:ext cx="2667000" cy="2667000"/>
          </a:xfrm>
          <a:prstGeom prst="rect">
            <a:avLst/>
          </a:prstGeom>
          <a:ln>
            <a:noFill/>
          </a:ln>
          <a:effectLst>
            <a:softEdge rad="112500"/>
          </a:effectLst>
        </p:spPr>
      </p:pic>
    </p:spTree>
  </p:cSld>
  <p:clrMapOvr>
    <a:masterClrMapping/>
  </p:clrMapOvr>
  <p:transition spd="slow">
    <p:wipe dir="d"/>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(6 of 11)</a:t>
            </a:r>
          </a:p>
        </p:txBody>
      </p:sp>
      <p:sp>
        <p:nvSpPr>
          <p:cNvPr id="3" name="Text Placeholder 2"/>
          <p:cNvSpPr>
            <a:spLocks noGrp="1"/>
          </p:cNvSpPr>
          <p:nvPr>
            <p:ph type="body" sz="quarter" idx="16"/>
          </p:nvPr>
        </p:nvSpPr>
        <p:spPr/>
        <p:txBody>
          <a:bodyPr/>
          <a:lstStyle/>
          <a:p>
            <a:pPr marL="342900" indent="-342900">
              <a:lnSpc>
                <a:spcPct val="200000"/>
              </a:lnSpc>
              <a:buClr>
                <a:schemeClr val="tx2"/>
              </a:buClr>
              <a:buNone/>
            </a:pPr>
            <a:r>
              <a:rPr lang="en-US" dirty="0"/>
              <a:t>13.	T</a:t>
            </a:r>
            <a:r>
              <a:rPr dirty="0"/>
              <a:t>ype the product key that came with Windows 7 and click </a:t>
            </a:r>
            <a:r>
              <a:rPr lang="en-US" b="1" dirty="0"/>
              <a:t>N</a:t>
            </a:r>
            <a:r>
              <a:rPr b="1" dirty="0"/>
              <a:t>ext</a:t>
            </a:r>
            <a:r>
              <a:rPr dirty="0"/>
              <a:t>.</a:t>
            </a:r>
          </a:p>
          <a:p>
            <a:pPr marL="342900" indent="-342900">
              <a:lnSpc>
                <a:spcPct val="200000"/>
              </a:lnSpc>
              <a:buClr>
                <a:schemeClr val="tx2"/>
              </a:buClr>
              <a:buNone/>
            </a:pPr>
            <a:r>
              <a:rPr dirty="0"/>
              <a:t>14.	Choose </a:t>
            </a:r>
            <a:r>
              <a:rPr b="1" dirty="0"/>
              <a:t>Use recommended settings</a:t>
            </a:r>
            <a:r>
              <a:rPr dirty="0"/>
              <a:t>,</a:t>
            </a:r>
            <a:r>
              <a:rPr b="1" dirty="0"/>
              <a:t> </a:t>
            </a:r>
            <a:r>
              <a:rPr dirty="0"/>
              <a:t>to protect the computer and improve Windows automatically.</a:t>
            </a:r>
          </a:p>
          <a:p>
            <a:pPr marL="342900" indent="-342900">
              <a:lnSpc>
                <a:spcPct val="200000"/>
              </a:lnSpc>
              <a:buClr>
                <a:schemeClr val="tx2"/>
              </a:buClr>
              <a:buNone/>
            </a:pPr>
            <a:r>
              <a:rPr dirty="0"/>
              <a:t>15.	Review time and date settings. </a:t>
            </a:r>
          </a:p>
          <a:p>
            <a:pPr marL="854075" lvl="1" indent="-342900">
              <a:lnSpc>
                <a:spcPct val="200000"/>
              </a:lnSpc>
              <a:buClr>
                <a:schemeClr val="accent3"/>
              </a:buClr>
            </a:pPr>
            <a:r>
              <a:rPr dirty="0"/>
              <a:t>Select time zone, correct the date and time and click </a:t>
            </a:r>
            <a:r>
              <a:rPr lang="en-US" b="1" dirty="0"/>
              <a:t>N</a:t>
            </a:r>
            <a:r>
              <a:rPr b="1" dirty="0"/>
              <a:t>ext</a:t>
            </a:r>
            <a:r>
              <a:rPr dirty="0"/>
              <a:t> to continue. </a:t>
            </a:r>
          </a:p>
        </p:txBody>
      </p:sp>
    </p:spTree>
  </p:cSld>
  <p:clrMapOvr>
    <a:masterClrMapping/>
  </p:clrMapOvr>
  <p:transition spd="slow">
    <p:wipe dir="d"/>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(7 of 11)</a:t>
            </a:r>
          </a:p>
        </p:txBody>
      </p:sp>
      <p:sp>
        <p:nvSpPr>
          <p:cNvPr id="3" name="Text Placeholder 2"/>
          <p:cNvSpPr>
            <a:spLocks noGrp="1"/>
          </p:cNvSpPr>
          <p:nvPr>
            <p:ph type="body" sz="quarter" idx="16"/>
          </p:nvPr>
        </p:nvSpPr>
        <p:spPr/>
        <p:txBody>
          <a:bodyPr/>
          <a:lstStyle/>
          <a:p>
            <a:pPr marL="342900" indent="-342900">
              <a:lnSpc>
                <a:spcPct val="200000"/>
              </a:lnSpc>
              <a:buClr>
                <a:schemeClr val="tx2"/>
              </a:buClr>
              <a:buNone/>
            </a:pPr>
            <a:r>
              <a:rPr lang="en-GB" dirty="0"/>
              <a:t>16. Select computer's current location. </a:t>
            </a:r>
          </a:p>
          <a:p>
            <a:pPr marL="342900" indent="-342900">
              <a:lnSpc>
                <a:spcPct val="200000"/>
              </a:lnSpc>
              <a:buNone/>
            </a:pPr>
            <a:r>
              <a:rPr lang="en-GB" dirty="0"/>
              <a:t>17.	Windows will now finalise the settings for the computer and restart.</a:t>
            </a:r>
          </a:p>
          <a:p>
            <a:pPr marL="342900" indent="-342900">
              <a:lnSpc>
                <a:spcPct val="200000"/>
              </a:lnSpc>
              <a:buNone/>
            </a:pPr>
            <a:r>
              <a:rPr lang="en-GB" dirty="0"/>
              <a:t>After the final restart, Windows 7 will start to boot up.</a:t>
            </a:r>
          </a:p>
        </p:txBody>
      </p:sp>
    </p:spTree>
  </p:cSld>
  <p:clrMapOvr>
    <a:masterClrMapping/>
  </p:clrMapOvr>
  <p:transition spd="slow">
    <p:wipe dir="d"/>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(8 of 11)</a:t>
            </a:r>
          </a:p>
        </p:txBody>
      </p:sp>
      <p:sp>
        <p:nvSpPr>
          <p:cNvPr id="3" name="Text Placeholder 2"/>
          <p:cNvSpPr>
            <a:spLocks noGrp="1"/>
          </p:cNvSpPr>
          <p:nvPr>
            <p:ph type="body" sz="quarter" idx="16"/>
          </p:nvPr>
        </p:nvSpPr>
        <p:spPr/>
        <p:txBody>
          <a:bodyPr>
            <a:normAutofit/>
          </a:bodyPr>
          <a:lstStyle/>
          <a:p>
            <a:pPr>
              <a:lnSpc>
                <a:spcPct val="200000"/>
              </a:lnSpc>
              <a:buNone/>
            </a:pPr>
            <a:r>
              <a:rPr dirty="0"/>
              <a:t>18. In the </a:t>
            </a:r>
            <a:r>
              <a:rPr b="1" dirty="0"/>
              <a:t>Logon</a:t>
            </a:r>
            <a:r>
              <a:rPr dirty="0"/>
              <a:t> screen, type the password. </a:t>
            </a:r>
          </a:p>
          <a:p>
            <a:pPr marL="231775" lvl="1" indent="-231775">
              <a:lnSpc>
                <a:spcPct val="200000"/>
              </a:lnSpc>
              <a:buNone/>
            </a:pPr>
            <a:r>
              <a:rPr dirty="0"/>
              <a:t>19. </a:t>
            </a:r>
            <a:r>
              <a:rPr lang="en-GB" dirty="0"/>
              <a:t>Press </a:t>
            </a:r>
            <a:r>
              <a:rPr lang="en-GB" b="1" dirty="0"/>
              <a:t>Enter </a:t>
            </a:r>
            <a:r>
              <a:rPr lang="en-GB" dirty="0"/>
              <a:t>or click </a:t>
            </a:r>
            <a:r>
              <a:rPr lang="en-GB" b="1" dirty="0"/>
              <a:t>arrow</a:t>
            </a:r>
            <a:r>
              <a:rPr lang="en-GB" dirty="0"/>
              <a:t> to login to windows 7.</a:t>
            </a:r>
            <a:endParaRPr dirty="0"/>
          </a:p>
          <a:p>
            <a:pPr marL="231775" lvl="1" indent="-231775">
              <a:lnSpc>
                <a:spcPct val="200000"/>
              </a:lnSpc>
              <a:buNone/>
            </a:pPr>
            <a:r>
              <a:rPr dirty="0"/>
              <a:t>20. </a:t>
            </a:r>
            <a:r>
              <a:rPr lang="en-GB" dirty="0"/>
              <a:t>After logging in to windows 7 you will be directed to the home screen    	</a:t>
            </a:r>
          </a:p>
          <a:p>
            <a:pPr marL="231775" lvl="1" indent="-231775">
              <a:lnSpc>
                <a:spcPct val="200000"/>
              </a:lnSpc>
              <a:buNone/>
            </a:pPr>
            <a:r>
              <a:rPr lang="en-GB" dirty="0"/>
              <a:t>	  desktop. Now you can start using your computer.</a:t>
            </a:r>
            <a:endParaRPr dirty="0"/>
          </a:p>
          <a:p>
            <a:pPr lvl="2">
              <a:lnSpc>
                <a:spcPct val="200000"/>
              </a:lnSpc>
            </a:pPr>
            <a:r>
              <a:rPr lang="en-GB" dirty="0"/>
              <a:t>Using device manager ensure that hardware has been detected accurately and the required device drivers are installed. </a:t>
            </a:r>
            <a:endParaRPr dirty="0"/>
          </a:p>
          <a:p>
            <a:pPr marL="854075" lvl="1" indent="-342900">
              <a:lnSpc>
                <a:spcPct val="200000"/>
              </a:lnSpc>
            </a:pPr>
            <a:endParaRPr lang="en-GB" dirty="0"/>
          </a:p>
        </p:txBody>
      </p:sp>
    </p:spTree>
  </p:cSld>
  <p:clrMapOvr>
    <a:masterClrMapping/>
  </p:clrMapOvr>
  <p:transition spd="slow">
    <p:wipe dir="d"/>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(9 of 11)</a:t>
            </a:r>
          </a:p>
        </p:txBody>
      </p:sp>
      <p:sp>
        <p:nvSpPr>
          <p:cNvPr id="3" name="Text Placeholder 2"/>
          <p:cNvSpPr>
            <a:spLocks noGrp="1"/>
          </p:cNvSpPr>
          <p:nvPr>
            <p:ph type="body" sz="quarter" idx="16"/>
          </p:nvPr>
        </p:nvSpPr>
        <p:spPr/>
        <p:txBody>
          <a:bodyPr/>
          <a:lstStyle/>
          <a:p>
            <a:pPr>
              <a:lnSpc>
                <a:spcPct val="200000"/>
              </a:lnSpc>
              <a:buNone/>
            </a:pPr>
            <a:r>
              <a:rPr dirty="0"/>
              <a:t>21.	To go to device manager,</a:t>
            </a:r>
          </a:p>
          <a:p>
            <a:pPr lvl="1">
              <a:lnSpc>
                <a:spcPct val="200000"/>
              </a:lnSpc>
            </a:pPr>
            <a:r>
              <a:rPr lang="en-US" dirty="0"/>
              <a:t>C</a:t>
            </a:r>
            <a:r>
              <a:rPr dirty="0"/>
              <a:t>lick </a:t>
            </a:r>
            <a:r>
              <a:rPr lang="en-US" b="1" dirty="0"/>
              <a:t>start</a:t>
            </a:r>
            <a:r>
              <a:rPr lang="en-US" dirty="0"/>
              <a:t> </a:t>
            </a:r>
            <a:r>
              <a:rPr dirty="0"/>
              <a:t>Menu, Goto </a:t>
            </a:r>
            <a:r>
              <a:rPr b="1" dirty="0"/>
              <a:t>Control Panel, System and Security</a:t>
            </a:r>
            <a:r>
              <a:rPr dirty="0"/>
              <a:t>.</a:t>
            </a:r>
          </a:p>
          <a:p>
            <a:pPr lvl="1">
              <a:lnSpc>
                <a:spcPct val="200000"/>
              </a:lnSpc>
            </a:pPr>
            <a:r>
              <a:rPr lang="en-GB" dirty="0"/>
              <a:t>Go to </a:t>
            </a:r>
            <a:r>
              <a:rPr lang="en-GB" b="1" dirty="0"/>
              <a:t>System</a:t>
            </a:r>
            <a:r>
              <a:rPr lang="en-GB" dirty="0"/>
              <a:t> then select</a:t>
            </a:r>
            <a:r>
              <a:rPr lang="en-GB" b="1" dirty="0"/>
              <a:t> System Manager</a:t>
            </a:r>
            <a:r>
              <a:rPr lang="en-GB" dirty="0"/>
              <a:t>.</a:t>
            </a:r>
            <a:endParaRPr dirty="0"/>
          </a:p>
          <a:p>
            <a:pPr lvl="0">
              <a:lnSpc>
                <a:spcPct val="200000"/>
              </a:lnSpc>
            </a:pPr>
            <a:r>
              <a:rPr dirty="0"/>
              <a:t>Now all the hardware will be listed.</a:t>
            </a:r>
            <a:r>
              <a:rPr lang="en-GB" dirty="0"/>
              <a:t> If you find yellow exclamation marks next to the name of devices, it indicates the driver has not been installed for that device.</a:t>
            </a:r>
            <a:endParaRPr dirty="0"/>
          </a:p>
          <a:p>
            <a:pPr>
              <a:buNone/>
            </a:pPr>
            <a:endParaRPr lang="en-GB" dirty="0"/>
          </a:p>
        </p:txBody>
      </p:sp>
    </p:spTree>
  </p:cSld>
  <p:clrMapOvr>
    <a:masterClrMapping/>
  </p:clrMapOvr>
  <p:transition spd="slow">
    <p:wipe dir="d"/>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(10 of 11)</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buNone/>
            </a:pPr>
            <a:r>
              <a:rPr lang="en-US" dirty="0"/>
              <a:t>22.	C</a:t>
            </a:r>
            <a:r>
              <a:rPr dirty="0"/>
              <a:t>hoose </a:t>
            </a:r>
            <a:r>
              <a:rPr b="1" dirty="0"/>
              <a:t>Search automatically for updated driver software</a:t>
            </a:r>
            <a:r>
              <a:rPr dirty="0"/>
              <a:t> or </a:t>
            </a:r>
            <a:r>
              <a:rPr b="1" dirty="0"/>
              <a:t>Browse 	my computer for driver software</a:t>
            </a:r>
            <a:r>
              <a:rPr dirty="0"/>
              <a:t>. </a:t>
            </a:r>
          </a:p>
          <a:p>
            <a:pPr lvl="1">
              <a:lnSpc>
                <a:spcPct val="200000"/>
              </a:lnSpc>
            </a:pPr>
            <a:r>
              <a:rPr lang="en-US" dirty="0"/>
              <a:t>If  </a:t>
            </a:r>
            <a:r>
              <a:rPr dirty="0"/>
              <a:t>the driver or the driver CD is on a USB drive select </a:t>
            </a:r>
            <a:r>
              <a:rPr lang="en-US" b="1" dirty="0"/>
              <a:t>B</a:t>
            </a:r>
            <a:r>
              <a:rPr b="1" dirty="0"/>
              <a:t>rowse my computer for driver software</a:t>
            </a:r>
            <a:r>
              <a:rPr dirty="0"/>
              <a:t>. </a:t>
            </a:r>
          </a:p>
          <a:p>
            <a:pPr lvl="1">
              <a:lnSpc>
                <a:spcPct val="200000"/>
              </a:lnSpc>
            </a:pPr>
            <a:r>
              <a:rPr dirty="0"/>
              <a:t>Window 7 searches and installs the driver from the CD or locates the driver manually.</a:t>
            </a:r>
          </a:p>
          <a:p>
            <a:pPr lvl="1">
              <a:lnSpc>
                <a:spcPct val="200000"/>
              </a:lnSpc>
            </a:pPr>
            <a:r>
              <a:rPr dirty="0"/>
              <a:t>Once all the yellow exclamation marks is removed from the device manager, Windows 7 configuration would be fully completed.</a:t>
            </a:r>
          </a:p>
        </p:txBody>
      </p:sp>
    </p:spTree>
  </p:cSld>
  <p:clrMapOvr>
    <a:masterClrMapping/>
  </p:clrMapOvr>
  <p:transition spd="slow">
    <p:wipe dir="d"/>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dirty="0"/>
              <a:t>Installation of Windows 7 </a:t>
            </a:r>
            <a:r>
              <a:rPr sz="1600" dirty="0"/>
              <a:t>(11 of 11)</a:t>
            </a:r>
          </a:p>
        </p:txBody>
      </p:sp>
      <p:sp>
        <p:nvSpPr>
          <p:cNvPr id="3" name="Text Placeholder 2"/>
          <p:cNvSpPr>
            <a:spLocks noGrp="1"/>
          </p:cNvSpPr>
          <p:nvPr>
            <p:ph type="body" sz="quarter" idx="16"/>
          </p:nvPr>
        </p:nvSpPr>
        <p:spPr/>
        <p:txBody>
          <a:bodyPr/>
          <a:lstStyle/>
          <a:p>
            <a:pPr>
              <a:lnSpc>
                <a:spcPct val="200000"/>
              </a:lnSpc>
              <a:buNone/>
            </a:pPr>
            <a:r>
              <a:rPr lang="en-US" dirty="0"/>
              <a:t>23.	C</a:t>
            </a:r>
            <a:r>
              <a:rPr dirty="0"/>
              <a:t>heck if Windows 7 is activated successfully. </a:t>
            </a:r>
          </a:p>
          <a:p>
            <a:pPr lvl="1">
              <a:lnSpc>
                <a:spcPct val="200000"/>
              </a:lnSpc>
            </a:pPr>
            <a:r>
              <a:rPr dirty="0"/>
              <a:t>Click </a:t>
            </a:r>
            <a:r>
              <a:rPr b="1" dirty="0"/>
              <a:t>start </a:t>
            </a:r>
            <a:r>
              <a:rPr dirty="0"/>
              <a:t>then </a:t>
            </a:r>
            <a:r>
              <a:rPr lang="en-US" dirty="0"/>
              <a:t>click </a:t>
            </a:r>
            <a:r>
              <a:rPr b="1" dirty="0"/>
              <a:t>Control Panel</a:t>
            </a:r>
            <a:r>
              <a:rPr dirty="0"/>
              <a:t>.</a:t>
            </a:r>
          </a:p>
          <a:p>
            <a:pPr lvl="1">
              <a:lnSpc>
                <a:spcPct val="200000"/>
              </a:lnSpc>
            </a:pPr>
            <a:r>
              <a:rPr dirty="0"/>
              <a:t>Click</a:t>
            </a:r>
            <a:r>
              <a:rPr b="1" dirty="0"/>
              <a:t> System and Security </a:t>
            </a:r>
            <a:r>
              <a:rPr dirty="0"/>
              <a:t>then </a:t>
            </a:r>
            <a:r>
              <a:rPr lang="en-US" dirty="0"/>
              <a:t>click </a:t>
            </a:r>
            <a:r>
              <a:rPr b="1" dirty="0"/>
              <a:t>System</a:t>
            </a:r>
            <a:r>
              <a:rPr dirty="0"/>
              <a:t>. </a:t>
            </a:r>
            <a:endParaRPr b="1" dirty="0"/>
          </a:p>
          <a:p>
            <a:pPr lvl="1">
              <a:lnSpc>
                <a:spcPct val="200000"/>
              </a:lnSpc>
            </a:pPr>
            <a:r>
              <a:rPr dirty="0"/>
              <a:t>A  window will be displayed, showing Windows is activated followed by product ID. This shows that the copy of Windows 7 is completely activated.</a:t>
            </a:r>
            <a:endParaRPr lang="en-GB" dirty="0"/>
          </a:p>
        </p:txBody>
      </p:sp>
    </p:spTree>
  </p:cSld>
  <p:clrMapOvr>
    <a:masterClrMapping/>
  </p:clrMapOvr>
  <p:transition spd="slow">
    <p:wipe dir="d"/>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dirty="0"/>
              <a:t>Configuration of Windows 7 </a:t>
            </a:r>
            <a:r>
              <a:rPr sz="1600" dirty="0"/>
              <a:t>(1 of 3)</a:t>
            </a:r>
            <a:endParaRPr lang="en-GB" sz="1600" dirty="0"/>
          </a:p>
        </p:txBody>
      </p:sp>
      <p:sp>
        <p:nvSpPr>
          <p:cNvPr id="3" name="Text Placeholder 2"/>
          <p:cNvSpPr>
            <a:spLocks noGrp="1"/>
          </p:cNvSpPr>
          <p:nvPr>
            <p:ph type="body" sz="quarter" idx="16"/>
          </p:nvPr>
        </p:nvSpPr>
        <p:spPr>
          <a:xfrm>
            <a:off x="457200" y="1360488"/>
            <a:ext cx="8240713" cy="4735512"/>
          </a:xfrm>
        </p:spPr>
        <p:txBody>
          <a:bodyPr>
            <a:noAutofit/>
          </a:bodyPr>
          <a:lstStyle/>
          <a:p>
            <a:pPr>
              <a:lnSpc>
                <a:spcPct val="200000"/>
              </a:lnSpc>
              <a:buNone/>
            </a:pPr>
            <a:r>
              <a:rPr lang="en-US" dirty="0"/>
              <a:t>Configuration </a:t>
            </a:r>
            <a:r>
              <a:rPr dirty="0"/>
              <a:t>means the Windows Product input, Computer name setup, </a:t>
            </a:r>
          </a:p>
          <a:p>
            <a:pPr>
              <a:lnSpc>
                <a:spcPct val="200000"/>
              </a:lnSpc>
              <a:buNone/>
            </a:pPr>
            <a:r>
              <a:rPr dirty="0"/>
              <a:t>user account and password setup, time zone selection, Windows update </a:t>
            </a:r>
          </a:p>
          <a:p>
            <a:pPr>
              <a:lnSpc>
                <a:spcPct val="200000"/>
              </a:lnSpc>
              <a:buNone/>
            </a:pPr>
            <a:r>
              <a:rPr dirty="0"/>
              <a:t>configuration, location selection and Home group setup.</a:t>
            </a:r>
          </a:p>
          <a:p>
            <a:pPr>
              <a:lnSpc>
                <a:spcPct val="200000"/>
              </a:lnSpc>
              <a:buNone/>
            </a:pPr>
            <a:r>
              <a:rPr lang="en-GB" dirty="0"/>
              <a:t>Steps to configure Windows 7:</a:t>
            </a:r>
          </a:p>
          <a:p>
            <a:pPr>
              <a:lnSpc>
                <a:spcPct val="200000"/>
              </a:lnSpc>
              <a:buSzPct val="70000"/>
              <a:buBlip>
                <a:blip r:embed="rId2"/>
              </a:buBlip>
            </a:pPr>
            <a:r>
              <a:rPr dirty="0"/>
              <a:t>In the Set up windows, type a user name and computer name. Then click </a:t>
            </a:r>
            <a:r>
              <a:rPr b="1" dirty="0"/>
              <a:t>Next</a:t>
            </a:r>
            <a:r>
              <a:rPr dirty="0"/>
              <a:t>.</a:t>
            </a:r>
          </a:p>
          <a:p>
            <a:pPr>
              <a:lnSpc>
                <a:spcPct val="200000"/>
              </a:lnSpc>
              <a:buSzPct val="70000"/>
              <a:buBlip>
                <a:blip r:embed="rId2"/>
              </a:buBlip>
            </a:pPr>
            <a:r>
              <a:rPr dirty="0"/>
              <a:t>You get Set a password for your user account prompt in the Set Up Windows.</a:t>
            </a:r>
          </a:p>
        </p:txBody>
      </p:sp>
    </p:spTree>
  </p:cSld>
  <p:clrMapOvr>
    <a:masterClrMapping/>
  </p:clrMapOvr>
  <p:transition spd="slow">
    <p:wipe dir="d"/>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dirty="0"/>
              <a:t>Configuration of Windows 7 </a:t>
            </a:r>
            <a:r>
              <a:rPr sz="1600" dirty="0"/>
              <a:t>(2 of 3)</a:t>
            </a:r>
            <a:endParaRPr lang="en-GB" sz="1600" dirty="0"/>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dirty="0"/>
              <a:t>Type a password.</a:t>
            </a:r>
          </a:p>
          <a:p>
            <a:pPr>
              <a:lnSpc>
                <a:spcPct val="200000"/>
              </a:lnSpc>
              <a:buSzPct val="70000"/>
              <a:buBlip>
                <a:blip r:embed="rId2"/>
              </a:buBlip>
            </a:pPr>
            <a:r>
              <a:rPr dirty="0"/>
              <a:t>Retype your password.</a:t>
            </a:r>
          </a:p>
          <a:p>
            <a:pPr>
              <a:lnSpc>
                <a:spcPct val="200000"/>
              </a:lnSpc>
              <a:buSzPct val="70000"/>
              <a:buBlip>
                <a:blip r:embed="rId2"/>
              </a:buBlip>
            </a:pPr>
            <a:r>
              <a:rPr dirty="0"/>
              <a:t>Type a password hint </a:t>
            </a:r>
            <a:r>
              <a:rPr lang="en-US" dirty="0"/>
              <a:t>t</a:t>
            </a:r>
            <a:r>
              <a:rPr dirty="0"/>
              <a:t>hen click </a:t>
            </a:r>
            <a:r>
              <a:rPr b="1" dirty="0"/>
              <a:t>Next</a:t>
            </a:r>
            <a:r>
              <a:rPr dirty="0"/>
              <a:t> to proceed.</a:t>
            </a:r>
          </a:p>
          <a:p>
            <a:pPr>
              <a:lnSpc>
                <a:spcPct val="200000"/>
              </a:lnSpc>
              <a:buSzPct val="70000"/>
              <a:buBlip>
                <a:blip r:embed="rId2"/>
              </a:buBlip>
            </a:pPr>
            <a:r>
              <a:rPr dirty="0"/>
              <a:t>In the next screen, </a:t>
            </a:r>
            <a:r>
              <a:rPr lang="en-US" dirty="0"/>
              <a:t>type </a:t>
            </a:r>
            <a:r>
              <a:rPr dirty="0"/>
              <a:t>your product key for activation.</a:t>
            </a:r>
          </a:p>
          <a:p>
            <a:pPr>
              <a:lnSpc>
                <a:spcPct val="200000"/>
              </a:lnSpc>
              <a:buSzPct val="70000"/>
              <a:buBlip>
                <a:blip r:embed="rId2"/>
              </a:buBlip>
            </a:pPr>
            <a:r>
              <a:rPr dirty="0"/>
              <a:t>Select </a:t>
            </a:r>
            <a:r>
              <a:rPr b="1" dirty="0"/>
              <a:t> Automatically activate Windows when I'm online</a:t>
            </a:r>
            <a:r>
              <a:rPr dirty="0"/>
              <a:t> </a:t>
            </a:r>
            <a:r>
              <a:rPr lang="en-US" dirty="0"/>
              <a:t>t</a:t>
            </a:r>
            <a:r>
              <a:rPr dirty="0"/>
              <a:t>hen click </a:t>
            </a:r>
            <a:r>
              <a:rPr b="1" dirty="0"/>
              <a:t>Next</a:t>
            </a:r>
            <a:r>
              <a:rPr dirty="0"/>
              <a:t> to proceed.</a:t>
            </a:r>
          </a:p>
          <a:p>
            <a:pPr>
              <a:lnSpc>
                <a:spcPct val="200000"/>
              </a:lnSpc>
              <a:buSzPct val="70000"/>
              <a:buBlip>
                <a:blip r:embed="rId2"/>
              </a:buBlip>
            </a:pPr>
            <a:endParaRPr lang="en-GB" dirty="0"/>
          </a:p>
        </p:txBody>
      </p:sp>
    </p:spTree>
  </p:cSld>
  <p:clrMapOvr>
    <a:masterClrMapping/>
  </p:clrMapOvr>
  <p:transition spd="slow">
    <p:wipe dir="d"/>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dirty="0"/>
              <a:t>Configuration of Windows 7 </a:t>
            </a:r>
            <a:r>
              <a:rPr sz="1600" dirty="0"/>
              <a:t>(3 of 3)</a:t>
            </a:r>
            <a:endParaRPr lang="en-GB" sz="1600" dirty="0"/>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buSzPct val="70000"/>
              <a:buBlip>
                <a:blip r:embed="rId2"/>
              </a:buBlip>
            </a:pPr>
            <a:r>
              <a:rPr dirty="0"/>
              <a:t>Help protect and improve Windows automatically screen appears.</a:t>
            </a:r>
          </a:p>
          <a:p>
            <a:pPr>
              <a:lnSpc>
                <a:spcPct val="200000"/>
              </a:lnSpc>
              <a:buSzPct val="70000"/>
              <a:buBlip>
                <a:blip r:embed="rId2"/>
              </a:buBlip>
            </a:pPr>
            <a:r>
              <a:rPr dirty="0"/>
              <a:t>Review your time and date settings screen appears. </a:t>
            </a:r>
            <a:r>
              <a:rPr lang="en-US" dirty="0"/>
              <a:t>C</a:t>
            </a:r>
            <a:r>
              <a:rPr dirty="0"/>
              <a:t>lick </a:t>
            </a:r>
            <a:r>
              <a:rPr b="1" dirty="0"/>
              <a:t>Next</a:t>
            </a:r>
            <a:r>
              <a:rPr dirty="0"/>
              <a:t> after making proper changes.</a:t>
            </a:r>
          </a:p>
          <a:p>
            <a:pPr>
              <a:lnSpc>
                <a:spcPct val="200000"/>
              </a:lnSpc>
              <a:buSzPct val="70000"/>
              <a:buBlip>
                <a:blip r:embed="rId2"/>
              </a:buBlip>
            </a:pPr>
            <a:r>
              <a:rPr dirty="0"/>
              <a:t>Select your computer's current location screen appears. In the next screen the system asks you </a:t>
            </a:r>
            <a:r>
              <a:rPr b="1" dirty="0"/>
              <a:t>Do you want to create a homegroup? </a:t>
            </a:r>
            <a:r>
              <a:rPr dirty="0"/>
              <a:t>You can skip this or you can create one and click </a:t>
            </a:r>
            <a:r>
              <a:rPr b="1" dirty="0"/>
              <a:t>Next</a:t>
            </a:r>
            <a:r>
              <a:rPr dirty="0"/>
              <a:t>. You will get </a:t>
            </a:r>
            <a:r>
              <a:rPr b="1" dirty="0"/>
              <a:t>Please wait while Windows finishes installing...</a:t>
            </a:r>
          </a:p>
          <a:p>
            <a:pPr>
              <a:lnSpc>
                <a:spcPct val="200000"/>
              </a:lnSpc>
              <a:buSzPct val="70000"/>
              <a:buNone/>
            </a:pPr>
            <a:r>
              <a:rPr dirty="0"/>
              <a:t>	Then appears your Windows Desktop where you can start your work.</a:t>
            </a:r>
            <a:endParaRPr lang="en-US" dirty="0"/>
          </a:p>
        </p:txBody>
      </p:sp>
    </p:spTree>
  </p:cSld>
  <p:clrMapOvr>
    <a:masterClrMapping/>
  </p:clrMapOvr>
  <p:transition spd="slow">
    <p:wipe dir="d"/>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dirty="0"/>
              <a:t>License Key</a:t>
            </a:r>
            <a:endParaRPr lang="en-GB" dirty="0"/>
          </a:p>
        </p:txBody>
      </p:sp>
      <p:sp>
        <p:nvSpPr>
          <p:cNvPr id="3" name="Text Placeholder 2"/>
          <p:cNvSpPr>
            <a:spLocks noGrp="1"/>
          </p:cNvSpPr>
          <p:nvPr>
            <p:ph type="body" sz="quarter" idx="16"/>
          </p:nvPr>
        </p:nvSpPr>
        <p:spPr/>
        <p:txBody>
          <a:bodyPr/>
          <a:lstStyle/>
          <a:p>
            <a:pPr>
              <a:buSzPct val="70000"/>
            </a:pPr>
            <a:r>
              <a:rPr dirty="0"/>
              <a:t>A software license key is a pattern of numbers and/or letters provided to licensed users of a software program. </a:t>
            </a:r>
          </a:p>
          <a:p>
            <a:pPr>
              <a:buSzPct val="70000"/>
            </a:pPr>
            <a:r>
              <a:rPr lang="en-GB" dirty="0"/>
              <a:t>It is created and delivered via a license generator.</a:t>
            </a:r>
          </a:p>
          <a:p>
            <a:pPr>
              <a:buSzPct val="70000"/>
            </a:pPr>
            <a:r>
              <a:rPr lang="en-GB" dirty="0"/>
              <a:t>The purpose of the license key is to prevent the software from being copied, shared or illegally used by the unauthorised users.</a:t>
            </a:r>
          </a:p>
        </p:txBody>
      </p:sp>
      <p:pic>
        <p:nvPicPr>
          <p:cNvPr id="5" name="Picture Placeholder 4" descr="96667582.jpg"/>
          <p:cNvPicPr>
            <a:picLocks noGrp="1" noChangeAspect="1"/>
          </p:cNvPicPr>
          <p:nvPr>
            <p:ph type="pic" sz="quarter" idx="17"/>
          </p:nvPr>
        </p:nvPicPr>
        <p:blipFill>
          <a:blip r:embed="rId3" cstate="email"/>
          <a:srcRect/>
          <a:stretch>
            <a:fillRect/>
          </a:stretch>
        </p:blipFill>
        <p:spPr>
          <a:xfrm>
            <a:off x="6654800" y="4419600"/>
            <a:ext cx="2032000" cy="2032000"/>
          </a:xfrm>
        </p:spPr>
      </p:pic>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(13 of 14)</a:t>
            </a:r>
          </a:p>
        </p:txBody>
      </p:sp>
      <p:sp>
        <p:nvSpPr>
          <p:cNvPr id="3" name="Text Placeholder 2"/>
          <p:cNvSpPr>
            <a:spLocks noGrp="1"/>
          </p:cNvSpPr>
          <p:nvPr>
            <p:ph type="body" sz="quarter" idx="16"/>
          </p:nvPr>
        </p:nvSpPr>
        <p:spPr>
          <a:xfrm>
            <a:off x="73152" y="1371600"/>
            <a:ext cx="8240713" cy="4473575"/>
          </a:xfrm>
        </p:spPr>
        <p:txBody>
          <a:bodyPr/>
          <a:lstStyle/>
          <a:p>
            <a:pPr lvl="2">
              <a:lnSpc>
                <a:spcPct val="200000"/>
              </a:lnSpc>
              <a:buSzPct val="70000"/>
              <a:buFont typeface="Arial" pitchFamily="34" charset="0"/>
              <a:buChar char="•"/>
            </a:pPr>
            <a:r>
              <a:rPr dirty="0"/>
              <a:t>Virtual classrooms replace the actual classrooms and online classes use files transfer, chat rooms and message boards to facilitate student’s interactions. </a:t>
            </a:r>
          </a:p>
          <a:p>
            <a:pPr lvl="2">
              <a:lnSpc>
                <a:spcPct val="200000"/>
              </a:lnSpc>
              <a:buSzPct val="70000"/>
              <a:buFont typeface="Arial" pitchFamily="34" charset="0"/>
              <a:buChar char="•"/>
            </a:pPr>
            <a:r>
              <a:rPr dirty="0"/>
              <a:t>This gives a flexible education schedule benefit to the students.</a:t>
            </a:r>
          </a:p>
        </p:txBody>
      </p:sp>
      <p:pic>
        <p:nvPicPr>
          <p:cNvPr id="7" name="Picture Placeholder 7" descr="12051096-566x849.jpg"/>
          <p:cNvPicPr>
            <a:picLocks noGrp="1" noChangeAspect="1"/>
          </p:cNvPicPr>
          <p:nvPr>
            <p:ph type="pic" sz="quarter" idx="17"/>
          </p:nvPr>
        </p:nvPicPr>
        <p:blipFill>
          <a:blip r:embed="rId3" cstate="email"/>
          <a:srcRect/>
          <a:stretch>
            <a:fillRect/>
          </a:stretch>
        </p:blipFill>
        <p:spPr>
          <a:xfrm>
            <a:off x="6185646" y="4209489"/>
            <a:ext cx="2539253" cy="2090455"/>
          </a:xfrm>
          <a:prstGeom prst="rect">
            <a:avLst/>
          </a:prstGeom>
          <a:ln>
            <a:noFill/>
          </a:ln>
          <a:effectLst>
            <a:softEdge rad="112500"/>
          </a:effectLst>
        </p:spPr>
      </p:pic>
    </p:spTree>
  </p:cSld>
  <p:clrMapOvr>
    <a:masterClrMapping/>
  </p:clrMapOvr>
  <p:transition spd="slow">
    <p:wipe dir="d"/>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License Key Activation</a:t>
            </a:r>
            <a:endParaRPr lang="en-GB" dirty="0"/>
          </a:p>
        </p:txBody>
      </p:sp>
      <p:sp>
        <p:nvSpPr>
          <p:cNvPr id="3" name="Text Placeholder 2"/>
          <p:cNvSpPr>
            <a:spLocks noGrp="1"/>
          </p:cNvSpPr>
          <p:nvPr>
            <p:ph type="body" sz="quarter" idx="16"/>
          </p:nvPr>
        </p:nvSpPr>
        <p:spPr>
          <a:xfrm>
            <a:off x="457199" y="1362456"/>
            <a:ext cx="8444753" cy="5040312"/>
          </a:xfrm>
        </p:spPr>
        <p:txBody>
          <a:bodyPr>
            <a:normAutofit/>
          </a:bodyPr>
          <a:lstStyle/>
          <a:p>
            <a:pPr>
              <a:lnSpc>
                <a:spcPct val="200000"/>
              </a:lnSpc>
              <a:buNone/>
            </a:pPr>
            <a:r>
              <a:rPr dirty="0"/>
              <a:t>The activation process of license key is easy to complete if the computer is </a:t>
            </a:r>
          </a:p>
          <a:p>
            <a:pPr>
              <a:lnSpc>
                <a:spcPct val="200000"/>
              </a:lnSpc>
              <a:buNone/>
            </a:pPr>
            <a:r>
              <a:rPr dirty="0"/>
              <a:t>connected to Internet. </a:t>
            </a:r>
          </a:p>
          <a:p>
            <a:pPr>
              <a:lnSpc>
                <a:spcPct val="200000"/>
              </a:lnSpc>
              <a:buNone/>
            </a:pPr>
            <a:r>
              <a:rPr lang="en-US" dirty="0"/>
              <a:t>S</a:t>
            </a:r>
            <a:r>
              <a:rPr dirty="0"/>
              <a:t>teps to activate license key</a:t>
            </a:r>
          </a:p>
          <a:p>
            <a:pPr>
              <a:lnSpc>
                <a:spcPct val="200000"/>
              </a:lnSpc>
              <a:buSzPct val="70000"/>
              <a:buBlip>
                <a:blip r:embed="rId3"/>
              </a:buBlip>
            </a:pPr>
            <a:r>
              <a:rPr dirty="0"/>
              <a:t>Click the </a:t>
            </a:r>
            <a:r>
              <a:rPr lang="en-US" b="1" dirty="0"/>
              <a:t>start</a:t>
            </a:r>
            <a:r>
              <a:rPr lang="en-US" dirty="0"/>
              <a:t> </a:t>
            </a:r>
            <a:r>
              <a:rPr dirty="0"/>
              <a:t>button for activation. Right click </a:t>
            </a:r>
            <a:r>
              <a:rPr b="1" dirty="0"/>
              <a:t>My</a:t>
            </a:r>
            <a:r>
              <a:rPr dirty="0"/>
              <a:t> </a:t>
            </a:r>
            <a:r>
              <a:rPr b="1" dirty="0"/>
              <a:t>Computer</a:t>
            </a:r>
            <a:r>
              <a:rPr dirty="0"/>
              <a:t>, click </a:t>
            </a:r>
            <a:r>
              <a:rPr b="1" dirty="0"/>
              <a:t>Properties </a:t>
            </a:r>
            <a:r>
              <a:rPr dirty="0"/>
              <a:t>then click </a:t>
            </a:r>
            <a:r>
              <a:rPr b="1" dirty="0"/>
              <a:t>Activate Windows now</a:t>
            </a:r>
            <a:r>
              <a:rPr dirty="0"/>
              <a:t>.</a:t>
            </a:r>
          </a:p>
          <a:p>
            <a:pPr>
              <a:lnSpc>
                <a:spcPct val="200000"/>
              </a:lnSpc>
              <a:buSzPct val="70000"/>
              <a:buBlip>
                <a:blip r:embed="rId3"/>
              </a:buBlip>
            </a:pPr>
            <a:r>
              <a:rPr dirty="0"/>
              <a:t>Once Windows detects Internet connection, click </a:t>
            </a:r>
            <a:r>
              <a:rPr b="1" dirty="0"/>
              <a:t>Activate Windows online now</a:t>
            </a:r>
            <a:r>
              <a:rPr dirty="0"/>
              <a:t>.  Provide the administrator password or confirmation if you are prompted. </a:t>
            </a:r>
          </a:p>
          <a:p>
            <a:pPr>
              <a:lnSpc>
                <a:spcPct val="200000"/>
              </a:lnSpc>
              <a:buSzPct val="70000"/>
              <a:buBlip>
                <a:blip r:embed="rId3"/>
              </a:buBlip>
            </a:pPr>
            <a:r>
              <a:rPr dirty="0"/>
              <a:t>Enter your Windows license key when prompted, click </a:t>
            </a:r>
            <a:r>
              <a:rPr b="1" dirty="0"/>
              <a:t>Next</a:t>
            </a:r>
            <a:r>
              <a:rPr dirty="0"/>
              <a:t> to proceed further. </a:t>
            </a:r>
          </a:p>
          <a:p>
            <a:pPr>
              <a:buNone/>
            </a:pPr>
            <a:endParaRPr dirty="0"/>
          </a:p>
        </p:txBody>
      </p:sp>
    </p:spTree>
  </p:cSld>
  <p:clrMapOvr>
    <a:masterClrMapping/>
  </p:clrMapOvr>
  <p:transition spd="slow">
    <p:wipe dir="d"/>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968601"/>
          </a:xfrm>
        </p:spPr>
        <p:txBody>
          <a:bodyPr>
            <a:normAutofit/>
          </a:bodyPr>
          <a:lstStyle/>
          <a:p>
            <a:r>
              <a:rPr lang="en-GB" dirty="0"/>
              <a:t>System Configuration</a:t>
            </a:r>
          </a:p>
          <a:p>
            <a:endParaRPr lang="en-GB" dirty="0"/>
          </a:p>
        </p:txBody>
      </p:sp>
    </p:spTree>
  </p:cSld>
  <p:clrMapOvr>
    <a:masterClrMapping/>
  </p:clrMapOvr>
  <p:transition spd="slow">
    <p:wipe dir="d"/>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782598"/>
          </a:xfrm>
        </p:spPr>
        <p:txBody>
          <a:bodyPr/>
          <a:lstStyle/>
          <a:p>
            <a:pPr>
              <a:lnSpc>
                <a:spcPct val="150000"/>
              </a:lnSpc>
            </a:pPr>
            <a:r>
              <a:rPr lang="en-GB" dirty="0"/>
              <a:t>Software</a:t>
            </a:r>
          </a:p>
        </p:txBody>
      </p:sp>
      <p:pic>
        <p:nvPicPr>
          <p:cNvPr id="7" name="Picture Placeholder 6" descr="13398793-1200x1600.jpg"/>
          <p:cNvPicPr>
            <a:picLocks noGrp="1" noChangeAspect="1"/>
          </p:cNvPicPr>
          <p:nvPr>
            <p:ph type="pic" sz="quarter" idx="10"/>
          </p:nvPr>
        </p:nvPicPr>
        <p:blipFill>
          <a:blip r:embed="rId3" cstate="email"/>
          <a:srcRect/>
          <a:stretch>
            <a:fillRect/>
          </a:stretch>
        </p:blipFill>
        <p:spPr>
          <a:prstGeom prst="rect">
            <a:avLst/>
          </a:prstGeom>
          <a:ln>
            <a:noFill/>
          </a:ln>
          <a:effectLst>
            <a:softEdge rad="112500"/>
          </a:effectLst>
        </p:spPr>
      </p:pic>
      <p:sp>
        <p:nvSpPr>
          <p:cNvPr id="2" name="Text Placeholder 1"/>
          <p:cNvSpPr>
            <a:spLocks noGrp="1"/>
          </p:cNvSpPr>
          <p:nvPr>
            <p:ph type="body" sz="quarter" idx="11"/>
          </p:nvPr>
        </p:nvSpPr>
        <p:spPr/>
        <p:txBody>
          <a:bodyPr/>
          <a:lstStyle/>
          <a:p>
            <a:pPr>
              <a:lnSpc>
                <a:spcPct val="200000"/>
              </a:lnSpc>
            </a:pPr>
            <a:r>
              <a:rPr dirty="0"/>
              <a:t>Computer software is a set of preprogrammed rules and instructions to do a particular task by the computer. </a:t>
            </a:r>
            <a:endParaRPr lang="en-GB" dirty="0"/>
          </a:p>
        </p:txBody>
      </p:sp>
    </p:spTree>
  </p:cSld>
  <p:clrMapOvr>
    <a:masterClrMapping/>
  </p:clrMapOvr>
  <p:transition spd="slow">
    <p:wipe dir="d"/>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Software </a:t>
            </a:r>
            <a:r>
              <a:rPr lang="en-GB" sz="1600" dirty="0"/>
              <a:t>(1 of 2)</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pPr>
            <a:r>
              <a:rPr dirty="0"/>
              <a:t>Registered</a:t>
            </a:r>
            <a:r>
              <a:rPr lang="en-GB" dirty="0"/>
              <a:t> software</a:t>
            </a:r>
          </a:p>
          <a:p>
            <a:pPr lvl="1">
              <a:lnSpc>
                <a:spcPct val="200000"/>
              </a:lnSpc>
            </a:pPr>
            <a:r>
              <a:rPr dirty="0"/>
              <a:t>Registered software is privately owned and controlled. Its design is owned by a company. </a:t>
            </a:r>
            <a:endParaRPr lang="en-GB" dirty="0"/>
          </a:p>
          <a:p>
            <a:pPr>
              <a:lnSpc>
                <a:spcPct val="200000"/>
              </a:lnSpc>
            </a:pPr>
            <a:r>
              <a:rPr lang="en-GB" dirty="0"/>
              <a:t>Shareware</a:t>
            </a:r>
          </a:p>
          <a:p>
            <a:pPr lvl="1">
              <a:lnSpc>
                <a:spcPct val="200000"/>
              </a:lnSpc>
            </a:pPr>
            <a:r>
              <a:rPr dirty="0"/>
              <a:t>Shareware is privately owned and copyrighted software that is given to others to use at free of cost for a limited period. Later, the user has to pay for using it. </a:t>
            </a:r>
            <a:endParaRPr lang="en-GB" dirty="0"/>
          </a:p>
        </p:txBody>
      </p:sp>
    </p:spTree>
  </p:cSld>
  <p:clrMapOvr>
    <a:masterClrMapping/>
  </p:clrMapOvr>
  <p:transition spd="slow">
    <p:wipe dir="d"/>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Software </a:t>
            </a:r>
            <a:r>
              <a:rPr lang="en-GB" sz="1600" dirty="0"/>
              <a:t>(2 of 2)</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pPr>
            <a:r>
              <a:rPr dirty="0"/>
              <a:t>Open Source</a:t>
            </a:r>
          </a:p>
          <a:p>
            <a:pPr lvl="1">
              <a:lnSpc>
                <a:spcPct val="200000"/>
              </a:lnSpc>
            </a:pPr>
            <a:r>
              <a:rPr dirty="0"/>
              <a:t>If the source code of a particular software program is available in an open forum, then this software is called Open source. </a:t>
            </a:r>
          </a:p>
          <a:p>
            <a:pPr>
              <a:lnSpc>
                <a:spcPct val="200000"/>
              </a:lnSpc>
            </a:pPr>
            <a:r>
              <a:rPr lang="en-GB" dirty="0"/>
              <a:t>Freeware</a:t>
            </a:r>
          </a:p>
          <a:p>
            <a:pPr lvl="1">
              <a:lnSpc>
                <a:spcPct val="200000"/>
              </a:lnSpc>
            </a:pPr>
            <a:r>
              <a:rPr dirty="0"/>
              <a:t>Freeware is privately owned and copyrighted software that is given to others to use at free of cost. The user can use it for unlimited time period.</a:t>
            </a:r>
            <a:endParaRPr lang="en-GB" dirty="0"/>
          </a:p>
        </p:txBody>
      </p:sp>
    </p:spTree>
  </p:cSld>
  <p:clrMapOvr>
    <a:masterClrMapping/>
  </p:clrMapOvr>
  <p:transition spd="slow">
    <p:wipe dir="d"/>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Upgrading the Driver </a:t>
            </a:r>
            <a:r>
              <a:rPr lang="en-GB" sz="1600" dirty="0"/>
              <a:t>(1 of 3)</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pPr>
            <a:r>
              <a:rPr lang="en-US" dirty="0"/>
              <a:t>Device Driver is a Program that allows Computer Program to interact with the Hardware connected / Configured in the System.</a:t>
            </a:r>
          </a:p>
          <a:p>
            <a:pPr>
              <a:lnSpc>
                <a:spcPct val="200000"/>
              </a:lnSpc>
            </a:pPr>
            <a:r>
              <a:rPr lang="en-US" dirty="0"/>
              <a:t>O</a:t>
            </a:r>
            <a:r>
              <a:rPr dirty="0"/>
              <a:t>perating system change or adding of new software may create problem for video card or video card driver. </a:t>
            </a:r>
          </a:p>
          <a:p>
            <a:pPr>
              <a:lnSpc>
                <a:spcPct val="200000"/>
              </a:lnSpc>
            </a:pPr>
            <a:r>
              <a:rPr lang="en-US" dirty="0"/>
              <a:t>A driver communicates with the device through the computer bus to which the hardware is connected.</a:t>
            </a:r>
            <a:endParaRPr dirty="0"/>
          </a:p>
          <a:p>
            <a:pPr>
              <a:lnSpc>
                <a:spcPct val="200000"/>
              </a:lnSpc>
            </a:pPr>
            <a:r>
              <a:rPr lang="en-US" dirty="0"/>
              <a:t>U</a:t>
            </a:r>
            <a:r>
              <a:rPr dirty="0"/>
              <a:t>pgrade the driver by installing a new version to resolve the problem. </a:t>
            </a:r>
            <a:endParaRPr lang="en-GB" dirty="0"/>
          </a:p>
        </p:txBody>
      </p:sp>
    </p:spTree>
  </p:cSld>
  <p:clrMapOvr>
    <a:masterClrMapping/>
  </p:clrMapOvr>
  <p:transition spd="slow">
    <p:wipe dir="d"/>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Upgrading the Driver </a:t>
            </a:r>
            <a:r>
              <a:rPr lang="en-GB" sz="1600" dirty="0"/>
              <a:t>(2 of 3)</a:t>
            </a:r>
          </a:p>
        </p:txBody>
      </p:sp>
      <p:sp>
        <p:nvSpPr>
          <p:cNvPr id="3" name="Text Placeholder 2"/>
          <p:cNvSpPr>
            <a:spLocks noGrp="1"/>
          </p:cNvSpPr>
          <p:nvPr>
            <p:ph type="body" sz="quarter" idx="16"/>
          </p:nvPr>
        </p:nvSpPr>
        <p:spPr>
          <a:xfrm>
            <a:off x="457200" y="1389888"/>
            <a:ext cx="8240713" cy="4953000"/>
          </a:xfrm>
        </p:spPr>
        <p:txBody>
          <a:bodyPr>
            <a:normAutofit/>
          </a:bodyPr>
          <a:lstStyle/>
          <a:p>
            <a:pPr>
              <a:lnSpc>
                <a:spcPct val="200000"/>
              </a:lnSpc>
              <a:buNone/>
            </a:pPr>
            <a:r>
              <a:rPr lang="en-GB" dirty="0"/>
              <a:t>To upgrade Video Card Driver:</a:t>
            </a:r>
          </a:p>
          <a:p>
            <a:pPr>
              <a:lnSpc>
                <a:spcPct val="200000"/>
              </a:lnSpc>
            </a:pPr>
            <a:r>
              <a:rPr lang="en-US" dirty="0"/>
              <a:t>I</a:t>
            </a:r>
            <a:r>
              <a:rPr dirty="0"/>
              <a:t>dentify the existing card, download the new driver and install the new driver.</a:t>
            </a:r>
          </a:p>
          <a:p>
            <a:pPr lvl="1">
              <a:lnSpc>
                <a:spcPct val="200000"/>
              </a:lnSpc>
            </a:pPr>
            <a:r>
              <a:rPr dirty="0"/>
              <a:t>To find the existing card:</a:t>
            </a:r>
          </a:p>
          <a:p>
            <a:pPr lvl="2">
              <a:lnSpc>
                <a:spcPct val="200000"/>
              </a:lnSpc>
              <a:buFont typeface="Courier New" pitchFamily="49" charset="0"/>
              <a:buChar char="o"/>
            </a:pPr>
            <a:r>
              <a:rPr dirty="0"/>
              <a:t>Right click on </a:t>
            </a:r>
            <a:r>
              <a:rPr b="1" dirty="0"/>
              <a:t>My Computer</a:t>
            </a:r>
            <a:r>
              <a:rPr dirty="0"/>
              <a:t>.</a:t>
            </a:r>
          </a:p>
          <a:p>
            <a:pPr lvl="2">
              <a:lnSpc>
                <a:spcPct val="200000"/>
              </a:lnSpc>
              <a:buFont typeface="Courier New" pitchFamily="49" charset="0"/>
              <a:buChar char="o"/>
            </a:pPr>
            <a:r>
              <a:rPr dirty="0"/>
              <a:t>Select </a:t>
            </a:r>
            <a:r>
              <a:rPr b="1" dirty="0"/>
              <a:t>Properties</a:t>
            </a:r>
            <a:r>
              <a:rPr dirty="0"/>
              <a:t>.</a:t>
            </a:r>
          </a:p>
          <a:p>
            <a:pPr lvl="2">
              <a:lnSpc>
                <a:spcPct val="200000"/>
              </a:lnSpc>
              <a:buFont typeface="Courier New" pitchFamily="49" charset="0"/>
              <a:buChar char="o"/>
            </a:pPr>
            <a:r>
              <a:rPr dirty="0"/>
              <a:t>Click </a:t>
            </a:r>
            <a:r>
              <a:rPr b="1" dirty="0"/>
              <a:t>Device Manager </a:t>
            </a:r>
            <a:r>
              <a:rPr dirty="0"/>
              <a:t>tab.</a:t>
            </a:r>
          </a:p>
          <a:p>
            <a:pPr lvl="2">
              <a:lnSpc>
                <a:spcPct val="200000"/>
              </a:lnSpc>
              <a:buFont typeface="Courier New" pitchFamily="49" charset="0"/>
              <a:buChar char="o"/>
            </a:pPr>
            <a:r>
              <a:rPr dirty="0"/>
              <a:t>Click plus sign to the left of Display adapters. You can note the name of the driver that appears. </a:t>
            </a:r>
          </a:p>
          <a:p>
            <a:pPr lvl="1">
              <a:lnSpc>
                <a:spcPct val="200000"/>
              </a:lnSpc>
            </a:pPr>
            <a:endParaRPr lang="en-GB" dirty="0"/>
          </a:p>
        </p:txBody>
      </p:sp>
    </p:spTree>
  </p:cSld>
  <p:clrMapOvr>
    <a:masterClrMapping/>
  </p:clrMapOvr>
  <p:transition spd="slow">
    <p:wipe dir="d"/>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Upgrading the Driver </a:t>
            </a:r>
            <a:r>
              <a:rPr lang="en-GB" sz="1600" dirty="0"/>
              <a:t>(3 of 3)</a:t>
            </a:r>
          </a:p>
        </p:txBody>
      </p:sp>
      <p:sp>
        <p:nvSpPr>
          <p:cNvPr id="3" name="Text Placeholder 2"/>
          <p:cNvSpPr>
            <a:spLocks noGrp="1"/>
          </p:cNvSpPr>
          <p:nvPr>
            <p:ph type="body" sz="quarter" idx="16"/>
          </p:nvPr>
        </p:nvSpPr>
        <p:spPr>
          <a:xfrm>
            <a:off x="457200" y="1389888"/>
            <a:ext cx="8382000" cy="5192712"/>
          </a:xfrm>
        </p:spPr>
        <p:txBody>
          <a:bodyPr>
            <a:normAutofit/>
          </a:bodyPr>
          <a:lstStyle/>
          <a:p>
            <a:pPr lvl="1">
              <a:lnSpc>
                <a:spcPct val="200000"/>
              </a:lnSpc>
            </a:pPr>
            <a:r>
              <a:rPr dirty="0"/>
              <a:t>To </a:t>
            </a:r>
            <a:r>
              <a:rPr lang="en-GB" dirty="0"/>
              <a:t>download a new driver:</a:t>
            </a:r>
            <a:endParaRPr dirty="0"/>
          </a:p>
          <a:p>
            <a:pPr lvl="2">
              <a:lnSpc>
                <a:spcPct val="200000"/>
              </a:lnSpc>
              <a:buFont typeface="Courier New" pitchFamily="49" charset="0"/>
              <a:buChar char="o"/>
            </a:pPr>
            <a:r>
              <a:rPr dirty="0"/>
              <a:t>Go to your driver manufacturer's Web site.</a:t>
            </a:r>
          </a:p>
          <a:p>
            <a:pPr lvl="2">
              <a:lnSpc>
                <a:spcPct val="200000"/>
              </a:lnSpc>
              <a:buFont typeface="Courier New" pitchFamily="49" charset="0"/>
              <a:buChar char="o"/>
            </a:pPr>
            <a:r>
              <a:rPr dirty="0"/>
              <a:t>Download and save an appropriate driver.</a:t>
            </a:r>
          </a:p>
          <a:p>
            <a:pPr lvl="1">
              <a:lnSpc>
                <a:spcPct val="200000"/>
              </a:lnSpc>
            </a:pPr>
            <a:r>
              <a:rPr dirty="0"/>
              <a:t>To install the new driver:</a:t>
            </a:r>
          </a:p>
          <a:p>
            <a:pPr lvl="2">
              <a:lnSpc>
                <a:spcPct val="200000"/>
              </a:lnSpc>
              <a:buFont typeface="Courier New" pitchFamily="49" charset="0"/>
              <a:buChar char="o"/>
            </a:pPr>
            <a:r>
              <a:rPr dirty="0"/>
              <a:t>Find the existing driver and select </a:t>
            </a:r>
            <a:r>
              <a:rPr b="1" dirty="0"/>
              <a:t>Remove</a:t>
            </a:r>
            <a:r>
              <a:rPr dirty="0"/>
              <a:t>.</a:t>
            </a:r>
          </a:p>
          <a:p>
            <a:pPr lvl="2">
              <a:lnSpc>
                <a:spcPct val="200000"/>
              </a:lnSpc>
              <a:buFont typeface="Courier New" pitchFamily="49" charset="0"/>
              <a:buChar char="o"/>
            </a:pPr>
            <a:r>
              <a:rPr dirty="0"/>
              <a:t>Double-click the downloaded file icon.</a:t>
            </a:r>
          </a:p>
          <a:p>
            <a:pPr lvl="2">
              <a:lnSpc>
                <a:spcPct val="200000"/>
              </a:lnSpc>
              <a:buFont typeface="Courier New" pitchFamily="49" charset="0"/>
              <a:buChar char="o"/>
            </a:pPr>
            <a:r>
              <a:rPr dirty="0"/>
              <a:t>Follow the instructions and install.</a:t>
            </a:r>
          </a:p>
          <a:p>
            <a:pPr lvl="2">
              <a:lnSpc>
                <a:spcPct val="200000"/>
              </a:lnSpc>
              <a:buFont typeface="Courier New" pitchFamily="49" charset="0"/>
              <a:buChar char="o"/>
            </a:pPr>
            <a:r>
              <a:rPr dirty="0"/>
              <a:t>Restart the computer to activate the driver.</a:t>
            </a:r>
          </a:p>
        </p:txBody>
      </p:sp>
    </p:spTree>
  </p:cSld>
  <p:clrMapOvr>
    <a:masterClrMapping/>
  </p:clrMapOvr>
  <p:transition spd="slow">
    <p:wipe dir="d"/>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Windows Updates</a:t>
            </a:r>
          </a:p>
        </p:txBody>
      </p:sp>
      <p:sp>
        <p:nvSpPr>
          <p:cNvPr id="3" name="Text Placeholder 2"/>
          <p:cNvSpPr>
            <a:spLocks noGrp="1"/>
          </p:cNvSpPr>
          <p:nvPr>
            <p:ph type="body" sz="quarter" idx="16"/>
          </p:nvPr>
        </p:nvSpPr>
        <p:spPr>
          <a:xfrm>
            <a:off x="457200" y="1389888"/>
            <a:ext cx="8240713" cy="4773612"/>
          </a:xfrm>
        </p:spPr>
        <p:txBody>
          <a:bodyPr/>
          <a:lstStyle/>
          <a:p>
            <a:pPr>
              <a:lnSpc>
                <a:spcPct val="200000"/>
              </a:lnSpc>
              <a:buNone/>
            </a:pPr>
            <a:r>
              <a:rPr dirty="0"/>
              <a:t>Windows Updates is a facility provided by Microsoft to its customers to have the</a:t>
            </a:r>
          </a:p>
          <a:p>
            <a:pPr>
              <a:lnSpc>
                <a:spcPct val="200000"/>
              </a:lnSpc>
              <a:buNone/>
            </a:pPr>
            <a:r>
              <a:rPr dirty="0"/>
              <a:t>updates for the MS Windows operating system and other components through </a:t>
            </a:r>
          </a:p>
          <a:p>
            <a:pPr>
              <a:lnSpc>
                <a:spcPct val="200000"/>
              </a:lnSpc>
              <a:buNone/>
            </a:pPr>
            <a:r>
              <a:rPr dirty="0"/>
              <a:t>Internet connection.</a:t>
            </a:r>
            <a:endParaRPr lang="en-GB" dirty="0"/>
          </a:p>
        </p:txBody>
      </p:sp>
    </p:spTree>
    <p:extLst>
      <p:ext uri="{BB962C8B-B14F-4D97-AF65-F5344CB8AC3E}">
        <p14:creationId xmlns:p14="http://schemas.microsoft.com/office/powerpoint/2010/main" val="1583217251"/>
      </p:ext>
    </p:extLst>
  </p:cSld>
  <p:clrMapOvr>
    <a:masterClrMapping/>
  </p:clrMapOvr>
  <p:transition spd="slow">
    <p:wipe dir="d"/>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686800" cy="784830"/>
          </a:xfrm>
        </p:spPr>
        <p:txBody>
          <a:bodyPr/>
          <a:lstStyle/>
          <a:p>
            <a:r>
              <a:rPr dirty="0"/>
              <a:t>Importance of Windows Updates </a:t>
            </a:r>
            <a:r>
              <a:rPr sz="1600" dirty="0"/>
              <a:t>(1 of 2) </a:t>
            </a:r>
            <a:endParaRPr lang="en-GB" sz="1600" dirty="0"/>
          </a:p>
        </p:txBody>
      </p:sp>
      <p:sp>
        <p:nvSpPr>
          <p:cNvPr id="3" name="Text Placeholder 2"/>
          <p:cNvSpPr>
            <a:spLocks noGrp="1"/>
          </p:cNvSpPr>
          <p:nvPr>
            <p:ph type="body" sz="quarter" idx="16"/>
          </p:nvPr>
        </p:nvSpPr>
        <p:spPr>
          <a:xfrm>
            <a:off x="457200" y="1389888"/>
            <a:ext cx="8240713" cy="4773612"/>
          </a:xfrm>
        </p:spPr>
        <p:txBody>
          <a:bodyPr/>
          <a:lstStyle/>
          <a:p>
            <a:pPr>
              <a:lnSpc>
                <a:spcPct val="100000"/>
              </a:lnSpc>
              <a:buNone/>
            </a:pPr>
            <a:r>
              <a:rPr lang="en-US" b="1" dirty="0"/>
              <a:t>Reasons:</a:t>
            </a:r>
            <a:endParaRPr b="1" dirty="0"/>
          </a:p>
          <a:p>
            <a:pPr>
              <a:lnSpc>
                <a:spcPct val="100000"/>
              </a:lnSpc>
            </a:pPr>
            <a:endParaRPr dirty="0"/>
          </a:p>
          <a:p>
            <a:pPr>
              <a:lnSpc>
                <a:spcPct val="100000"/>
              </a:lnSpc>
            </a:pPr>
            <a:r>
              <a:rPr dirty="0"/>
              <a:t>It protects t</a:t>
            </a:r>
            <a:r>
              <a:rPr lang="en-US" dirty="0"/>
              <a:t>he</a:t>
            </a:r>
            <a:r>
              <a:rPr dirty="0"/>
              <a:t> computer from internet attacks.</a:t>
            </a:r>
          </a:p>
          <a:p>
            <a:pPr>
              <a:lnSpc>
                <a:spcPct val="100000"/>
              </a:lnSpc>
            </a:pPr>
            <a:endParaRPr dirty="0"/>
          </a:p>
          <a:p>
            <a:pPr>
              <a:lnSpc>
                <a:spcPct val="100000"/>
              </a:lnSpc>
            </a:pPr>
            <a:r>
              <a:rPr dirty="0"/>
              <a:t>It keeps the computer from crashing.</a:t>
            </a:r>
          </a:p>
          <a:p>
            <a:pPr>
              <a:lnSpc>
                <a:spcPct val="100000"/>
              </a:lnSpc>
            </a:pPr>
            <a:endParaRPr dirty="0"/>
          </a:p>
          <a:p>
            <a:pPr>
              <a:lnSpc>
                <a:spcPct val="100000"/>
              </a:lnSpc>
            </a:pPr>
            <a:r>
              <a:rPr dirty="0"/>
              <a:t>It helps the computer in fast processing.</a:t>
            </a:r>
          </a:p>
          <a:p>
            <a:pPr>
              <a:lnSpc>
                <a:spcPct val="100000"/>
              </a:lnSpc>
            </a:pPr>
            <a:endParaRPr dirty="0"/>
          </a:p>
          <a:p>
            <a:pPr>
              <a:lnSpc>
                <a:spcPct val="100000"/>
              </a:lnSpc>
            </a:pPr>
            <a:r>
              <a:rPr dirty="0"/>
              <a:t>It fixes bugs in OS software.</a:t>
            </a:r>
          </a:p>
        </p:txBody>
      </p:sp>
      <p:pic>
        <p:nvPicPr>
          <p:cNvPr id="9" name="Picture Placeholder 8" descr="11551407-643x965.jpg"/>
          <p:cNvPicPr>
            <a:picLocks noGrp="1" noChangeAspect="1"/>
          </p:cNvPicPr>
          <p:nvPr>
            <p:ph type="pic" sz="quarter" idx="17"/>
          </p:nvPr>
        </p:nvPicPr>
        <p:blipFill>
          <a:blip r:embed="rId2" cstate="email"/>
          <a:srcRect/>
          <a:stretch>
            <a:fillRect/>
          </a:stretch>
        </p:blipFill>
        <p:spPr>
          <a:xfrm>
            <a:off x="5105400" y="3816636"/>
            <a:ext cx="3581400" cy="2634964"/>
          </a:xfrm>
          <a:prstGeom prst="rect">
            <a:avLst/>
          </a:prstGeom>
          <a:ln>
            <a:noFill/>
          </a:ln>
          <a:effectLst>
            <a:softEdge rad="112500"/>
          </a:effectLst>
        </p:spPr>
      </p:pic>
    </p:spTree>
    <p:extLst>
      <p:ext uri="{BB962C8B-B14F-4D97-AF65-F5344CB8AC3E}">
        <p14:creationId xmlns:p14="http://schemas.microsoft.com/office/powerpoint/2010/main" val="4001498616"/>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of IT Industry </a:t>
            </a:r>
            <a:r>
              <a:rPr lang="en-GB" sz="1600" dirty="0"/>
              <a:t>(14 of 14)</a:t>
            </a:r>
          </a:p>
        </p:txBody>
      </p:sp>
      <p:sp>
        <p:nvSpPr>
          <p:cNvPr id="3" name="Text Placeholder 2"/>
          <p:cNvSpPr>
            <a:spLocks noGrp="1"/>
          </p:cNvSpPr>
          <p:nvPr>
            <p:ph type="body" sz="quarter" idx="16"/>
          </p:nvPr>
        </p:nvSpPr>
        <p:spPr>
          <a:xfrm>
            <a:off x="76200" y="1371600"/>
            <a:ext cx="8240713" cy="4473575"/>
          </a:xfrm>
        </p:spPr>
        <p:txBody>
          <a:bodyPr/>
          <a:lstStyle/>
          <a:p>
            <a:pPr lvl="1">
              <a:lnSpc>
                <a:spcPct val="200000"/>
              </a:lnSpc>
              <a:buSzPct val="70000"/>
              <a:buBlip>
                <a:blip r:embed="rId3"/>
              </a:buBlip>
            </a:pPr>
            <a:r>
              <a:rPr dirty="0"/>
              <a:t>Globalization</a:t>
            </a:r>
          </a:p>
          <a:p>
            <a:pPr lvl="2">
              <a:lnSpc>
                <a:spcPct val="200000"/>
              </a:lnSpc>
              <a:buSzPct val="70000"/>
              <a:buFont typeface="Arial" pitchFamily="34" charset="0"/>
              <a:buChar char="•"/>
            </a:pPr>
            <a:r>
              <a:rPr dirty="0"/>
              <a:t>IT development brings the world closer and together. </a:t>
            </a:r>
          </a:p>
          <a:p>
            <a:pPr lvl="2">
              <a:lnSpc>
                <a:spcPct val="200000"/>
              </a:lnSpc>
              <a:buSzPct val="70000"/>
              <a:buFont typeface="Arial" pitchFamily="34" charset="0"/>
              <a:buChar char="•"/>
            </a:pPr>
            <a:r>
              <a:rPr dirty="0"/>
              <a:t>It removes the distance and language barrier to share information and ideas with each other.</a:t>
            </a:r>
          </a:p>
        </p:txBody>
      </p:sp>
      <p:pic>
        <p:nvPicPr>
          <p:cNvPr id="7" name="Picture Placeholder 6" descr="12750463-1165x1648.jpg"/>
          <p:cNvPicPr>
            <a:picLocks noGrp="1" noChangeAspect="1"/>
          </p:cNvPicPr>
          <p:nvPr>
            <p:ph type="pic" sz="quarter" idx="17"/>
          </p:nvPr>
        </p:nvPicPr>
        <p:blipFill>
          <a:blip r:embed="rId4" cstate="email"/>
          <a:srcRect/>
          <a:stretch>
            <a:fillRect/>
          </a:stretch>
        </p:blipFill>
        <p:spPr>
          <a:prstGeom prst="rect">
            <a:avLst/>
          </a:prstGeom>
          <a:ln>
            <a:noFill/>
          </a:ln>
          <a:effectLst>
            <a:softEdge rad="112500"/>
          </a:effectLst>
        </p:spPr>
      </p:pic>
    </p:spTree>
  </p:cSld>
  <p:clrMapOvr>
    <a:masterClrMapping/>
  </p:clrMapOvr>
  <p:transition spd="slow">
    <p:wipe dir="d"/>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385176" cy="784830"/>
          </a:xfrm>
        </p:spPr>
        <p:txBody>
          <a:bodyPr/>
          <a:lstStyle/>
          <a:p>
            <a:r>
              <a:rPr lang="en-US" dirty="0"/>
              <a:t>I</a:t>
            </a:r>
            <a:r>
              <a:rPr dirty="0"/>
              <a:t>mportance of Windows Updates </a:t>
            </a:r>
            <a:r>
              <a:rPr sz="1600" dirty="0"/>
              <a:t>(2 of 2) </a:t>
            </a:r>
          </a:p>
        </p:txBody>
      </p:sp>
      <p:sp>
        <p:nvSpPr>
          <p:cNvPr id="3" name="Text Placeholder 2"/>
          <p:cNvSpPr>
            <a:spLocks noGrp="1"/>
          </p:cNvSpPr>
          <p:nvPr>
            <p:ph type="body" sz="quarter" idx="16"/>
          </p:nvPr>
        </p:nvSpPr>
        <p:spPr>
          <a:xfrm>
            <a:off x="457200" y="1389888"/>
            <a:ext cx="8240713" cy="4773612"/>
          </a:xfrm>
        </p:spPr>
        <p:txBody>
          <a:bodyPr>
            <a:normAutofit/>
          </a:bodyPr>
          <a:lstStyle/>
          <a:p>
            <a:r>
              <a:rPr lang="en-GB" dirty="0"/>
              <a:t>It helps in fixing Critical Updates.</a:t>
            </a:r>
          </a:p>
          <a:p>
            <a:r>
              <a:rPr lang="en-GB" dirty="0"/>
              <a:t>It helps in fixing interoperability between applications.</a:t>
            </a:r>
          </a:p>
          <a:p>
            <a:r>
              <a:rPr lang="en-GB" dirty="0"/>
              <a:t>It helps in security updates like IE patches, security holes and attacks.</a:t>
            </a:r>
          </a:p>
          <a:p>
            <a:r>
              <a:rPr lang="en-GB" dirty="0"/>
              <a:t>It helps in providing faster internet by optimising network traffic .</a:t>
            </a:r>
          </a:p>
          <a:p>
            <a:r>
              <a:rPr lang="en-GB" dirty="0"/>
              <a:t>It provides new features, driver updates and add-ons.</a:t>
            </a:r>
          </a:p>
        </p:txBody>
      </p:sp>
      <p:pic>
        <p:nvPicPr>
          <p:cNvPr id="5" name="Picture Placeholder 4" descr="12598020-1358x1414.jpg"/>
          <p:cNvPicPr>
            <a:picLocks noGrp="1" noChangeAspect="1"/>
          </p:cNvPicPr>
          <p:nvPr>
            <p:ph type="pic" sz="quarter" idx="17"/>
          </p:nvPr>
        </p:nvPicPr>
        <p:blipFill>
          <a:blip r:embed="rId2" cstate="email"/>
          <a:srcRect/>
          <a:stretch>
            <a:fillRect/>
          </a:stretch>
        </p:blipFill>
        <p:spPr>
          <a:xfrm>
            <a:off x="6426200" y="4114800"/>
            <a:ext cx="2336800" cy="2336800"/>
          </a:xfrm>
          <a:prstGeom prst="rect">
            <a:avLst/>
          </a:prstGeom>
          <a:ln>
            <a:noFill/>
          </a:ln>
          <a:effectLst>
            <a:softEdge rad="112500"/>
          </a:effectLst>
        </p:spPr>
      </p:pic>
    </p:spTree>
    <p:extLst>
      <p:ext uri="{BB962C8B-B14F-4D97-AF65-F5344CB8AC3E}">
        <p14:creationId xmlns:p14="http://schemas.microsoft.com/office/powerpoint/2010/main" val="2815650358"/>
      </p:ext>
    </p:extLst>
  </p:cSld>
  <p:clrMapOvr>
    <a:masterClrMapping/>
  </p:clrMapOvr>
  <p:transition spd="slow">
    <p:wipe dir="d"/>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Security Patches (Hot Fixes) </a:t>
            </a:r>
            <a:r>
              <a:rPr lang="en-GB" sz="1600" dirty="0"/>
              <a:t>(1 of 2)</a:t>
            </a:r>
          </a:p>
        </p:txBody>
      </p:sp>
      <p:sp>
        <p:nvSpPr>
          <p:cNvPr id="4" name="Text Placeholder 3"/>
          <p:cNvSpPr>
            <a:spLocks noGrp="1"/>
          </p:cNvSpPr>
          <p:nvPr>
            <p:ph type="body" sz="quarter" idx="16"/>
          </p:nvPr>
        </p:nvSpPr>
        <p:spPr/>
        <p:txBody>
          <a:bodyPr>
            <a:noAutofit/>
          </a:bodyPr>
          <a:lstStyle/>
          <a:p>
            <a:pPr>
              <a:lnSpc>
                <a:spcPct val="200000"/>
              </a:lnSpc>
            </a:pPr>
            <a:r>
              <a:rPr lang="en-GB" dirty="0"/>
              <a:t>A Patch is a small piece of Software that will be released for a specific Problem.</a:t>
            </a:r>
          </a:p>
          <a:p>
            <a:pPr>
              <a:lnSpc>
                <a:spcPct val="200000"/>
              </a:lnSpc>
            </a:pPr>
            <a:r>
              <a:rPr lang="en-GB" dirty="0"/>
              <a:t>Hot fixes or security patches built to address some specific issues. </a:t>
            </a:r>
          </a:p>
          <a:p>
            <a:pPr>
              <a:lnSpc>
                <a:spcPct val="200000"/>
              </a:lnSpc>
            </a:pPr>
            <a:r>
              <a:rPr lang="en-GB" dirty="0"/>
              <a:t>Hot fixes can get it for free by contacting concerned Product Support Services.</a:t>
            </a:r>
          </a:p>
          <a:p>
            <a:pPr>
              <a:lnSpc>
                <a:spcPct val="200000"/>
              </a:lnSpc>
            </a:pPr>
            <a:r>
              <a:rPr lang="en-GB" dirty="0"/>
              <a:t>Hot fixes need to go through testing procedure under a Test Bed.</a:t>
            </a:r>
          </a:p>
        </p:txBody>
      </p:sp>
    </p:spTree>
  </p:cSld>
  <p:clrMapOvr>
    <a:masterClrMapping/>
  </p:clrMapOvr>
  <p:transition spd="slow">
    <p:wipe dir="d"/>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Security Patches (Hot Fixes) </a:t>
            </a:r>
            <a:r>
              <a:rPr lang="en-GB" sz="1600" dirty="0"/>
              <a:t>(2 of 2)</a:t>
            </a:r>
          </a:p>
        </p:txBody>
      </p:sp>
      <p:sp>
        <p:nvSpPr>
          <p:cNvPr id="4" name="Text Placeholder 3"/>
          <p:cNvSpPr>
            <a:spLocks noGrp="1"/>
          </p:cNvSpPr>
          <p:nvPr>
            <p:ph type="body" sz="quarter" idx="16"/>
          </p:nvPr>
        </p:nvSpPr>
        <p:spPr/>
        <p:txBody>
          <a:bodyPr>
            <a:noAutofit/>
          </a:bodyPr>
          <a:lstStyle/>
          <a:p>
            <a:pPr>
              <a:lnSpc>
                <a:spcPct val="200000"/>
              </a:lnSpc>
            </a:pPr>
            <a:r>
              <a:rPr lang="en-GB" dirty="0"/>
              <a:t>Hot fixes don't receive the testing process regularly.</a:t>
            </a:r>
          </a:p>
          <a:p>
            <a:pPr>
              <a:lnSpc>
                <a:spcPct val="200000"/>
              </a:lnSpc>
            </a:pPr>
            <a:r>
              <a:rPr lang="en-GB" dirty="0"/>
              <a:t>There are 3 ratings for Security Patches:-</a:t>
            </a:r>
          </a:p>
          <a:p>
            <a:pPr lvl="1">
              <a:lnSpc>
                <a:spcPct val="200000"/>
              </a:lnSpc>
              <a:buSzPct val="70000"/>
            </a:pPr>
            <a:r>
              <a:rPr lang="en-GB" dirty="0"/>
              <a:t>Critical</a:t>
            </a:r>
          </a:p>
          <a:p>
            <a:pPr lvl="1">
              <a:lnSpc>
                <a:spcPct val="200000"/>
              </a:lnSpc>
              <a:buSzPct val="70000"/>
            </a:pPr>
            <a:r>
              <a:rPr lang="en-GB" dirty="0"/>
              <a:t>Important</a:t>
            </a:r>
          </a:p>
          <a:p>
            <a:pPr lvl="1">
              <a:lnSpc>
                <a:spcPct val="200000"/>
              </a:lnSpc>
              <a:buSzPct val="70000"/>
            </a:pPr>
            <a:r>
              <a:rPr lang="en-GB" dirty="0"/>
              <a:t>Moderate</a:t>
            </a:r>
          </a:p>
        </p:txBody>
      </p:sp>
    </p:spTree>
  </p:cSld>
  <p:clrMapOvr>
    <a:masterClrMapping/>
  </p:clrMapOvr>
  <p:transition spd="slow">
    <p:wipe dir="d"/>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689976" cy="699230"/>
          </a:xfrm>
        </p:spPr>
        <p:txBody>
          <a:bodyPr/>
          <a:lstStyle/>
          <a:p>
            <a:r>
              <a:rPr lang="en-GB" dirty="0"/>
              <a:t>Service Pack </a:t>
            </a:r>
            <a:r>
              <a:rPr lang="en-GB" sz="1600" dirty="0"/>
              <a:t>(1 of 3)</a:t>
            </a:r>
          </a:p>
        </p:txBody>
      </p:sp>
      <p:sp>
        <p:nvSpPr>
          <p:cNvPr id="3" name="Text Placeholder 2"/>
          <p:cNvSpPr>
            <a:spLocks noGrp="1"/>
          </p:cNvSpPr>
          <p:nvPr>
            <p:ph type="body" sz="quarter" idx="16"/>
          </p:nvPr>
        </p:nvSpPr>
        <p:spPr>
          <a:xfrm>
            <a:off x="457200" y="1389888"/>
            <a:ext cx="8240713" cy="4773612"/>
          </a:xfrm>
        </p:spPr>
        <p:txBody>
          <a:bodyPr/>
          <a:lstStyle/>
          <a:p>
            <a:r>
              <a:rPr lang="en-GB" dirty="0"/>
              <a:t>Service pack is the additive packages of security updates, critical updates, hot fixes and updates.</a:t>
            </a:r>
          </a:p>
          <a:p>
            <a:r>
              <a:rPr lang="en-GB" dirty="0"/>
              <a:t>It undergoes both external and internal testing.</a:t>
            </a:r>
          </a:p>
        </p:txBody>
      </p:sp>
      <p:pic>
        <p:nvPicPr>
          <p:cNvPr id="5" name="Picture Placeholder 4" descr="23689767.jpg"/>
          <p:cNvPicPr>
            <a:picLocks noGrp="1" noChangeAspect="1"/>
          </p:cNvPicPr>
          <p:nvPr>
            <p:ph type="pic" sz="quarter" idx="17"/>
          </p:nvPr>
        </p:nvPicPr>
        <p:blipFill>
          <a:blip r:embed="rId3" cstate="email"/>
          <a:srcRect/>
          <a:stretch>
            <a:fillRect/>
          </a:stretch>
        </p:blipFill>
        <p:spPr/>
      </p:pic>
    </p:spTree>
  </p:cSld>
  <p:clrMapOvr>
    <a:masterClrMapping/>
  </p:clrMapOvr>
  <p:transition spd="slow">
    <p:wipe dir="d"/>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Service Pack </a:t>
            </a:r>
            <a:r>
              <a:rPr lang="en-GB" sz="1600" dirty="0"/>
              <a:t>(2 of 3)</a:t>
            </a:r>
          </a:p>
        </p:txBody>
      </p:sp>
      <p:sp>
        <p:nvSpPr>
          <p:cNvPr id="3" name="Text Placeholder 2"/>
          <p:cNvSpPr>
            <a:spLocks noGrp="1"/>
          </p:cNvSpPr>
          <p:nvPr>
            <p:ph type="body" sz="quarter" idx="16"/>
          </p:nvPr>
        </p:nvSpPr>
        <p:spPr>
          <a:xfrm>
            <a:off x="457200" y="1389888"/>
            <a:ext cx="8240713" cy="4773612"/>
          </a:xfrm>
        </p:spPr>
        <p:txBody>
          <a:bodyPr>
            <a:normAutofit/>
          </a:bodyPr>
          <a:lstStyle/>
          <a:p>
            <a:pPr>
              <a:buNone/>
            </a:pPr>
            <a:r>
              <a:rPr lang="en-US" dirty="0"/>
              <a:t>The different service packs are:</a:t>
            </a:r>
          </a:p>
          <a:p>
            <a:r>
              <a:rPr lang="en-US" dirty="0"/>
              <a:t>Security updates</a:t>
            </a:r>
          </a:p>
          <a:p>
            <a:pPr lvl="1">
              <a:buFont typeface="Arial" pitchFamily="34" charset="0"/>
              <a:buChar char="•"/>
            </a:pPr>
            <a:r>
              <a:rPr lang="en-US" dirty="0"/>
              <a:t>This is what we traditionally refer to in patch management circles. There is severity rating included with each update, as is a security bulletin discussing the issue and a knowledge base article describing the patch in detail.</a:t>
            </a:r>
          </a:p>
        </p:txBody>
      </p:sp>
    </p:spTree>
  </p:cSld>
  <p:clrMapOvr>
    <a:masterClrMapping/>
  </p:clrMapOvr>
  <p:transition spd="slow">
    <p:wipe dir="d"/>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Service Pack </a:t>
            </a:r>
            <a:r>
              <a:rPr lang="en-GB" sz="1600" dirty="0"/>
              <a:t>(3 of 3)</a:t>
            </a:r>
          </a:p>
        </p:txBody>
      </p:sp>
      <p:sp>
        <p:nvSpPr>
          <p:cNvPr id="3" name="Text Placeholder 2"/>
          <p:cNvSpPr>
            <a:spLocks noGrp="1"/>
          </p:cNvSpPr>
          <p:nvPr>
            <p:ph type="body" sz="quarter" idx="16"/>
          </p:nvPr>
        </p:nvSpPr>
        <p:spPr>
          <a:xfrm>
            <a:off x="457200" y="1389888"/>
            <a:ext cx="8240713" cy="4773612"/>
          </a:xfrm>
        </p:spPr>
        <p:txBody>
          <a:bodyPr>
            <a:normAutofit/>
          </a:bodyPr>
          <a:lstStyle/>
          <a:p>
            <a:r>
              <a:rPr lang="en-US" dirty="0"/>
              <a:t>Critical Update</a:t>
            </a:r>
          </a:p>
          <a:p>
            <a:pPr lvl="1">
              <a:buFont typeface="Arial" pitchFamily="34" charset="0"/>
              <a:buChar char="•"/>
            </a:pPr>
            <a:r>
              <a:rPr lang="en-US" dirty="0"/>
              <a:t>It is not a security update but a fix for an issue in software. It is available publicly and has an accompanying knowledge base article.</a:t>
            </a:r>
          </a:p>
          <a:p>
            <a:r>
              <a:rPr lang="en-US" dirty="0"/>
              <a:t>Update</a:t>
            </a:r>
          </a:p>
          <a:p>
            <a:pPr lvl="1">
              <a:buFont typeface="Arial" pitchFamily="34" charset="0"/>
              <a:buChar char="•"/>
            </a:pPr>
            <a:r>
              <a:rPr lang="en-US" dirty="0"/>
              <a:t>It addresses non-security and non-critical issues.</a:t>
            </a:r>
          </a:p>
        </p:txBody>
      </p:sp>
    </p:spTree>
  </p:cSld>
  <p:clrMapOvr>
    <a:masterClrMapping/>
  </p:clrMapOvr>
  <p:transition spd="slow">
    <p:wipe dir="d"/>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
            <a:ext cx="9525000" cy="762000"/>
          </a:xfrm>
        </p:spPr>
        <p:txBody>
          <a:bodyPr/>
          <a:lstStyle/>
          <a:p>
            <a:r>
              <a:rPr lang="en-US" dirty="0"/>
              <a:t>Steps taken prior deploying Windows Update </a:t>
            </a:r>
            <a:r>
              <a:rPr lang="en-US" sz="1600" dirty="0"/>
              <a:t>(1 of 3)</a:t>
            </a:r>
          </a:p>
        </p:txBody>
      </p:sp>
      <p:sp>
        <p:nvSpPr>
          <p:cNvPr id="3" name="Text Placeholder 2"/>
          <p:cNvSpPr>
            <a:spLocks noGrp="1"/>
          </p:cNvSpPr>
          <p:nvPr>
            <p:ph type="body" sz="quarter" idx="16"/>
          </p:nvPr>
        </p:nvSpPr>
        <p:spPr>
          <a:xfrm>
            <a:off x="457200" y="1389888"/>
            <a:ext cx="8240713" cy="4800600"/>
          </a:xfrm>
        </p:spPr>
        <p:txBody>
          <a:bodyPr>
            <a:normAutofit/>
          </a:bodyPr>
          <a:lstStyle/>
          <a:p>
            <a:pPr>
              <a:lnSpc>
                <a:spcPct val="200000"/>
              </a:lnSpc>
              <a:buNone/>
            </a:pPr>
            <a:r>
              <a:rPr lang="en-US" dirty="0"/>
              <a:t>Before you deploy the Windows update, ensure the following prerequisites.</a:t>
            </a:r>
          </a:p>
          <a:p>
            <a:pPr>
              <a:lnSpc>
                <a:spcPct val="200000"/>
              </a:lnSpc>
            </a:pPr>
            <a:r>
              <a:rPr lang="en-US" dirty="0"/>
              <a:t>Disable antivirus programs</a:t>
            </a:r>
          </a:p>
          <a:p>
            <a:pPr>
              <a:lnSpc>
                <a:spcPct val="200000"/>
              </a:lnSpc>
            </a:pPr>
            <a:r>
              <a:rPr lang="en-US" dirty="0"/>
              <a:t>Perform a full backup of your computer</a:t>
            </a:r>
          </a:p>
          <a:p>
            <a:pPr>
              <a:lnSpc>
                <a:spcPct val="200000"/>
              </a:lnSpc>
            </a:pPr>
            <a:r>
              <a:rPr lang="en-US" dirty="0"/>
              <a:t>Log in as an administrator</a:t>
            </a:r>
          </a:p>
          <a:p>
            <a:pPr>
              <a:lnSpc>
                <a:spcPct val="200000"/>
              </a:lnSpc>
            </a:pPr>
            <a:r>
              <a:rPr lang="en-US" dirty="0"/>
              <a:t>Ensure that there is no power problems</a:t>
            </a:r>
          </a:p>
          <a:p>
            <a:pPr>
              <a:lnSpc>
                <a:spcPct val="200000"/>
              </a:lnSpc>
            </a:pPr>
            <a:r>
              <a:rPr lang="en-US" dirty="0"/>
              <a:t>Close all open programs</a:t>
            </a:r>
          </a:p>
          <a:p>
            <a:pPr>
              <a:lnSpc>
                <a:spcPct val="200000"/>
              </a:lnSpc>
            </a:pPr>
            <a:r>
              <a:rPr lang="en-US" dirty="0"/>
              <a:t>Now you can start your deployment of window update.</a:t>
            </a:r>
          </a:p>
        </p:txBody>
      </p:sp>
    </p:spTree>
  </p:cSld>
  <p:clrMapOvr>
    <a:masterClrMapping/>
  </p:clrMapOvr>
  <p:transition spd="slow">
    <p:wipe dir="d"/>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525000" cy="784830"/>
          </a:xfrm>
        </p:spPr>
        <p:txBody>
          <a:bodyPr/>
          <a:lstStyle/>
          <a:p>
            <a:r>
              <a:rPr lang="en-US" dirty="0"/>
              <a:t>Steps taken prior deploying Windows Update </a:t>
            </a:r>
            <a:r>
              <a:rPr lang="en-US" sz="1600" dirty="0"/>
              <a:t>(2 of 3)</a:t>
            </a:r>
          </a:p>
        </p:txBody>
      </p:sp>
      <p:sp>
        <p:nvSpPr>
          <p:cNvPr id="3" name="Text Placeholder 2"/>
          <p:cNvSpPr>
            <a:spLocks noGrp="1"/>
          </p:cNvSpPr>
          <p:nvPr>
            <p:ph type="body" sz="quarter" idx="16"/>
          </p:nvPr>
        </p:nvSpPr>
        <p:spPr>
          <a:xfrm>
            <a:off x="457200" y="1389888"/>
            <a:ext cx="8240713" cy="4473575"/>
          </a:xfrm>
        </p:spPr>
        <p:txBody>
          <a:bodyPr/>
          <a:lstStyle/>
          <a:p>
            <a:pPr>
              <a:lnSpc>
                <a:spcPct val="200000"/>
              </a:lnSpc>
            </a:pPr>
            <a:r>
              <a:rPr lang="en-US" dirty="0"/>
              <a:t>Windows Updates Services (WUS) need disk space which varies according to the updates downloaded eventually. </a:t>
            </a:r>
          </a:p>
          <a:p>
            <a:pPr>
              <a:lnSpc>
                <a:spcPct val="200000"/>
              </a:lnSpc>
            </a:pPr>
            <a:r>
              <a:rPr lang="en-US" dirty="0"/>
              <a:t>It also requires some operating system updates. If the server has not been updated a </a:t>
            </a:r>
            <a:r>
              <a:rPr lang="en-US" b="1" dirty="0"/>
              <a:t>Microsoft Windows Update Services Setup </a:t>
            </a:r>
            <a:r>
              <a:rPr lang="en-US" dirty="0"/>
              <a:t>error may be reported during installation.</a:t>
            </a:r>
          </a:p>
          <a:p>
            <a:pPr>
              <a:lnSpc>
                <a:spcPct val="200000"/>
              </a:lnSpc>
            </a:pPr>
            <a:r>
              <a:rPr lang="en-GB" dirty="0"/>
              <a:t>The .NET framework can be updated through windows update.</a:t>
            </a:r>
          </a:p>
          <a:p>
            <a:pPr>
              <a:lnSpc>
                <a:spcPct val="200000"/>
              </a:lnSpc>
            </a:pPr>
            <a:endParaRPr lang="en-US" dirty="0"/>
          </a:p>
        </p:txBody>
      </p:sp>
    </p:spTree>
  </p:cSld>
  <p:clrMapOvr>
    <a:masterClrMapping/>
  </p:clrMapOvr>
  <p:transition spd="slow">
    <p:wipe dir="d"/>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525000" cy="762000"/>
          </a:xfrm>
        </p:spPr>
        <p:txBody>
          <a:bodyPr/>
          <a:lstStyle/>
          <a:p>
            <a:r>
              <a:rPr lang="en-US" dirty="0"/>
              <a:t>Steps taken prior deploying Windows Update </a:t>
            </a:r>
            <a:r>
              <a:rPr lang="en-US" sz="1600" dirty="0"/>
              <a:t>(3 of 3)</a:t>
            </a:r>
          </a:p>
        </p:txBody>
      </p:sp>
      <p:sp>
        <p:nvSpPr>
          <p:cNvPr id="3" name="Text Placeholder 2"/>
          <p:cNvSpPr>
            <a:spLocks noGrp="1"/>
          </p:cNvSpPr>
          <p:nvPr>
            <p:ph type="body" sz="quarter" idx="16"/>
          </p:nvPr>
        </p:nvSpPr>
        <p:spPr>
          <a:xfrm>
            <a:off x="457200" y="1371601"/>
            <a:ext cx="8240713" cy="5257800"/>
          </a:xfrm>
        </p:spPr>
        <p:txBody>
          <a:bodyPr>
            <a:normAutofit/>
          </a:bodyPr>
          <a:lstStyle/>
          <a:p>
            <a:pPr>
              <a:lnSpc>
                <a:spcPct val="200000"/>
              </a:lnSpc>
            </a:pPr>
            <a:r>
              <a:rPr lang="en-GB" dirty="0"/>
              <a:t>Setup Wizard</a:t>
            </a:r>
          </a:p>
          <a:p>
            <a:pPr lvl="1">
              <a:lnSpc>
                <a:spcPct val="200000"/>
              </a:lnSpc>
              <a:buSzPct val="70000"/>
            </a:pPr>
            <a:r>
              <a:rPr lang="en-GB" dirty="0"/>
              <a:t>The beta version does not upgrade Server Update Services (SUS). This changes in the release version of  WUS(Windows Update Services).</a:t>
            </a:r>
          </a:p>
          <a:p>
            <a:pPr lvl="1">
              <a:lnSpc>
                <a:spcPct val="200000"/>
              </a:lnSpc>
              <a:buSzPct val="70000"/>
            </a:pPr>
            <a:r>
              <a:rPr lang="en-GB" dirty="0"/>
              <a:t>The set up allows to select where the updates has to be stored.</a:t>
            </a:r>
          </a:p>
          <a:p>
            <a:pPr lvl="1">
              <a:lnSpc>
                <a:spcPct val="200000"/>
              </a:lnSpc>
              <a:buSzPct val="70000"/>
            </a:pPr>
            <a:r>
              <a:rPr lang="en-US" dirty="0"/>
              <a:t>MSDE 2000 and  Microsoft SQL server support WUS (Windows 2003), so either of them can be installed.</a:t>
            </a:r>
          </a:p>
          <a:p>
            <a:pPr lvl="1">
              <a:lnSpc>
                <a:spcPct val="200000"/>
              </a:lnSpc>
              <a:buSzPct val="70000"/>
            </a:pPr>
            <a:r>
              <a:rPr lang="en-US" dirty="0"/>
              <a:t>While connecting, the client server checks for the default web site so WUS should not be installed on a web server. Though the port of the WusAdmin website can be changed.</a:t>
            </a:r>
          </a:p>
        </p:txBody>
      </p:sp>
    </p:spTree>
  </p:cSld>
  <p:clrMapOvr>
    <a:masterClrMapping/>
  </p:clrMapOvr>
  <p:transition spd="slow">
    <p:wipe dir="d"/>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dirty="0"/>
              <a:t>Patch Management </a:t>
            </a:r>
            <a:r>
              <a:rPr sz="1600" dirty="0"/>
              <a:t>(1 of 2)</a:t>
            </a:r>
            <a:endParaRPr lang="en-GB" sz="1600" dirty="0"/>
          </a:p>
        </p:txBody>
      </p:sp>
      <p:sp>
        <p:nvSpPr>
          <p:cNvPr id="4" name="Text Placeholder 3"/>
          <p:cNvSpPr>
            <a:spLocks noGrp="1"/>
          </p:cNvSpPr>
          <p:nvPr>
            <p:ph type="body" sz="quarter" idx="16"/>
          </p:nvPr>
        </p:nvSpPr>
        <p:spPr>
          <a:xfrm>
            <a:off x="457200" y="1393825"/>
            <a:ext cx="8240713" cy="4473575"/>
          </a:xfrm>
        </p:spPr>
        <p:txBody>
          <a:bodyPr>
            <a:normAutofit/>
          </a:bodyPr>
          <a:lstStyle/>
          <a:p>
            <a:pPr>
              <a:lnSpc>
                <a:spcPct val="200000"/>
              </a:lnSpc>
            </a:pPr>
            <a:r>
              <a:rPr lang="en-GB" dirty="0"/>
              <a:t>Patch management means the process of systems management.</a:t>
            </a:r>
          </a:p>
          <a:p>
            <a:pPr>
              <a:lnSpc>
                <a:spcPct val="200000"/>
              </a:lnSpc>
            </a:pPr>
            <a:r>
              <a:rPr lang="en-GB" dirty="0"/>
              <a:t>It deals with the methods of identifying and testing code changes. </a:t>
            </a:r>
          </a:p>
          <a:p>
            <a:pPr>
              <a:lnSpc>
                <a:spcPct val="200000"/>
              </a:lnSpc>
            </a:pPr>
            <a:r>
              <a:rPr lang="en-GB" dirty="0"/>
              <a:t>The product development company releases this patches to address the problems in the existing software.</a:t>
            </a:r>
          </a:p>
          <a:p>
            <a:pPr>
              <a:lnSpc>
                <a:spcPct val="200000"/>
              </a:lnSpc>
            </a:pPr>
            <a:r>
              <a:rPr lang="en-GB" dirty="0"/>
              <a:t>It also deals with the implementation of the changes and monitors the function of the code to see if there is any unwanted result produced.</a:t>
            </a:r>
          </a:p>
        </p:txBody>
      </p:sp>
    </p:spTree>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Demerits of IT Industry </a:t>
            </a:r>
            <a:r>
              <a:rPr lang="en-GB" sz="1600" dirty="0"/>
              <a:t>(1 of 9)</a:t>
            </a:r>
          </a:p>
        </p:txBody>
      </p:sp>
      <p:sp>
        <p:nvSpPr>
          <p:cNvPr id="3" name="Text Placeholder 2"/>
          <p:cNvSpPr>
            <a:spLocks noGrp="1"/>
          </p:cNvSpPr>
          <p:nvPr>
            <p:ph type="body" sz="quarter" idx="16"/>
          </p:nvPr>
        </p:nvSpPr>
        <p:spPr>
          <a:xfrm>
            <a:off x="446087" y="914400"/>
            <a:ext cx="8240713" cy="5334001"/>
          </a:xfrm>
        </p:spPr>
        <p:txBody>
          <a:bodyPr>
            <a:normAutofit/>
          </a:bodyPr>
          <a:lstStyle/>
          <a:p>
            <a:pPr>
              <a:lnSpc>
                <a:spcPct val="200000"/>
              </a:lnSpc>
              <a:buNone/>
            </a:pPr>
            <a:r>
              <a:rPr lang="en-GB" dirty="0"/>
              <a:t>Demerits of IT industry</a:t>
            </a:r>
          </a:p>
          <a:p>
            <a:pPr lvl="1">
              <a:lnSpc>
                <a:spcPct val="200000"/>
              </a:lnSpc>
              <a:buSzPct val="70000"/>
            </a:pPr>
            <a:r>
              <a:rPr lang="en-GB" dirty="0"/>
              <a:t>Dependency on machines</a:t>
            </a:r>
          </a:p>
          <a:p>
            <a:pPr lvl="2">
              <a:buSzPct val="70000"/>
              <a:buFont typeface="Arial" pitchFamily="34" charset="0"/>
              <a:buChar char="•"/>
            </a:pPr>
            <a:r>
              <a:rPr dirty="0"/>
              <a:t>When IT invades into all areas of a civil society, people start to depend highly on computers and other technologies for everyday existence. </a:t>
            </a:r>
          </a:p>
          <a:p>
            <a:pPr lvl="2">
              <a:buSzPct val="70000"/>
              <a:buFont typeface="Arial" pitchFamily="34" charset="0"/>
              <a:buChar char="•"/>
            </a:pPr>
            <a:r>
              <a:rPr lang="en-US" dirty="0"/>
              <a:t>If a machine breaks or a computer crashes, people become handicapped until the problem is resolved. </a:t>
            </a:r>
          </a:p>
          <a:p>
            <a:pPr lvl="2">
              <a:buSzPct val="70000"/>
              <a:buFont typeface="Arial" pitchFamily="34" charset="0"/>
              <a:buChar char="•"/>
            </a:pPr>
            <a:r>
              <a:rPr lang="en-US" dirty="0"/>
              <a:t>The dependency on technology puts people at a disadvantage position because they become less self-reliant.</a:t>
            </a:r>
          </a:p>
          <a:p>
            <a:pPr lvl="2">
              <a:buSzPct val="70000"/>
              <a:buFont typeface="Arial" pitchFamily="34" charset="0"/>
              <a:buChar char="•"/>
            </a:pPr>
            <a:endParaRPr dirty="0"/>
          </a:p>
        </p:txBody>
      </p:sp>
    </p:spTree>
  </p:cSld>
  <p:clrMapOvr>
    <a:masterClrMapping/>
  </p:clrMapOvr>
  <p:transition spd="slow">
    <p:wipe dir="d"/>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Patch Management </a:t>
            </a:r>
            <a:r>
              <a:rPr lang="en-US" sz="1600" dirty="0"/>
              <a:t>(2 of 2)</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buNone/>
            </a:pPr>
            <a:r>
              <a:rPr lang="en-GB" dirty="0"/>
              <a:t>The patch management tasks include:</a:t>
            </a:r>
          </a:p>
          <a:p>
            <a:pPr>
              <a:lnSpc>
                <a:spcPct val="200000"/>
              </a:lnSpc>
            </a:pPr>
            <a:r>
              <a:rPr lang="en-US" dirty="0"/>
              <a:t>Installing of patches properly</a:t>
            </a:r>
          </a:p>
          <a:p>
            <a:pPr>
              <a:lnSpc>
                <a:spcPct val="200000"/>
              </a:lnSpc>
            </a:pPr>
            <a:r>
              <a:rPr lang="en-US" dirty="0"/>
              <a:t>Testing systems after installation</a:t>
            </a:r>
          </a:p>
          <a:p>
            <a:pPr>
              <a:lnSpc>
                <a:spcPct val="200000"/>
              </a:lnSpc>
            </a:pPr>
            <a:r>
              <a:rPr lang="en-US" dirty="0"/>
              <a:t>Documenting all associated procedures</a:t>
            </a:r>
          </a:p>
          <a:p>
            <a:pPr>
              <a:lnSpc>
                <a:spcPct val="200000"/>
              </a:lnSpc>
            </a:pPr>
            <a:r>
              <a:rPr lang="en-US" dirty="0"/>
              <a:t>Deciding what patches are appropriate for particular systems</a:t>
            </a:r>
          </a:p>
          <a:p>
            <a:pPr>
              <a:lnSpc>
                <a:spcPct val="200000"/>
              </a:lnSpc>
            </a:pPr>
            <a:r>
              <a:rPr lang="en-US" dirty="0"/>
              <a:t>Maintaining knowledge of available patches</a:t>
            </a:r>
            <a:endParaRPr lang="en-GB" dirty="0"/>
          </a:p>
        </p:txBody>
      </p:sp>
    </p:spTree>
  </p:cSld>
  <p:clrMapOvr>
    <a:masterClrMapping/>
  </p:clrMapOvr>
  <p:transition spd="slow">
    <p:wipe dir="d"/>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A</a:t>
            </a:r>
            <a:r>
              <a:rPr dirty="0"/>
              <a:t>dvantages of Patch Management </a:t>
            </a:r>
            <a:r>
              <a:rPr sz="1600" dirty="0"/>
              <a:t>(1 of 2)</a:t>
            </a:r>
            <a:endParaRPr lang="en-GB" sz="1600" dirty="0"/>
          </a:p>
        </p:txBody>
      </p:sp>
      <p:sp>
        <p:nvSpPr>
          <p:cNvPr id="3" name="Text Placeholder 2"/>
          <p:cNvSpPr>
            <a:spLocks noGrp="1"/>
          </p:cNvSpPr>
          <p:nvPr>
            <p:ph type="body" sz="quarter" idx="16"/>
          </p:nvPr>
        </p:nvSpPr>
        <p:spPr>
          <a:xfrm>
            <a:off x="457200" y="1371600"/>
            <a:ext cx="8240713" cy="4724400"/>
          </a:xfrm>
        </p:spPr>
        <p:txBody>
          <a:bodyPr>
            <a:noAutofit/>
          </a:bodyPr>
          <a:lstStyle/>
          <a:p>
            <a:pPr>
              <a:lnSpc>
                <a:spcPct val="200000"/>
              </a:lnSpc>
              <a:buNone/>
            </a:pPr>
            <a:r>
              <a:rPr lang="en-US" dirty="0"/>
              <a:t>Following are the advantages of patch management:</a:t>
            </a:r>
          </a:p>
          <a:p>
            <a:pPr lvl="0">
              <a:lnSpc>
                <a:spcPct val="200000"/>
              </a:lnSpc>
            </a:pPr>
            <a:r>
              <a:rPr lang="en-US" dirty="0"/>
              <a:t>Company productivity</a:t>
            </a:r>
          </a:p>
          <a:p>
            <a:pPr lvl="1">
              <a:lnSpc>
                <a:spcPct val="200000"/>
              </a:lnSpc>
            </a:pPr>
            <a:r>
              <a:rPr lang="en-US" dirty="0"/>
              <a:t>An efficient system that helps in deploying patches network, improves the productivity in many ways. </a:t>
            </a:r>
          </a:p>
          <a:p>
            <a:pPr lvl="0">
              <a:lnSpc>
                <a:spcPct val="200000"/>
              </a:lnSpc>
            </a:pPr>
            <a:r>
              <a:rPr dirty="0"/>
              <a:t>Keep up with new features</a:t>
            </a:r>
          </a:p>
          <a:p>
            <a:pPr lvl="1">
              <a:lnSpc>
                <a:spcPct val="200000"/>
              </a:lnSpc>
            </a:pPr>
            <a:r>
              <a:rPr dirty="0"/>
              <a:t>Patches can contain new features, extending support for additional platforms or adding new functionality. For organisations this often translates into opportunities to extend or improve their services.</a:t>
            </a:r>
          </a:p>
        </p:txBody>
      </p:sp>
    </p:spTree>
  </p:cSld>
  <p:clrMapOvr>
    <a:masterClrMapping/>
  </p:clrMapOvr>
  <p:transition spd="slow">
    <p:wipe dir="d"/>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Advantages of Patch Management </a:t>
            </a:r>
            <a:r>
              <a:rPr lang="en-US" sz="1600" dirty="0"/>
              <a:t>(2 of 2)</a:t>
            </a:r>
          </a:p>
        </p:txBody>
      </p:sp>
      <p:sp>
        <p:nvSpPr>
          <p:cNvPr id="3" name="Text Placeholder 2"/>
          <p:cNvSpPr>
            <a:spLocks noGrp="1"/>
          </p:cNvSpPr>
          <p:nvPr>
            <p:ph type="body" sz="quarter" idx="16"/>
          </p:nvPr>
        </p:nvSpPr>
        <p:spPr>
          <a:xfrm>
            <a:off x="457200" y="1219200"/>
            <a:ext cx="8240713" cy="5410200"/>
          </a:xfrm>
        </p:spPr>
        <p:txBody>
          <a:bodyPr>
            <a:normAutofit/>
          </a:bodyPr>
          <a:lstStyle/>
          <a:p>
            <a:pPr lvl="0">
              <a:lnSpc>
                <a:spcPct val="210000"/>
              </a:lnSpc>
            </a:pPr>
            <a:r>
              <a:rPr lang="en-US" dirty="0"/>
              <a:t>Compliancy</a:t>
            </a:r>
          </a:p>
          <a:p>
            <a:pPr lvl="1">
              <a:lnSpc>
                <a:spcPct val="210000"/>
              </a:lnSpc>
            </a:pPr>
            <a:r>
              <a:rPr lang="en-US" dirty="0"/>
              <a:t>There are laws and regulations that impose security on company. A most important security rule is having the systems fully patched.</a:t>
            </a:r>
          </a:p>
          <a:p>
            <a:pPr>
              <a:lnSpc>
                <a:spcPct val="210000"/>
              </a:lnSpc>
            </a:pPr>
            <a:r>
              <a:rPr dirty="0"/>
              <a:t>Security</a:t>
            </a:r>
          </a:p>
          <a:p>
            <a:pPr lvl="1">
              <a:lnSpc>
                <a:spcPct val="210000"/>
              </a:lnSpc>
            </a:pPr>
            <a:r>
              <a:rPr dirty="0"/>
              <a:t>New patches get released by software vendors to fix security vulnerabilities which can be exploited by people willing to damage the network or IT systems or malicious software.</a:t>
            </a:r>
          </a:p>
          <a:p>
            <a:pPr lvl="1">
              <a:lnSpc>
                <a:spcPct val="210000"/>
              </a:lnSpc>
            </a:pPr>
            <a:r>
              <a:rPr dirty="0"/>
              <a:t> Applying security patches reduces the risk of data loss, data theft, legal penalties or reputations issues.</a:t>
            </a:r>
          </a:p>
        </p:txBody>
      </p:sp>
    </p:spTree>
  </p:cSld>
  <p:clrMapOvr>
    <a:masterClrMapping/>
  </p:clrMapOvr>
  <p:transition spd="slow">
    <p:wipe dir="d"/>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Different Tools Used for Patch Deployment</a:t>
            </a:r>
            <a:endParaRPr sz="1600" dirty="0"/>
          </a:p>
        </p:txBody>
      </p:sp>
      <p:sp>
        <p:nvSpPr>
          <p:cNvPr id="3" name="Text Placeholder 2"/>
          <p:cNvSpPr>
            <a:spLocks noGrp="1"/>
          </p:cNvSpPr>
          <p:nvPr>
            <p:ph type="body" sz="quarter" idx="16"/>
          </p:nvPr>
        </p:nvSpPr>
        <p:spPr>
          <a:xfrm>
            <a:off x="457200" y="1393825"/>
            <a:ext cx="8240713" cy="5006975"/>
          </a:xfrm>
        </p:spPr>
        <p:txBody>
          <a:bodyPr>
            <a:normAutofit/>
          </a:bodyPr>
          <a:lstStyle/>
          <a:p>
            <a:pPr marL="0" indent="0">
              <a:lnSpc>
                <a:spcPct val="200000"/>
              </a:lnSpc>
              <a:buNone/>
            </a:pPr>
            <a:r>
              <a:rPr lang="en-US" dirty="0"/>
              <a:t>The stand alone Windows patch management tools available in the market are:</a:t>
            </a:r>
          </a:p>
          <a:p>
            <a:pPr lvl="0">
              <a:lnSpc>
                <a:spcPct val="200000"/>
              </a:lnSpc>
            </a:pPr>
            <a:r>
              <a:rPr lang="en-GB" dirty="0" err="1"/>
              <a:t>BigFix's</a:t>
            </a:r>
            <a:r>
              <a:rPr lang="en-GB" dirty="0"/>
              <a:t> Enterprise Suite</a:t>
            </a:r>
            <a:endParaRPr lang="en-US" dirty="0"/>
          </a:p>
          <a:p>
            <a:pPr lvl="0">
              <a:lnSpc>
                <a:spcPct val="200000"/>
              </a:lnSpc>
            </a:pPr>
            <a:r>
              <a:rPr lang="en-GB" dirty="0"/>
              <a:t>System Center Configuration Manager (Microsoft)</a:t>
            </a:r>
            <a:endParaRPr lang="en-US" dirty="0"/>
          </a:p>
          <a:p>
            <a:pPr lvl="0">
              <a:lnSpc>
                <a:spcPct val="200000"/>
              </a:lnSpc>
            </a:pPr>
            <a:r>
              <a:rPr lang="en-GB" dirty="0"/>
              <a:t>GFI LAN Guard</a:t>
            </a:r>
            <a:endParaRPr lang="en-US" dirty="0"/>
          </a:p>
          <a:p>
            <a:pPr lvl="0">
              <a:lnSpc>
                <a:spcPct val="200000"/>
              </a:lnSpc>
            </a:pPr>
            <a:r>
              <a:rPr lang="en-GB" dirty="0"/>
              <a:t>LANDESK</a:t>
            </a:r>
            <a:endParaRPr lang="en-US" dirty="0"/>
          </a:p>
          <a:p>
            <a:pPr lvl="0">
              <a:lnSpc>
                <a:spcPct val="200000"/>
              </a:lnSpc>
            </a:pPr>
            <a:r>
              <a:rPr lang="en-GB" dirty="0"/>
              <a:t>Windows Server Update Service</a:t>
            </a:r>
            <a:endParaRPr lang="en-US" dirty="0"/>
          </a:p>
        </p:txBody>
      </p:sp>
    </p:spTree>
  </p:cSld>
  <p:clrMapOvr>
    <a:masterClrMapping/>
  </p:clrMapOvr>
  <p:transition spd="slow">
    <p:wipe dir="d"/>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S</a:t>
            </a:r>
            <a:r>
              <a:rPr dirty="0"/>
              <a:t>olving the </a:t>
            </a:r>
            <a:r>
              <a:rPr lang="en-US" dirty="0"/>
              <a:t>R</a:t>
            </a:r>
            <a:r>
              <a:rPr dirty="0"/>
              <a:t>oll </a:t>
            </a:r>
            <a:r>
              <a:rPr lang="en-US" dirty="0"/>
              <a:t>B</a:t>
            </a:r>
            <a:r>
              <a:rPr dirty="0"/>
              <a:t>ack </a:t>
            </a:r>
            <a:r>
              <a:rPr lang="en-US" dirty="0"/>
              <a:t>P</a:t>
            </a:r>
            <a:r>
              <a:rPr dirty="0"/>
              <a:t>atch </a:t>
            </a:r>
            <a:r>
              <a:rPr sz="1600" dirty="0"/>
              <a:t>(1 of 2)</a:t>
            </a:r>
            <a:endParaRPr lang="en-GB" sz="1600" dirty="0"/>
          </a:p>
        </p:txBody>
      </p:sp>
      <p:sp>
        <p:nvSpPr>
          <p:cNvPr id="3" name="Text Placeholder 2"/>
          <p:cNvSpPr>
            <a:spLocks noGrp="1"/>
          </p:cNvSpPr>
          <p:nvPr>
            <p:ph type="body" sz="quarter" idx="16"/>
          </p:nvPr>
        </p:nvSpPr>
        <p:spPr>
          <a:xfrm>
            <a:off x="457200" y="1524000"/>
            <a:ext cx="8240713" cy="4473575"/>
          </a:xfrm>
        </p:spPr>
        <p:txBody>
          <a:bodyPr>
            <a:normAutofit/>
          </a:bodyPr>
          <a:lstStyle/>
          <a:p>
            <a:pPr>
              <a:lnSpc>
                <a:spcPct val="210000"/>
              </a:lnSpc>
            </a:pPr>
            <a:r>
              <a:rPr lang="en-GB" dirty="0"/>
              <a:t>The rollback patch means the process of removing a patch that was installed on your computer. </a:t>
            </a:r>
          </a:p>
          <a:p>
            <a:pPr>
              <a:lnSpc>
                <a:spcPct val="210000"/>
              </a:lnSpc>
            </a:pPr>
            <a:r>
              <a:rPr lang="en-GB" dirty="0"/>
              <a:t>Since this rollback removes your patch file from the computer, you need to download that original and install it again.</a:t>
            </a:r>
          </a:p>
          <a:p>
            <a:pPr>
              <a:lnSpc>
                <a:spcPct val="200000"/>
              </a:lnSpc>
            </a:pPr>
            <a:endParaRPr lang="en-US" dirty="0"/>
          </a:p>
          <a:p>
            <a:endParaRPr lang="en-GB" dirty="0"/>
          </a:p>
        </p:txBody>
      </p:sp>
    </p:spTree>
  </p:cSld>
  <p:clrMapOvr>
    <a:masterClrMapping/>
  </p:clrMapOvr>
  <p:transition spd="slow">
    <p:wipe dir="d"/>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Solving the Roll Back Patch </a:t>
            </a:r>
            <a:r>
              <a:rPr sz="1600" dirty="0"/>
              <a:t>(2 of 2)</a:t>
            </a:r>
          </a:p>
        </p:txBody>
      </p:sp>
      <p:sp>
        <p:nvSpPr>
          <p:cNvPr id="3" name="Text Placeholder 2"/>
          <p:cNvSpPr>
            <a:spLocks noGrp="1"/>
          </p:cNvSpPr>
          <p:nvPr>
            <p:ph type="body" sz="quarter" idx="16"/>
          </p:nvPr>
        </p:nvSpPr>
        <p:spPr>
          <a:xfrm>
            <a:off x="457200" y="1524000"/>
            <a:ext cx="8240713" cy="4473575"/>
          </a:xfrm>
        </p:spPr>
        <p:txBody>
          <a:bodyPr>
            <a:normAutofit/>
          </a:bodyPr>
          <a:lstStyle/>
          <a:p>
            <a:pPr>
              <a:lnSpc>
                <a:spcPct val="200000"/>
              </a:lnSpc>
              <a:buNone/>
            </a:pPr>
            <a:r>
              <a:rPr dirty="0"/>
              <a:t>Steps to rollback in Windows:</a:t>
            </a:r>
          </a:p>
          <a:p>
            <a:pPr>
              <a:lnSpc>
                <a:spcPct val="200000"/>
              </a:lnSpc>
            </a:pPr>
            <a:r>
              <a:rPr dirty="0"/>
              <a:t>Locate the P</a:t>
            </a:r>
            <a:r>
              <a:rPr lang="en-US" dirty="0"/>
              <a:t>a</a:t>
            </a:r>
            <a:r>
              <a:rPr dirty="0"/>
              <a:t>tch that has been installed.</a:t>
            </a:r>
          </a:p>
          <a:p>
            <a:pPr>
              <a:lnSpc>
                <a:spcPct val="200000"/>
              </a:lnSpc>
            </a:pPr>
            <a:r>
              <a:rPr dirty="0"/>
              <a:t>Select the P</a:t>
            </a:r>
            <a:r>
              <a:rPr lang="en-US" dirty="0"/>
              <a:t>a</a:t>
            </a:r>
            <a:r>
              <a:rPr dirty="0"/>
              <a:t>tch and click on Uninstall.</a:t>
            </a:r>
          </a:p>
          <a:p>
            <a:pPr>
              <a:lnSpc>
                <a:spcPct val="200000"/>
              </a:lnSpc>
            </a:pPr>
            <a:endParaRPr lang="en-US" dirty="0"/>
          </a:p>
          <a:p>
            <a:pPr marL="0" indent="0">
              <a:lnSpc>
                <a:spcPct val="200000"/>
              </a:lnSpc>
              <a:buNone/>
            </a:pPr>
            <a:r>
              <a:rPr lang="en-US" i="1" dirty="0"/>
              <a:t>Note: Please take the Logs prior Uninstalling the Patch to do the Analysis…</a:t>
            </a:r>
          </a:p>
          <a:p>
            <a:endParaRPr lang="en-GB" dirty="0"/>
          </a:p>
        </p:txBody>
      </p:sp>
    </p:spTree>
  </p:cSld>
  <p:clrMapOvr>
    <a:masterClrMapping/>
  </p:clrMapOvr>
  <p:transition spd="slow">
    <p:wipe dir="d"/>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Windows Services </a:t>
            </a:r>
            <a:r>
              <a:rPr lang="en-GB" sz="1600" dirty="0"/>
              <a:t>(1 of 3)</a:t>
            </a:r>
          </a:p>
        </p:txBody>
      </p:sp>
      <p:sp>
        <p:nvSpPr>
          <p:cNvPr id="3" name="Text Placeholder 2"/>
          <p:cNvSpPr>
            <a:spLocks noGrp="1"/>
          </p:cNvSpPr>
          <p:nvPr>
            <p:ph type="body" sz="quarter" idx="16"/>
          </p:nvPr>
        </p:nvSpPr>
        <p:spPr>
          <a:xfrm>
            <a:off x="457200" y="1389888"/>
            <a:ext cx="8240713" cy="4473575"/>
          </a:xfrm>
        </p:spPr>
        <p:txBody>
          <a:bodyPr>
            <a:normAutofit/>
          </a:bodyPr>
          <a:lstStyle/>
          <a:p>
            <a:pPr>
              <a:lnSpc>
                <a:spcPct val="200000"/>
              </a:lnSpc>
              <a:buNone/>
            </a:pPr>
            <a:r>
              <a:rPr lang="en-US" dirty="0"/>
              <a:t>Following are the five services of an operating system:</a:t>
            </a:r>
          </a:p>
          <a:p>
            <a:pPr lvl="0">
              <a:lnSpc>
                <a:spcPct val="200000"/>
              </a:lnSpc>
            </a:pPr>
            <a:r>
              <a:rPr lang="en-US" dirty="0"/>
              <a:t>Program execution</a:t>
            </a:r>
          </a:p>
          <a:p>
            <a:pPr lvl="1">
              <a:lnSpc>
                <a:spcPct val="200000"/>
              </a:lnSpc>
            </a:pPr>
            <a:r>
              <a:rPr lang="en-US" dirty="0"/>
              <a:t>OS provides an environment where the user can easily run programs. </a:t>
            </a:r>
          </a:p>
          <a:p>
            <a:pPr lvl="1">
              <a:lnSpc>
                <a:spcPct val="200000"/>
              </a:lnSpc>
            </a:pPr>
            <a:r>
              <a:rPr lang="en-US" dirty="0"/>
              <a:t>Running a program includes deallocating and allocating of the memory and CPU scheduling.</a:t>
            </a:r>
          </a:p>
        </p:txBody>
      </p:sp>
    </p:spTree>
    <p:extLst>
      <p:ext uri="{BB962C8B-B14F-4D97-AF65-F5344CB8AC3E}">
        <p14:creationId xmlns:p14="http://schemas.microsoft.com/office/powerpoint/2010/main" val="3673423239"/>
      </p:ext>
    </p:extLst>
  </p:cSld>
  <p:clrMapOvr>
    <a:masterClrMapping/>
  </p:clrMapOvr>
  <p:transition spd="slow">
    <p:wipe dir="d"/>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Windows Services </a:t>
            </a:r>
            <a:r>
              <a:rPr lang="en-GB" sz="1600" dirty="0"/>
              <a:t>(2 of 3)</a:t>
            </a:r>
          </a:p>
        </p:txBody>
      </p:sp>
      <p:sp>
        <p:nvSpPr>
          <p:cNvPr id="3" name="Text Placeholder 2"/>
          <p:cNvSpPr>
            <a:spLocks noGrp="1"/>
          </p:cNvSpPr>
          <p:nvPr>
            <p:ph type="body" sz="quarter" idx="16"/>
          </p:nvPr>
        </p:nvSpPr>
        <p:spPr>
          <a:xfrm>
            <a:off x="457200" y="1389888"/>
            <a:ext cx="8240713" cy="4876800"/>
          </a:xfrm>
        </p:spPr>
        <p:txBody>
          <a:bodyPr>
            <a:normAutofit/>
          </a:bodyPr>
          <a:lstStyle/>
          <a:p>
            <a:pPr lvl="0">
              <a:lnSpc>
                <a:spcPct val="200000"/>
              </a:lnSpc>
            </a:pPr>
            <a:r>
              <a:rPr dirty="0"/>
              <a:t>I/O operations</a:t>
            </a:r>
          </a:p>
          <a:p>
            <a:pPr lvl="1">
              <a:lnSpc>
                <a:spcPct val="200000"/>
              </a:lnSpc>
            </a:pPr>
            <a:r>
              <a:rPr dirty="0"/>
              <a:t>Each program has an input and produces the output.</a:t>
            </a:r>
          </a:p>
          <a:p>
            <a:pPr lvl="1">
              <a:lnSpc>
                <a:spcPct val="200000"/>
              </a:lnSpc>
            </a:pPr>
            <a:r>
              <a:rPr dirty="0"/>
              <a:t>Users can only see I/O which is performed but not the details. It makes the user convenient to run the programs.</a:t>
            </a:r>
          </a:p>
          <a:p>
            <a:pPr lvl="0">
              <a:lnSpc>
                <a:spcPct val="200000"/>
              </a:lnSpc>
            </a:pPr>
            <a:r>
              <a:rPr lang="en-US" dirty="0"/>
              <a:t>File system manipulation</a:t>
            </a:r>
          </a:p>
          <a:p>
            <a:pPr lvl="1">
              <a:lnSpc>
                <a:spcPct val="200000"/>
              </a:lnSpc>
            </a:pPr>
            <a:r>
              <a:rPr lang="en-US" dirty="0"/>
              <a:t>The output of a program needs to be written into new files or which is taken from some other files.</a:t>
            </a:r>
          </a:p>
          <a:p>
            <a:pPr lvl="1">
              <a:lnSpc>
                <a:spcPct val="200000"/>
              </a:lnSpc>
            </a:pPr>
            <a:r>
              <a:rPr lang="en-US" dirty="0"/>
              <a:t>Users give command for writing or reading to a file</a:t>
            </a:r>
            <a:r>
              <a:rPr dirty="0"/>
              <a:t>.</a:t>
            </a:r>
            <a:endParaRPr lang="en-US" dirty="0"/>
          </a:p>
        </p:txBody>
      </p:sp>
    </p:spTree>
    <p:extLst>
      <p:ext uri="{BB962C8B-B14F-4D97-AF65-F5344CB8AC3E}">
        <p14:creationId xmlns:p14="http://schemas.microsoft.com/office/powerpoint/2010/main" val="637129541"/>
      </p:ext>
    </p:extLst>
  </p:cSld>
  <p:clrMapOvr>
    <a:masterClrMapping/>
  </p:clrMapOvr>
  <p:transition spd="slow">
    <p:wipe dir="d"/>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Windows Services </a:t>
            </a:r>
            <a:r>
              <a:rPr lang="en-GB" sz="1600" dirty="0"/>
              <a:t>(3 of 3)</a:t>
            </a:r>
          </a:p>
        </p:txBody>
      </p:sp>
      <p:sp>
        <p:nvSpPr>
          <p:cNvPr id="3" name="Text Placeholder 2"/>
          <p:cNvSpPr>
            <a:spLocks noGrp="1"/>
          </p:cNvSpPr>
          <p:nvPr>
            <p:ph type="body" sz="quarter" idx="16"/>
          </p:nvPr>
        </p:nvSpPr>
        <p:spPr>
          <a:xfrm>
            <a:off x="457200" y="1389888"/>
            <a:ext cx="8240713" cy="5159375"/>
          </a:xfrm>
        </p:spPr>
        <p:txBody>
          <a:bodyPr>
            <a:normAutofit lnSpcReduction="10000"/>
          </a:bodyPr>
          <a:lstStyle/>
          <a:p>
            <a:pPr lvl="0">
              <a:lnSpc>
                <a:spcPct val="200000"/>
              </a:lnSpc>
            </a:pPr>
            <a:r>
              <a:rPr dirty="0"/>
              <a:t>Communications</a:t>
            </a:r>
          </a:p>
          <a:p>
            <a:pPr lvl="1">
              <a:lnSpc>
                <a:spcPct val="210000"/>
              </a:lnSpc>
            </a:pPr>
            <a:r>
              <a:rPr dirty="0"/>
              <a:t>There are situations where processes need to exchange information by communicating with each other. It can be between processes running on the different computers or the same computers.</a:t>
            </a:r>
          </a:p>
          <a:p>
            <a:pPr lvl="0">
              <a:lnSpc>
                <a:spcPct val="200000"/>
              </a:lnSpc>
            </a:pPr>
            <a:r>
              <a:rPr lang="en-US" dirty="0"/>
              <a:t>Error detection</a:t>
            </a:r>
          </a:p>
          <a:p>
            <a:pPr lvl="1">
              <a:lnSpc>
                <a:spcPct val="200000"/>
              </a:lnSpc>
            </a:pPr>
            <a:r>
              <a:rPr lang="en-US" dirty="0"/>
              <a:t>It is one part of the system but can cause malfunctioning to the whole system. To avoid such bearings OS continuously monitors the system to detect the errors. It involves monitoring so it is not allowed to be checked by user programs.</a:t>
            </a:r>
          </a:p>
        </p:txBody>
      </p:sp>
    </p:spTree>
    <p:extLst>
      <p:ext uri="{BB962C8B-B14F-4D97-AF65-F5344CB8AC3E}">
        <p14:creationId xmlns:p14="http://schemas.microsoft.com/office/powerpoint/2010/main" val="1091119992"/>
      </p:ext>
    </p:extLst>
  </p:cSld>
  <p:clrMapOvr>
    <a:masterClrMapping/>
  </p:clrMapOvr>
  <p:transition spd="slow">
    <p:wipe dir="d"/>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968601"/>
          </a:xfrm>
        </p:spPr>
        <p:txBody>
          <a:bodyPr>
            <a:normAutofit/>
          </a:bodyPr>
          <a:lstStyle/>
          <a:p>
            <a:r>
              <a:rPr lang="en-GB" dirty="0"/>
              <a:t>About Virus</a:t>
            </a:r>
          </a:p>
        </p:txBody>
      </p:sp>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Demerits of IT Industry </a:t>
            </a:r>
            <a:r>
              <a:rPr lang="en-GB" sz="1600" dirty="0"/>
              <a:t>(2 of 9)</a:t>
            </a:r>
          </a:p>
        </p:txBody>
      </p:sp>
      <p:sp>
        <p:nvSpPr>
          <p:cNvPr id="3" name="Text Placeholder 2"/>
          <p:cNvSpPr>
            <a:spLocks noGrp="1"/>
          </p:cNvSpPr>
          <p:nvPr>
            <p:ph type="body" sz="quarter" idx="16"/>
          </p:nvPr>
        </p:nvSpPr>
        <p:spPr>
          <a:xfrm>
            <a:off x="603504" y="1371600"/>
            <a:ext cx="8240713" cy="4473575"/>
          </a:xfrm>
        </p:spPr>
        <p:txBody>
          <a:bodyPr/>
          <a:lstStyle/>
          <a:p>
            <a:pPr>
              <a:lnSpc>
                <a:spcPct val="200000"/>
              </a:lnSpc>
              <a:buSzPct val="70000"/>
              <a:buBlip>
                <a:blip r:embed="rId3"/>
              </a:buBlip>
            </a:pPr>
            <a:r>
              <a:rPr lang="en-GB" dirty="0"/>
              <a:t>Human values </a:t>
            </a:r>
          </a:p>
          <a:p>
            <a:pPr lvl="1">
              <a:lnSpc>
                <a:spcPct val="200000"/>
              </a:lnSpc>
              <a:buSzPct val="70000"/>
              <a:buFont typeface="Arial" pitchFamily="34" charset="0"/>
              <a:buChar char="•"/>
            </a:pPr>
            <a:r>
              <a:rPr dirty="0"/>
              <a:t>High competition exists in the job market. Everyone wants to get and retain attractive position.</a:t>
            </a:r>
          </a:p>
          <a:p>
            <a:pPr lvl="1">
              <a:lnSpc>
                <a:spcPct val="200000"/>
              </a:lnSpc>
              <a:buSzPct val="70000"/>
              <a:buFont typeface="Arial" pitchFamily="34" charset="0"/>
              <a:buChar char="•"/>
            </a:pPr>
            <a:r>
              <a:rPr dirty="0"/>
              <a:t>This attitude leads to decrease in the human values of workers.</a:t>
            </a:r>
          </a:p>
          <a:p>
            <a:pPr>
              <a:lnSpc>
                <a:spcPct val="200000"/>
              </a:lnSpc>
              <a:buSzPct val="70000"/>
              <a:buBlip>
                <a:blip r:embed="rId3"/>
              </a:buBlip>
            </a:pPr>
            <a:endParaRPr lang="en-GB" dirty="0"/>
          </a:p>
        </p:txBody>
      </p:sp>
      <p:pic>
        <p:nvPicPr>
          <p:cNvPr id="6" name="Picture Placeholder 5" descr="7442450-533x800.jpg"/>
          <p:cNvPicPr>
            <a:picLocks noGrp="1" noChangeAspect="1"/>
          </p:cNvPicPr>
          <p:nvPr>
            <p:ph type="pic" sz="quarter" idx="17"/>
          </p:nvPr>
        </p:nvPicPr>
        <p:blipFill>
          <a:blip r:embed="rId4" cstate="email"/>
          <a:srcRect/>
          <a:stretch>
            <a:fillRect/>
          </a:stretch>
        </p:blipFill>
        <p:spPr>
          <a:xfrm>
            <a:off x="5994400" y="4305300"/>
            <a:ext cx="2730500" cy="2247900"/>
          </a:xfrm>
          <a:prstGeom prst="rect">
            <a:avLst/>
          </a:prstGeom>
          <a:ln>
            <a:noFill/>
          </a:ln>
          <a:effectLst>
            <a:softEdge rad="112500"/>
          </a:effectLst>
        </p:spPr>
      </p:pic>
    </p:spTree>
  </p:cSld>
  <p:clrMapOvr>
    <a:masterClrMapping/>
  </p:clrMapOvr>
  <p:transition spd="slow">
    <p:wipe dir="d"/>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782598"/>
          </a:xfrm>
        </p:spPr>
        <p:txBody>
          <a:bodyPr/>
          <a:lstStyle/>
          <a:p>
            <a:pPr>
              <a:lnSpc>
                <a:spcPct val="150000"/>
              </a:lnSpc>
            </a:pPr>
            <a:r>
              <a:rPr lang="en-GB" dirty="0"/>
              <a:t>Virus</a:t>
            </a:r>
          </a:p>
        </p:txBody>
      </p:sp>
      <p:pic>
        <p:nvPicPr>
          <p:cNvPr id="6" name="Picture Placeholder 5" descr="12256673-1386x1386.jpg"/>
          <p:cNvPicPr>
            <a:picLocks noGrp="1" noChangeAspect="1"/>
          </p:cNvPicPr>
          <p:nvPr>
            <p:ph type="pic" sz="quarter" idx="10"/>
          </p:nvPr>
        </p:nvPicPr>
        <p:blipFill>
          <a:blip r:embed="rId3" cstate="email"/>
          <a:srcRect/>
          <a:stretch>
            <a:fillRect/>
          </a:stretch>
        </p:blipFill>
        <p:spPr>
          <a:xfrm>
            <a:off x="0" y="1600200"/>
            <a:ext cx="3799114" cy="4339739"/>
          </a:xfrm>
          <a:prstGeom prst="rect">
            <a:avLst/>
          </a:prstGeom>
          <a:ln>
            <a:noFill/>
          </a:ln>
          <a:effectLst>
            <a:softEdge rad="112500"/>
          </a:effectLst>
        </p:spPr>
      </p:pic>
      <p:sp>
        <p:nvSpPr>
          <p:cNvPr id="2" name="Text Placeholder 1"/>
          <p:cNvSpPr>
            <a:spLocks noGrp="1"/>
          </p:cNvSpPr>
          <p:nvPr>
            <p:ph type="body" sz="quarter" idx="11"/>
          </p:nvPr>
        </p:nvSpPr>
        <p:spPr>
          <a:xfrm>
            <a:off x="3810000" y="2331356"/>
            <a:ext cx="5334000" cy="3459843"/>
          </a:xfrm>
        </p:spPr>
        <p:txBody>
          <a:bodyPr/>
          <a:lstStyle/>
          <a:p>
            <a:pPr>
              <a:lnSpc>
                <a:spcPct val="200000"/>
              </a:lnSpc>
            </a:pPr>
            <a:r>
              <a:rPr dirty="0"/>
              <a:t>Viruses are pieces of code that loads into a program without the knowledge of user that can replicate itself and spread from one System to another System.</a:t>
            </a:r>
          </a:p>
          <a:p>
            <a:pPr>
              <a:lnSpc>
                <a:spcPct val="200000"/>
              </a:lnSpc>
            </a:pPr>
            <a:r>
              <a:rPr lang="en-US" b="1" dirty="0"/>
              <a:t>VIRUS</a:t>
            </a:r>
            <a:r>
              <a:rPr lang="en-US" dirty="0"/>
              <a:t>: Vital Information Resources Under Siege</a:t>
            </a:r>
            <a:endParaRPr dirty="0"/>
          </a:p>
        </p:txBody>
      </p:sp>
    </p:spTree>
  </p:cSld>
  <p:clrMapOvr>
    <a:masterClrMapping/>
  </p:clrMapOvr>
  <p:transition spd="slow">
    <p:wipe dir="d"/>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History of Virus </a:t>
            </a:r>
            <a:r>
              <a:rPr lang="en-GB" sz="1600" dirty="0"/>
              <a:t>(1 of 2)</a:t>
            </a:r>
          </a:p>
        </p:txBody>
      </p:sp>
      <p:sp>
        <p:nvSpPr>
          <p:cNvPr id="3" name="Text Placeholder 2"/>
          <p:cNvSpPr>
            <a:spLocks noGrp="1"/>
          </p:cNvSpPr>
          <p:nvPr>
            <p:ph type="body" sz="quarter" idx="16"/>
          </p:nvPr>
        </p:nvSpPr>
        <p:spPr>
          <a:xfrm>
            <a:off x="457200" y="1550988"/>
            <a:ext cx="8240713" cy="4773612"/>
          </a:xfrm>
        </p:spPr>
        <p:txBody>
          <a:bodyPr>
            <a:normAutofit/>
          </a:bodyPr>
          <a:lstStyle/>
          <a:p>
            <a:r>
              <a:rPr lang="en-GB" dirty="0"/>
              <a:t>In the early 1980s the first computer virus was developed.</a:t>
            </a:r>
          </a:p>
          <a:p>
            <a:r>
              <a:rPr lang="en-GB" dirty="0"/>
              <a:t>The first virus found was Apple II viruses such as Elk Cloner, which was reported in 1981.</a:t>
            </a:r>
          </a:p>
          <a:p>
            <a:r>
              <a:rPr lang="en-GB" dirty="0"/>
              <a:t>In 1987, </a:t>
            </a:r>
            <a:r>
              <a:rPr lang="en-US" dirty="0"/>
              <a:t>IBM Christmas Worm hits IBM mainframes.</a:t>
            </a:r>
          </a:p>
        </p:txBody>
      </p:sp>
      <p:pic>
        <p:nvPicPr>
          <p:cNvPr id="5" name="Picture Placeholder 4" descr="13728044-1697x1131.jpg"/>
          <p:cNvPicPr>
            <a:picLocks noGrp="1" noChangeAspect="1"/>
          </p:cNvPicPr>
          <p:nvPr>
            <p:ph type="pic" sz="quarter" idx="17"/>
          </p:nvPr>
        </p:nvPicPr>
        <p:blipFill>
          <a:blip r:embed="rId3" cstate="email"/>
          <a:srcRect/>
          <a:stretch>
            <a:fillRect/>
          </a:stretch>
        </p:blipFill>
        <p:spPr>
          <a:xfrm>
            <a:off x="6831453" y="4572000"/>
            <a:ext cx="1855346" cy="1879599"/>
          </a:xfrm>
          <a:prstGeom prst="rect">
            <a:avLst/>
          </a:prstGeom>
          <a:ln>
            <a:noFill/>
          </a:ln>
          <a:effectLst>
            <a:softEdge rad="112500"/>
          </a:effectLst>
        </p:spPr>
      </p:pic>
    </p:spTree>
  </p:cSld>
  <p:clrMapOvr>
    <a:masterClrMapping/>
  </p:clrMapOvr>
  <p:transition spd="slow">
    <p:wipe dir="d"/>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History of Virus </a:t>
            </a:r>
            <a:r>
              <a:rPr lang="en-GB" sz="1600" dirty="0"/>
              <a:t>(2 of 2)</a:t>
            </a:r>
          </a:p>
        </p:txBody>
      </p:sp>
      <p:sp>
        <p:nvSpPr>
          <p:cNvPr id="3" name="Text Placeholder 2"/>
          <p:cNvSpPr>
            <a:spLocks noGrp="1"/>
          </p:cNvSpPr>
          <p:nvPr>
            <p:ph type="body" sz="quarter" idx="16"/>
          </p:nvPr>
        </p:nvSpPr>
        <p:spPr>
          <a:xfrm>
            <a:off x="457200" y="1550988"/>
            <a:ext cx="8240713" cy="4773612"/>
          </a:xfrm>
        </p:spPr>
        <p:txBody>
          <a:bodyPr>
            <a:normAutofit/>
          </a:bodyPr>
          <a:lstStyle/>
          <a:p>
            <a:r>
              <a:rPr lang="en-US" dirty="0"/>
              <a:t>In 1988, MacMeg, a hypercard virus hits Macintosh machines.</a:t>
            </a:r>
          </a:p>
          <a:p>
            <a:r>
              <a:rPr lang="en-US" dirty="0"/>
              <a:t>In 1996, Boza, the first virus designed specifically for Windows 95 files arrives.</a:t>
            </a:r>
          </a:p>
          <a:p>
            <a:r>
              <a:rPr lang="en-GB" dirty="0"/>
              <a:t>Apple II, Microsoft, IBM PC, Macintosh, Atari and Amiga are the platforms in which viruses are found.</a:t>
            </a:r>
          </a:p>
        </p:txBody>
      </p:sp>
      <p:pic>
        <p:nvPicPr>
          <p:cNvPr id="5" name="Picture Placeholder 4" descr="13728044-1697x1131.jpg"/>
          <p:cNvPicPr>
            <a:picLocks noGrp="1" noChangeAspect="1"/>
          </p:cNvPicPr>
          <p:nvPr>
            <p:ph type="pic" sz="quarter" idx="17"/>
          </p:nvPr>
        </p:nvPicPr>
        <p:blipFill>
          <a:blip r:embed="rId3" cstate="email"/>
          <a:srcRect/>
          <a:stretch>
            <a:fillRect/>
          </a:stretch>
        </p:blipFill>
        <p:spPr>
          <a:xfrm>
            <a:off x="6248400" y="4495800"/>
            <a:ext cx="2362199" cy="2007097"/>
          </a:xfrm>
          <a:prstGeom prst="rect">
            <a:avLst/>
          </a:prstGeom>
          <a:ln>
            <a:noFill/>
          </a:ln>
          <a:effectLst>
            <a:softEdge rad="112500"/>
          </a:effectLst>
        </p:spPr>
      </p:pic>
    </p:spTree>
  </p:cSld>
  <p:clrMapOvr>
    <a:masterClrMapping/>
  </p:clrMapOvr>
  <p:transition spd="slow">
    <p:wipe dir="d"/>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Spreading of Virus </a:t>
            </a:r>
            <a:r>
              <a:rPr lang="en-GB" sz="1600" dirty="0"/>
              <a:t>(1 of 4)</a:t>
            </a:r>
          </a:p>
        </p:txBody>
      </p:sp>
      <p:sp>
        <p:nvSpPr>
          <p:cNvPr id="3" name="Text Placeholder 2"/>
          <p:cNvSpPr>
            <a:spLocks noGrp="1"/>
          </p:cNvSpPr>
          <p:nvPr>
            <p:ph type="body" sz="quarter" idx="16"/>
          </p:nvPr>
        </p:nvSpPr>
        <p:spPr/>
        <p:txBody>
          <a:bodyPr>
            <a:normAutofit/>
          </a:bodyPr>
          <a:lstStyle/>
          <a:p>
            <a:pPr>
              <a:buNone/>
            </a:pPr>
            <a:r>
              <a:rPr lang="en-GB" dirty="0"/>
              <a:t>Viruses spread through:</a:t>
            </a:r>
          </a:p>
          <a:p>
            <a:r>
              <a:rPr lang="en-GB" dirty="0"/>
              <a:t>Email attachments</a:t>
            </a:r>
          </a:p>
          <a:p>
            <a:r>
              <a:rPr dirty="0"/>
              <a:t>Websites</a:t>
            </a:r>
          </a:p>
          <a:p>
            <a:r>
              <a:rPr dirty="0"/>
              <a:t>Networks</a:t>
            </a:r>
          </a:p>
          <a:p>
            <a:r>
              <a:rPr lang="en-US" dirty="0"/>
              <a:t>Pen drives</a:t>
            </a:r>
          </a:p>
          <a:p>
            <a:r>
              <a:rPr lang="en-US" dirty="0"/>
              <a:t>USB</a:t>
            </a:r>
          </a:p>
        </p:txBody>
      </p:sp>
      <p:pic>
        <p:nvPicPr>
          <p:cNvPr id="5" name="Picture Placeholder 4" descr="13649108-1131x1697.jpg"/>
          <p:cNvPicPr>
            <a:picLocks noGrp="1" noChangeAspect="1"/>
          </p:cNvPicPr>
          <p:nvPr>
            <p:ph type="pic" sz="quarter" idx="17"/>
          </p:nvPr>
        </p:nvPicPr>
        <p:blipFill>
          <a:blip r:embed="rId3" cstate="email"/>
          <a:srcRect/>
          <a:stretch>
            <a:fillRect/>
          </a:stretch>
        </p:blipFill>
        <p:spPr>
          <a:xfrm>
            <a:off x="6019800" y="3657601"/>
            <a:ext cx="2262316" cy="2262283"/>
          </a:xfrm>
          <a:prstGeom prst="rect">
            <a:avLst/>
          </a:prstGeom>
          <a:ln>
            <a:noFill/>
          </a:ln>
          <a:effectLst>
            <a:softEdge rad="112500"/>
          </a:effectLst>
        </p:spPr>
      </p:pic>
    </p:spTree>
  </p:cSld>
  <p:clrMapOvr>
    <a:masterClrMapping/>
  </p:clrMapOvr>
  <p:transition spd="slow">
    <p:wipe dir="d"/>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Spreading of Virus </a:t>
            </a:r>
            <a:r>
              <a:rPr lang="en-GB" sz="1600" dirty="0"/>
              <a:t>(2 of 4)</a:t>
            </a:r>
          </a:p>
        </p:txBody>
      </p:sp>
      <p:sp>
        <p:nvSpPr>
          <p:cNvPr id="3" name="Text Placeholder 2"/>
          <p:cNvSpPr>
            <a:spLocks noGrp="1"/>
          </p:cNvSpPr>
          <p:nvPr>
            <p:ph type="body" sz="quarter" idx="16"/>
          </p:nvPr>
        </p:nvSpPr>
        <p:spPr/>
        <p:txBody>
          <a:bodyPr>
            <a:normAutofit/>
          </a:bodyPr>
          <a:lstStyle/>
          <a:p>
            <a:r>
              <a:rPr lang="en-US" dirty="0"/>
              <a:t>Gaming applications</a:t>
            </a:r>
          </a:p>
          <a:p>
            <a:r>
              <a:rPr lang="en-US" dirty="0"/>
              <a:t>Free download applications</a:t>
            </a:r>
          </a:p>
          <a:p>
            <a:r>
              <a:rPr lang="en-GB" dirty="0"/>
              <a:t>Free downloadable softwares</a:t>
            </a:r>
          </a:p>
          <a:p>
            <a:r>
              <a:rPr lang="en-GB" dirty="0"/>
              <a:t>Freewares</a:t>
            </a:r>
          </a:p>
          <a:p>
            <a:r>
              <a:rPr lang="en-GB" dirty="0"/>
              <a:t>Sharewares</a:t>
            </a:r>
          </a:p>
        </p:txBody>
      </p:sp>
      <p:pic>
        <p:nvPicPr>
          <p:cNvPr id="5" name="Picture Placeholder 4" descr="13649108-1131x1697.jpg"/>
          <p:cNvPicPr>
            <a:picLocks noGrp="1" noChangeAspect="1"/>
          </p:cNvPicPr>
          <p:nvPr>
            <p:ph type="pic" sz="quarter" idx="17"/>
          </p:nvPr>
        </p:nvPicPr>
        <p:blipFill>
          <a:blip r:embed="rId3" cstate="email"/>
          <a:srcRect/>
          <a:stretch>
            <a:fillRect/>
          </a:stretch>
        </p:blipFill>
        <p:spPr>
          <a:xfrm>
            <a:off x="6019800" y="3657600"/>
            <a:ext cx="2585504" cy="2585466"/>
          </a:xfrm>
          <a:prstGeom prst="rect">
            <a:avLst/>
          </a:prstGeom>
          <a:ln>
            <a:noFill/>
          </a:ln>
          <a:effectLst>
            <a:softEdge rad="112500"/>
          </a:effectLst>
        </p:spPr>
      </p:pic>
    </p:spTree>
  </p:cSld>
  <p:clrMapOvr>
    <a:masterClrMapping/>
  </p:clrMapOvr>
  <p:transition spd="slow">
    <p:wipe dir="d"/>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Spreading of Virus </a:t>
            </a:r>
            <a:r>
              <a:rPr lang="en-GB" sz="1600" dirty="0"/>
              <a:t>(3 of 4)</a:t>
            </a:r>
          </a:p>
        </p:txBody>
      </p:sp>
      <p:sp>
        <p:nvSpPr>
          <p:cNvPr id="3" name="Text Placeholder 2"/>
          <p:cNvSpPr>
            <a:spLocks noGrp="1"/>
          </p:cNvSpPr>
          <p:nvPr>
            <p:ph type="body" sz="quarter" idx="16"/>
          </p:nvPr>
        </p:nvSpPr>
        <p:spPr/>
        <p:txBody>
          <a:bodyPr>
            <a:normAutofit/>
          </a:bodyPr>
          <a:lstStyle/>
          <a:p>
            <a:r>
              <a:rPr lang="en-GB" dirty="0"/>
              <a:t>Blank login password without windows patches</a:t>
            </a:r>
          </a:p>
          <a:p>
            <a:r>
              <a:rPr lang="en-GB" dirty="0"/>
              <a:t>Infected Boot disks</a:t>
            </a:r>
          </a:p>
          <a:p>
            <a:r>
              <a:rPr lang="en-GB" dirty="0"/>
              <a:t>Fake antivirus softwares</a:t>
            </a:r>
          </a:p>
          <a:p>
            <a:r>
              <a:rPr lang="en-GB" dirty="0"/>
              <a:t>From mobile devices</a:t>
            </a:r>
          </a:p>
        </p:txBody>
      </p:sp>
      <p:pic>
        <p:nvPicPr>
          <p:cNvPr id="5" name="Picture Placeholder 4" descr="13649108-1131x1697.jpg"/>
          <p:cNvPicPr>
            <a:picLocks noGrp="1" noChangeAspect="1"/>
          </p:cNvPicPr>
          <p:nvPr>
            <p:ph type="pic" sz="quarter" idx="17"/>
          </p:nvPr>
        </p:nvPicPr>
        <p:blipFill>
          <a:blip r:embed="rId3" cstate="email"/>
          <a:srcRect/>
          <a:stretch>
            <a:fillRect/>
          </a:stretch>
        </p:blipFill>
        <p:spPr>
          <a:xfrm>
            <a:off x="6019801" y="3657600"/>
            <a:ext cx="2800963" cy="2800922"/>
          </a:xfrm>
          <a:prstGeom prst="rect">
            <a:avLst/>
          </a:prstGeom>
          <a:ln>
            <a:noFill/>
          </a:ln>
          <a:effectLst>
            <a:softEdge rad="112500"/>
          </a:effectLst>
        </p:spPr>
      </p:pic>
    </p:spTree>
  </p:cSld>
  <p:clrMapOvr>
    <a:masterClrMapping/>
  </p:clrMapOvr>
  <p:transition spd="slow">
    <p:wipe dir="d"/>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Spreading of Virus </a:t>
            </a:r>
            <a:r>
              <a:rPr lang="en-GB" sz="1600" dirty="0"/>
              <a:t>(4 of 4)</a:t>
            </a:r>
          </a:p>
        </p:txBody>
      </p:sp>
      <p:sp>
        <p:nvSpPr>
          <p:cNvPr id="3" name="Text Placeholder 2"/>
          <p:cNvSpPr>
            <a:spLocks noGrp="1"/>
          </p:cNvSpPr>
          <p:nvPr>
            <p:ph type="body" sz="quarter" idx="16"/>
          </p:nvPr>
        </p:nvSpPr>
        <p:spPr>
          <a:xfrm>
            <a:off x="457200" y="1550988"/>
            <a:ext cx="8240713" cy="4773612"/>
          </a:xfrm>
        </p:spPr>
        <p:txBody>
          <a:bodyPr>
            <a:normAutofit/>
          </a:bodyPr>
          <a:lstStyle/>
          <a:p>
            <a:pPr>
              <a:buNone/>
            </a:pPr>
            <a:r>
              <a:rPr lang="en-GB" dirty="0"/>
              <a:t>Reasons for spreading the viruses:</a:t>
            </a:r>
          </a:p>
          <a:p>
            <a:r>
              <a:rPr lang="en-GB" dirty="0"/>
              <a:t>It replicates</a:t>
            </a:r>
          </a:p>
          <a:p>
            <a:r>
              <a:rPr dirty="0"/>
              <a:t>It requires a host program as a carrier</a:t>
            </a:r>
          </a:p>
          <a:p>
            <a:r>
              <a:rPr dirty="0"/>
              <a:t>It gets activated by external action</a:t>
            </a:r>
          </a:p>
          <a:p>
            <a:r>
              <a:rPr dirty="0"/>
              <a:t>Its replication ability is limited to the (virtual) system</a:t>
            </a:r>
            <a:endParaRPr lang="en-GB" dirty="0"/>
          </a:p>
          <a:p>
            <a:endParaRPr lang="en-GB" dirty="0"/>
          </a:p>
        </p:txBody>
      </p:sp>
      <p:pic>
        <p:nvPicPr>
          <p:cNvPr id="5" name="Picture Placeholder 4" descr="13649108-1131x1697.jpg"/>
          <p:cNvPicPr>
            <a:picLocks noGrp="1" noChangeAspect="1"/>
          </p:cNvPicPr>
          <p:nvPr>
            <p:ph type="pic" sz="quarter" idx="17"/>
          </p:nvPr>
        </p:nvPicPr>
        <p:blipFill>
          <a:blip r:embed="rId2" cstate="email"/>
          <a:srcRect/>
          <a:stretch>
            <a:fillRect/>
          </a:stretch>
        </p:blipFill>
        <p:spPr>
          <a:xfrm>
            <a:off x="6248403" y="3886200"/>
            <a:ext cx="2787818" cy="2787777"/>
          </a:xfrm>
          <a:prstGeom prst="rect">
            <a:avLst/>
          </a:prstGeom>
          <a:ln>
            <a:noFill/>
          </a:ln>
          <a:effectLst>
            <a:softEdge rad="112500"/>
          </a:effectLst>
        </p:spPr>
      </p:pic>
    </p:spTree>
  </p:cSld>
  <p:clrMapOvr>
    <a:masterClrMapping/>
  </p:clrMapOvr>
  <p:transition spd="slow">
    <p:wipe dir="d"/>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Damages Caused by Virus </a:t>
            </a:r>
            <a:r>
              <a:rPr sz="1600" dirty="0"/>
              <a:t>(1 of 4)</a:t>
            </a:r>
            <a:endParaRPr lang="en-GB" sz="1600" dirty="0"/>
          </a:p>
        </p:txBody>
      </p:sp>
      <p:sp>
        <p:nvSpPr>
          <p:cNvPr id="3" name="Text Placeholder 2"/>
          <p:cNvSpPr>
            <a:spLocks noGrp="1"/>
          </p:cNvSpPr>
          <p:nvPr>
            <p:ph type="body" sz="quarter" idx="16"/>
          </p:nvPr>
        </p:nvSpPr>
        <p:spPr>
          <a:xfrm>
            <a:off x="457200" y="1550988"/>
            <a:ext cx="8240713" cy="4773612"/>
          </a:xfrm>
        </p:spPr>
        <p:txBody>
          <a:bodyPr>
            <a:normAutofit/>
          </a:bodyPr>
          <a:lstStyle/>
          <a:p>
            <a:pPr>
              <a:buNone/>
            </a:pPr>
            <a:r>
              <a:rPr lang="en-GB" dirty="0"/>
              <a:t>Damages caused by virus:</a:t>
            </a:r>
          </a:p>
          <a:p>
            <a:r>
              <a:rPr lang="en-GB" dirty="0"/>
              <a:t>It destroys File Allocation Table (FAT) leading to the file corruption, resulting in the need for reloading and reinstalling the system completely.</a:t>
            </a:r>
          </a:p>
          <a:p>
            <a:r>
              <a:rPr lang="en-GB" dirty="0"/>
              <a:t>It can create bad sectors on the disk, destroying some parts of files and programs.</a:t>
            </a:r>
          </a:p>
          <a:p>
            <a:r>
              <a:rPr lang="en-GB" dirty="0"/>
              <a:t>It can duplicate the files which leads to decrease </a:t>
            </a:r>
          </a:p>
          <a:p>
            <a:pPr>
              <a:buNone/>
            </a:pPr>
            <a:r>
              <a:rPr lang="en-GB" dirty="0"/>
              <a:t>	in the space on hard disks.</a:t>
            </a:r>
          </a:p>
        </p:txBody>
      </p:sp>
      <p:pic>
        <p:nvPicPr>
          <p:cNvPr id="7" name="Picture Placeholder 6" descr="13551769-1156x1661.jpg"/>
          <p:cNvPicPr>
            <a:picLocks noGrp="1" noChangeAspect="1"/>
          </p:cNvPicPr>
          <p:nvPr>
            <p:ph type="pic" sz="quarter" idx="17"/>
          </p:nvPr>
        </p:nvPicPr>
        <p:blipFill>
          <a:blip r:embed="rId2" cstate="email"/>
          <a:srcRect/>
          <a:stretch>
            <a:fillRect/>
          </a:stretch>
        </p:blipFill>
        <p:spPr>
          <a:xfrm>
            <a:off x="6248400" y="4876800"/>
            <a:ext cx="2438400" cy="1896533"/>
          </a:xfrm>
          <a:prstGeom prst="rect">
            <a:avLst/>
          </a:prstGeom>
          <a:ln>
            <a:noFill/>
          </a:ln>
          <a:effectLst>
            <a:softEdge rad="112500"/>
          </a:effectLst>
        </p:spPr>
      </p:pic>
    </p:spTree>
  </p:cSld>
  <p:clrMapOvr>
    <a:masterClrMapping/>
  </p:clrMapOvr>
  <p:transition spd="slow">
    <p:wipe dir="d"/>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Damages Caused by Virus </a:t>
            </a:r>
            <a:r>
              <a:rPr sz="1600" dirty="0"/>
              <a:t>(2 of 4)</a:t>
            </a:r>
          </a:p>
        </p:txBody>
      </p:sp>
      <p:sp>
        <p:nvSpPr>
          <p:cNvPr id="3" name="Text Placeholder 2"/>
          <p:cNvSpPr>
            <a:spLocks noGrp="1"/>
          </p:cNvSpPr>
          <p:nvPr>
            <p:ph type="body" sz="quarter" idx="16"/>
          </p:nvPr>
        </p:nvSpPr>
        <p:spPr>
          <a:xfrm>
            <a:off x="457200" y="1550988"/>
            <a:ext cx="8240713" cy="4773612"/>
          </a:xfrm>
        </p:spPr>
        <p:txBody>
          <a:bodyPr/>
          <a:lstStyle/>
          <a:p>
            <a:r>
              <a:rPr dirty="0"/>
              <a:t>It can format the entire disk or specific tracks on the disks.</a:t>
            </a:r>
          </a:p>
          <a:p>
            <a:r>
              <a:rPr dirty="0"/>
              <a:t>It can alter data in data files and destroy executable files causing integrity loss in data.</a:t>
            </a:r>
          </a:p>
          <a:p>
            <a:r>
              <a:rPr dirty="0"/>
              <a:t>It can cause system to hang leading mouse movements and keyboard don't respond.</a:t>
            </a:r>
          </a:p>
          <a:p>
            <a:r>
              <a:rPr lang="en-US" dirty="0"/>
              <a:t>It can delete all the files in the system.</a:t>
            </a:r>
          </a:p>
        </p:txBody>
      </p:sp>
      <p:pic>
        <p:nvPicPr>
          <p:cNvPr id="8" name="Picture Placeholder 7" descr="12214207-1131x1697.jpg"/>
          <p:cNvPicPr>
            <a:picLocks noGrp="1" noChangeAspect="1"/>
          </p:cNvPicPr>
          <p:nvPr>
            <p:ph type="pic" sz="quarter" idx="17"/>
          </p:nvPr>
        </p:nvPicPr>
        <p:blipFill>
          <a:blip r:embed="rId2" cstate="email"/>
          <a:srcRect/>
          <a:stretch>
            <a:fillRect/>
          </a:stretch>
        </p:blipFill>
        <p:spPr>
          <a:xfrm>
            <a:off x="6248400" y="4759793"/>
            <a:ext cx="2667000" cy="1996607"/>
          </a:xfrm>
          <a:prstGeom prst="rect">
            <a:avLst/>
          </a:prstGeom>
          <a:ln>
            <a:noFill/>
          </a:ln>
          <a:effectLst>
            <a:softEdge rad="112500"/>
          </a:effectLst>
        </p:spPr>
      </p:pic>
    </p:spTree>
  </p:cSld>
  <p:clrMapOvr>
    <a:masterClrMapping/>
  </p:clrMapOvr>
  <p:transition spd="slow">
    <p:wipe dir="d"/>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D</a:t>
            </a:r>
            <a:r>
              <a:rPr dirty="0"/>
              <a:t>amages Caused by Virus </a:t>
            </a:r>
            <a:r>
              <a:rPr sz="1600" dirty="0"/>
              <a:t>(3 of 4)</a:t>
            </a:r>
          </a:p>
        </p:txBody>
      </p:sp>
      <p:sp>
        <p:nvSpPr>
          <p:cNvPr id="3" name="Text Placeholder 2"/>
          <p:cNvSpPr>
            <a:spLocks noGrp="1"/>
          </p:cNvSpPr>
          <p:nvPr>
            <p:ph type="body" sz="quarter" idx="16"/>
          </p:nvPr>
        </p:nvSpPr>
        <p:spPr>
          <a:xfrm>
            <a:off x="457200" y="1550988"/>
            <a:ext cx="8240713" cy="4773612"/>
          </a:xfrm>
        </p:spPr>
        <p:txBody>
          <a:bodyPr/>
          <a:lstStyle/>
          <a:p>
            <a:r>
              <a:rPr lang="en-US" dirty="0"/>
              <a:t>It can replace the Master Boot Record (MBR) with its own code.</a:t>
            </a:r>
          </a:p>
          <a:p>
            <a:r>
              <a:rPr lang="en-US" dirty="0"/>
              <a:t>It can cause the system to run slow.</a:t>
            </a:r>
          </a:p>
          <a:p>
            <a:r>
              <a:rPr lang="en-US" dirty="0"/>
              <a:t>A directory may be displayed as garbage.</a:t>
            </a:r>
          </a:p>
          <a:p>
            <a:r>
              <a:rPr lang="en-US" dirty="0"/>
              <a:t>It can alter the system time and date.</a:t>
            </a:r>
          </a:p>
          <a:p>
            <a:endParaRPr lang="en-GB" dirty="0"/>
          </a:p>
        </p:txBody>
      </p:sp>
      <p:pic>
        <p:nvPicPr>
          <p:cNvPr id="8" name="Picture Placeholder 7" descr="12214207-1131x1697.jpg"/>
          <p:cNvPicPr>
            <a:picLocks noGrp="1" noChangeAspect="1"/>
          </p:cNvPicPr>
          <p:nvPr>
            <p:ph type="pic" sz="quarter" idx="17"/>
          </p:nvPr>
        </p:nvPicPr>
        <p:blipFill>
          <a:blip r:embed="rId2" cstate="email"/>
          <a:srcRect/>
          <a:stretch>
            <a:fillRect/>
          </a:stretch>
        </p:blipFill>
        <p:spPr>
          <a:xfrm>
            <a:off x="5997552" y="4572000"/>
            <a:ext cx="2917848" cy="2184400"/>
          </a:xfrm>
          <a:prstGeom prst="rect">
            <a:avLst/>
          </a:prstGeom>
          <a:ln>
            <a:noFill/>
          </a:ln>
          <a:effectLst>
            <a:softEdge rad="112500"/>
          </a:effectLst>
        </p:spPr>
      </p:pic>
    </p:spTree>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Demerits of IT Industry </a:t>
            </a:r>
            <a:r>
              <a:rPr lang="en-GB" sz="1600" dirty="0"/>
              <a:t>(3 of 9)</a:t>
            </a:r>
          </a:p>
        </p:txBody>
      </p:sp>
      <p:sp>
        <p:nvSpPr>
          <p:cNvPr id="3" name="Text Placeholder 2"/>
          <p:cNvSpPr>
            <a:spLocks noGrp="1"/>
          </p:cNvSpPr>
          <p:nvPr>
            <p:ph type="body" sz="quarter" idx="16"/>
          </p:nvPr>
        </p:nvSpPr>
        <p:spPr>
          <a:xfrm>
            <a:off x="603504" y="1371600"/>
            <a:ext cx="8240713" cy="4473575"/>
          </a:xfrm>
        </p:spPr>
        <p:txBody>
          <a:bodyPr/>
          <a:lstStyle/>
          <a:p>
            <a:pPr lvl="1">
              <a:lnSpc>
                <a:spcPct val="200000"/>
              </a:lnSpc>
              <a:buSzPct val="70000"/>
              <a:buFont typeface="Arial" pitchFamily="34" charset="0"/>
              <a:buChar char="•"/>
            </a:pPr>
            <a:r>
              <a:rPr dirty="0"/>
              <a:t>In industries, the machines are used to automate processes and one machine can complete the work of many people. Therefore, companies don't need to employ many people to get the job done. </a:t>
            </a:r>
          </a:p>
          <a:p>
            <a:pPr lvl="1">
              <a:lnSpc>
                <a:spcPct val="200000"/>
              </a:lnSpc>
              <a:buSzPct val="70000"/>
              <a:buFont typeface="Arial" pitchFamily="34" charset="0"/>
              <a:buChar char="•"/>
            </a:pPr>
            <a:r>
              <a:rPr dirty="0"/>
              <a:t>The more machines and computers become advanced and efficient, this will affect the human values. </a:t>
            </a:r>
            <a:endParaRPr lang="en-GB" dirty="0"/>
          </a:p>
        </p:txBody>
      </p:sp>
      <p:pic>
        <p:nvPicPr>
          <p:cNvPr id="6" name="Picture Placeholder 5" descr="7442450-533x800.jpg"/>
          <p:cNvPicPr>
            <a:picLocks noGrp="1" noChangeAspect="1"/>
          </p:cNvPicPr>
          <p:nvPr>
            <p:ph type="pic" sz="quarter" idx="17"/>
          </p:nvPr>
        </p:nvPicPr>
        <p:blipFill>
          <a:blip r:embed="rId3" cstate="email"/>
          <a:srcRect/>
          <a:stretch>
            <a:fillRect/>
          </a:stretch>
        </p:blipFill>
        <p:spPr>
          <a:xfrm>
            <a:off x="5791200" y="4457700"/>
            <a:ext cx="2933700" cy="2247900"/>
          </a:xfrm>
          <a:prstGeom prst="rect">
            <a:avLst/>
          </a:prstGeom>
          <a:ln>
            <a:noFill/>
          </a:ln>
          <a:effectLst>
            <a:softEdge rad="112500"/>
          </a:effectLst>
        </p:spPr>
      </p:pic>
    </p:spTree>
  </p:cSld>
  <p:clrMapOvr>
    <a:masterClrMapping/>
  </p:clrMapOvr>
  <p:transition spd="slow">
    <p:wipe dir="d"/>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Damages Caused by Virus </a:t>
            </a:r>
            <a:r>
              <a:rPr sz="1600" dirty="0"/>
              <a:t>(4 of 4)</a:t>
            </a:r>
          </a:p>
        </p:txBody>
      </p:sp>
      <p:sp>
        <p:nvSpPr>
          <p:cNvPr id="3" name="Text Placeholder 2"/>
          <p:cNvSpPr>
            <a:spLocks noGrp="1"/>
          </p:cNvSpPr>
          <p:nvPr>
            <p:ph type="body" sz="quarter" idx="16"/>
          </p:nvPr>
        </p:nvSpPr>
        <p:spPr>
          <a:xfrm>
            <a:off x="457200" y="1550988"/>
            <a:ext cx="8240713" cy="4773612"/>
          </a:xfrm>
        </p:spPr>
        <p:txBody>
          <a:bodyPr/>
          <a:lstStyle/>
          <a:p>
            <a:r>
              <a:rPr lang="en-US" dirty="0"/>
              <a:t>The virus can spread to the network thereby causing the network to slowdown.</a:t>
            </a:r>
          </a:p>
          <a:p>
            <a:r>
              <a:rPr lang="en-US" dirty="0"/>
              <a:t>It can send hoax mails to users which can affect their files and system.</a:t>
            </a:r>
          </a:p>
          <a:p>
            <a:r>
              <a:rPr lang="en-GB" dirty="0"/>
              <a:t>It can disable the system ports such as COM or Line Print Terminal (LPT) ports.</a:t>
            </a:r>
          </a:p>
          <a:p>
            <a:endParaRPr lang="en-US" dirty="0"/>
          </a:p>
          <a:p>
            <a:pPr>
              <a:lnSpc>
                <a:spcPct val="100000"/>
              </a:lnSpc>
            </a:pPr>
            <a:endParaRPr lang="en-GB" dirty="0"/>
          </a:p>
        </p:txBody>
      </p:sp>
      <p:pic>
        <p:nvPicPr>
          <p:cNvPr id="8" name="Picture Placeholder 7" descr="12214207-1131x1697.jpg"/>
          <p:cNvPicPr>
            <a:picLocks noGrp="1" noChangeAspect="1"/>
          </p:cNvPicPr>
          <p:nvPr>
            <p:ph type="pic" sz="quarter" idx="17"/>
          </p:nvPr>
        </p:nvPicPr>
        <p:blipFill>
          <a:blip r:embed="rId2" cstate="email"/>
          <a:srcRect/>
          <a:stretch>
            <a:fillRect/>
          </a:stretch>
        </p:blipFill>
        <p:spPr>
          <a:xfrm>
            <a:off x="5943600" y="4531609"/>
            <a:ext cx="2971800" cy="2224791"/>
          </a:xfrm>
          <a:prstGeom prst="rect">
            <a:avLst/>
          </a:prstGeom>
          <a:ln>
            <a:noFill/>
          </a:ln>
          <a:effectLst>
            <a:softEdge rad="112500"/>
          </a:effectLst>
        </p:spPr>
      </p:pic>
    </p:spTree>
  </p:cSld>
  <p:clrMapOvr>
    <a:masterClrMapping/>
  </p:clrMapOvr>
  <p:transition spd="slow">
    <p:wipe dir="d"/>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(1 of 12)</a:t>
            </a:r>
          </a:p>
        </p:txBody>
      </p:sp>
      <p:sp>
        <p:nvSpPr>
          <p:cNvPr id="3" name="Text Placeholder 2"/>
          <p:cNvSpPr>
            <a:spLocks noGrp="1"/>
          </p:cNvSpPr>
          <p:nvPr>
            <p:ph type="body" sz="quarter" idx="16"/>
          </p:nvPr>
        </p:nvSpPr>
        <p:spPr/>
        <p:txBody>
          <a:bodyPr/>
          <a:lstStyle/>
          <a:p>
            <a:pPr>
              <a:buNone/>
            </a:pPr>
            <a:r>
              <a:rPr lang="en-GB" dirty="0"/>
              <a:t>Different types of viruses</a:t>
            </a:r>
          </a:p>
          <a:p>
            <a:r>
              <a:rPr lang="en-GB" dirty="0"/>
              <a:t>Worms</a:t>
            </a:r>
          </a:p>
          <a:p>
            <a:r>
              <a:rPr lang="en-GB" dirty="0"/>
              <a:t>Trojans</a:t>
            </a:r>
          </a:p>
          <a:p>
            <a:r>
              <a:rPr lang="en-GB" dirty="0"/>
              <a:t>Malware</a:t>
            </a:r>
          </a:p>
          <a:p>
            <a:r>
              <a:rPr lang="en-GB" dirty="0"/>
              <a:t>Spyware </a:t>
            </a:r>
          </a:p>
          <a:p>
            <a:r>
              <a:rPr lang="en-GB" dirty="0"/>
              <a:t>Adware</a:t>
            </a:r>
          </a:p>
          <a:p>
            <a:r>
              <a:rPr lang="en-GB" dirty="0"/>
              <a:t>Boot sector </a:t>
            </a:r>
          </a:p>
          <a:p>
            <a:endParaRPr lang="en-GB" dirty="0"/>
          </a:p>
        </p:txBody>
      </p:sp>
      <p:pic>
        <p:nvPicPr>
          <p:cNvPr id="6" name="Picture Placeholder 5" descr="13180239-1126x1705.jpg"/>
          <p:cNvPicPr>
            <a:picLocks noGrp="1" noChangeAspect="1"/>
          </p:cNvPicPr>
          <p:nvPr>
            <p:ph type="pic" sz="quarter" idx="17"/>
          </p:nvPr>
        </p:nvPicPr>
        <p:blipFill>
          <a:blip r:embed="rId2" cstate="email"/>
          <a:srcRect/>
          <a:stretch>
            <a:fillRect/>
          </a:stretch>
        </p:blipFill>
        <p:spPr>
          <a:xfrm>
            <a:off x="4570571" y="3261187"/>
            <a:ext cx="3735229" cy="2149013"/>
          </a:xfrm>
        </p:spPr>
      </p:pic>
    </p:spTree>
  </p:cSld>
  <p:clrMapOvr>
    <a:masterClrMapping/>
  </p:clrMapOvr>
  <p:transition spd="slow">
    <p:wipe dir="d"/>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(2 of 12)</a:t>
            </a:r>
          </a:p>
        </p:txBody>
      </p:sp>
      <p:sp>
        <p:nvSpPr>
          <p:cNvPr id="3" name="Text Placeholder 2"/>
          <p:cNvSpPr>
            <a:spLocks noGrp="1"/>
          </p:cNvSpPr>
          <p:nvPr>
            <p:ph type="body" sz="quarter" idx="16"/>
          </p:nvPr>
        </p:nvSpPr>
        <p:spPr/>
        <p:txBody>
          <a:bodyPr>
            <a:normAutofit/>
          </a:bodyPr>
          <a:lstStyle/>
          <a:p>
            <a:r>
              <a:rPr lang="en-GB" dirty="0"/>
              <a:t>Macro </a:t>
            </a:r>
          </a:p>
          <a:p>
            <a:r>
              <a:rPr lang="en-GB" dirty="0"/>
              <a:t>Memory resident </a:t>
            </a:r>
          </a:p>
          <a:p>
            <a:r>
              <a:rPr lang="en-GB" dirty="0"/>
              <a:t>Rootkit </a:t>
            </a:r>
          </a:p>
          <a:p>
            <a:r>
              <a:rPr lang="en-GB" dirty="0"/>
              <a:t>Polymorphic </a:t>
            </a:r>
          </a:p>
          <a:p>
            <a:r>
              <a:rPr lang="en-GB" dirty="0"/>
              <a:t>Logic bombs / Time bombs</a:t>
            </a:r>
          </a:p>
          <a:p>
            <a:r>
              <a:rPr lang="en-GB" dirty="0"/>
              <a:t>Overwrite </a:t>
            </a:r>
          </a:p>
          <a:p>
            <a:r>
              <a:rPr lang="en-GB" dirty="0"/>
              <a:t>Directory</a:t>
            </a:r>
          </a:p>
        </p:txBody>
      </p:sp>
      <p:pic>
        <p:nvPicPr>
          <p:cNvPr id="5" name="Picture Placeholder 5" descr="13180239-1126x1705.jpg"/>
          <p:cNvPicPr>
            <a:picLocks noGrp="1" noChangeAspect="1"/>
          </p:cNvPicPr>
          <p:nvPr>
            <p:ph type="pic" sz="quarter" idx="17"/>
          </p:nvPr>
        </p:nvPicPr>
        <p:blipFill>
          <a:blip r:embed="rId2" cstate="email"/>
          <a:srcRect/>
          <a:stretch>
            <a:fillRect/>
          </a:stretch>
        </p:blipFill>
        <p:spPr>
          <a:xfrm>
            <a:off x="4311967" y="3200401"/>
            <a:ext cx="4222433" cy="2429319"/>
          </a:xfrm>
        </p:spPr>
      </p:pic>
    </p:spTree>
  </p:cSld>
  <p:clrMapOvr>
    <a:masterClrMapping/>
  </p:clrMapOvr>
  <p:transition spd="slow">
    <p:wipe dir="d"/>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(3 of 12)</a:t>
            </a:r>
          </a:p>
        </p:txBody>
      </p:sp>
      <p:sp>
        <p:nvSpPr>
          <p:cNvPr id="3" name="Text Placeholder 2"/>
          <p:cNvSpPr>
            <a:spLocks noGrp="1"/>
          </p:cNvSpPr>
          <p:nvPr>
            <p:ph type="body" sz="quarter" idx="16"/>
          </p:nvPr>
        </p:nvSpPr>
        <p:spPr/>
        <p:txBody>
          <a:bodyPr/>
          <a:lstStyle/>
          <a:p>
            <a:r>
              <a:rPr lang="en-GB" dirty="0"/>
              <a:t>Direct action virus</a:t>
            </a:r>
          </a:p>
          <a:p>
            <a:r>
              <a:rPr lang="en-GB" dirty="0"/>
              <a:t>File infector </a:t>
            </a:r>
          </a:p>
          <a:p>
            <a:r>
              <a:rPr lang="en-GB" dirty="0"/>
              <a:t>Companion </a:t>
            </a:r>
          </a:p>
          <a:p>
            <a:r>
              <a:rPr lang="en-GB" dirty="0"/>
              <a:t>Multipartite</a:t>
            </a:r>
          </a:p>
          <a:p>
            <a:r>
              <a:rPr lang="en-GB" dirty="0"/>
              <a:t>FAT</a:t>
            </a:r>
          </a:p>
          <a:p>
            <a:r>
              <a:rPr lang="en-GB" dirty="0"/>
              <a:t>Web scribing virus</a:t>
            </a:r>
          </a:p>
        </p:txBody>
      </p:sp>
      <p:pic>
        <p:nvPicPr>
          <p:cNvPr id="5" name="Picture Placeholder 5" descr="13180239-1126x1705.jpg"/>
          <p:cNvPicPr>
            <a:picLocks noGrp="1" noChangeAspect="1"/>
          </p:cNvPicPr>
          <p:nvPr>
            <p:ph type="pic" sz="quarter" idx="17"/>
          </p:nvPr>
        </p:nvPicPr>
        <p:blipFill>
          <a:blip r:embed="rId2" cstate="email"/>
          <a:srcRect/>
          <a:stretch>
            <a:fillRect/>
          </a:stretch>
        </p:blipFill>
        <p:spPr>
          <a:xfrm>
            <a:off x="3962400" y="3200400"/>
            <a:ext cx="4724400" cy="2718148"/>
          </a:xfrm>
        </p:spPr>
      </p:pic>
    </p:spTree>
  </p:cSld>
  <p:clrMapOvr>
    <a:masterClrMapping/>
  </p:clrMapOvr>
  <p:transition spd="slow">
    <p:wipe dir="d"/>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(4 of 12)</a:t>
            </a:r>
          </a:p>
        </p:txBody>
      </p:sp>
      <p:sp>
        <p:nvSpPr>
          <p:cNvPr id="3" name="Text Placeholder 2"/>
          <p:cNvSpPr>
            <a:spLocks noGrp="1"/>
          </p:cNvSpPr>
          <p:nvPr>
            <p:ph type="body" sz="quarter" idx="16"/>
          </p:nvPr>
        </p:nvSpPr>
        <p:spPr/>
        <p:txBody>
          <a:bodyPr/>
          <a:lstStyle/>
          <a:p>
            <a:pPr>
              <a:lnSpc>
                <a:spcPct val="200000"/>
              </a:lnSpc>
            </a:pPr>
            <a:r>
              <a:rPr lang="en-GB" dirty="0"/>
              <a:t>Worms</a:t>
            </a:r>
            <a:endParaRPr dirty="0"/>
          </a:p>
          <a:p>
            <a:pPr lvl="1">
              <a:lnSpc>
                <a:spcPct val="200000"/>
              </a:lnSpc>
              <a:buSzPct val="70000"/>
            </a:pPr>
            <a:r>
              <a:rPr dirty="0"/>
              <a:t>A worm is a computer program which has the ability to replicate itself from one machine to another.</a:t>
            </a:r>
          </a:p>
          <a:p>
            <a:pPr>
              <a:lnSpc>
                <a:spcPct val="200000"/>
              </a:lnSpc>
            </a:pPr>
            <a:r>
              <a:rPr lang="en-US" dirty="0"/>
              <a:t>T</a:t>
            </a:r>
            <a:r>
              <a:rPr dirty="0"/>
              <a:t>rojans</a:t>
            </a:r>
            <a:endParaRPr lang="en-US" dirty="0"/>
          </a:p>
          <a:p>
            <a:pPr lvl="1">
              <a:lnSpc>
                <a:spcPct val="200000"/>
              </a:lnSpc>
              <a:buSzPct val="70000"/>
            </a:pPr>
            <a:r>
              <a:rPr lang="en-US" dirty="0"/>
              <a:t>A</a:t>
            </a:r>
            <a:r>
              <a:rPr dirty="0"/>
              <a:t> Trojan horse, also known as Trojan, is a hidden code in a program such as spreadsheet or game which looks safe to run but has some side effects.</a:t>
            </a:r>
          </a:p>
          <a:p>
            <a:pPr lvl="1"/>
            <a:endParaRPr lang="en-GB" dirty="0"/>
          </a:p>
        </p:txBody>
      </p:sp>
    </p:spTree>
  </p:cSld>
  <p:clrMapOvr>
    <a:masterClrMapping/>
  </p:clrMapOvr>
  <p:transition spd="slow">
    <p:wipe dir="d"/>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(5 of 12)</a:t>
            </a:r>
          </a:p>
        </p:txBody>
      </p:sp>
      <p:sp>
        <p:nvSpPr>
          <p:cNvPr id="3" name="Text Placeholder 2"/>
          <p:cNvSpPr>
            <a:spLocks noGrp="1"/>
          </p:cNvSpPr>
          <p:nvPr>
            <p:ph type="body" sz="quarter" idx="16"/>
          </p:nvPr>
        </p:nvSpPr>
        <p:spPr>
          <a:xfrm>
            <a:off x="457200" y="1393825"/>
            <a:ext cx="8240713" cy="4930775"/>
          </a:xfrm>
        </p:spPr>
        <p:txBody>
          <a:bodyPr>
            <a:normAutofit/>
          </a:bodyPr>
          <a:lstStyle/>
          <a:p>
            <a:pPr>
              <a:lnSpc>
                <a:spcPct val="200000"/>
              </a:lnSpc>
            </a:pPr>
            <a:r>
              <a:rPr lang="en-GB" dirty="0"/>
              <a:t>Malware</a:t>
            </a:r>
          </a:p>
          <a:p>
            <a:pPr lvl="1">
              <a:lnSpc>
                <a:spcPct val="200000"/>
              </a:lnSpc>
            </a:pPr>
            <a:r>
              <a:rPr lang="en-GB" dirty="0"/>
              <a:t>Malware is a class of computer threats which performs undisclosed malicious functions which allows unauthorised access to the host machine.</a:t>
            </a:r>
          </a:p>
          <a:p>
            <a:pPr>
              <a:lnSpc>
                <a:spcPct val="200000"/>
              </a:lnSpc>
            </a:pPr>
            <a:r>
              <a:rPr lang="en-GB" dirty="0"/>
              <a:t>Spyware</a:t>
            </a:r>
          </a:p>
          <a:p>
            <a:pPr lvl="1">
              <a:lnSpc>
                <a:spcPct val="200000"/>
              </a:lnSpc>
            </a:pPr>
            <a:r>
              <a:rPr lang="en-GB" dirty="0"/>
              <a:t>Spyware is computer software which is installed on a personal computer to collect information about a user and browsing habits without the user’s knowledge.</a:t>
            </a:r>
          </a:p>
        </p:txBody>
      </p:sp>
    </p:spTree>
  </p:cSld>
  <p:clrMapOvr>
    <a:masterClrMapping/>
  </p:clrMapOvr>
  <p:transition spd="slow">
    <p:wipe dir="d"/>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(6 of 12)</a:t>
            </a:r>
          </a:p>
        </p:txBody>
      </p:sp>
      <p:sp>
        <p:nvSpPr>
          <p:cNvPr id="3" name="Text Placeholder 2"/>
          <p:cNvSpPr>
            <a:spLocks noGrp="1"/>
          </p:cNvSpPr>
          <p:nvPr>
            <p:ph type="body" sz="quarter" idx="16"/>
          </p:nvPr>
        </p:nvSpPr>
        <p:spPr>
          <a:xfrm>
            <a:off x="457200" y="1295400"/>
            <a:ext cx="8240713" cy="5497512"/>
          </a:xfrm>
        </p:spPr>
        <p:txBody>
          <a:bodyPr>
            <a:normAutofit lnSpcReduction="10000"/>
          </a:bodyPr>
          <a:lstStyle/>
          <a:p>
            <a:pPr>
              <a:lnSpc>
                <a:spcPct val="210000"/>
              </a:lnSpc>
            </a:pPr>
            <a:r>
              <a:rPr lang="en-GB" dirty="0"/>
              <a:t>Adware</a:t>
            </a:r>
          </a:p>
          <a:p>
            <a:pPr lvl="1">
              <a:lnSpc>
                <a:spcPct val="210000"/>
              </a:lnSpc>
            </a:pPr>
            <a:r>
              <a:rPr lang="en-GB" dirty="0"/>
              <a:t>Advertisement supported software (Adware) is a software package that automatically renders advertisements.</a:t>
            </a:r>
          </a:p>
          <a:p>
            <a:pPr lvl="1">
              <a:lnSpc>
                <a:spcPct val="210000"/>
              </a:lnSpc>
            </a:pPr>
            <a:r>
              <a:rPr lang="en-GB" dirty="0"/>
              <a:t>The advertisement will be in the form of pop-up.</a:t>
            </a:r>
          </a:p>
          <a:p>
            <a:pPr lvl="1">
              <a:lnSpc>
                <a:spcPct val="210000"/>
              </a:lnSpc>
            </a:pPr>
            <a:r>
              <a:rPr lang="en-GB" dirty="0"/>
              <a:t>It can also be in the form of user interface of the software.</a:t>
            </a:r>
          </a:p>
          <a:p>
            <a:pPr>
              <a:lnSpc>
                <a:spcPct val="210000"/>
              </a:lnSpc>
            </a:pPr>
            <a:r>
              <a:rPr lang="en-GB" dirty="0"/>
              <a:t>Boot sector</a:t>
            </a:r>
          </a:p>
          <a:p>
            <a:pPr lvl="1">
              <a:lnSpc>
                <a:spcPct val="210000"/>
              </a:lnSpc>
            </a:pPr>
            <a:r>
              <a:rPr lang="en-GB" dirty="0"/>
              <a:t>It spreads through floppy disks.</a:t>
            </a:r>
          </a:p>
          <a:p>
            <a:pPr lvl="1">
              <a:lnSpc>
                <a:spcPct val="210000"/>
              </a:lnSpc>
            </a:pPr>
            <a:r>
              <a:rPr lang="en-GB" dirty="0"/>
              <a:t>It attaches itself to that part of the hard disk which is read by the computer when it boots up.</a:t>
            </a:r>
          </a:p>
        </p:txBody>
      </p:sp>
    </p:spTree>
  </p:cSld>
  <p:clrMapOvr>
    <a:masterClrMapping/>
  </p:clrMapOvr>
  <p:transition spd="slow">
    <p:wipe dir="d"/>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(7 of 12)</a:t>
            </a:r>
          </a:p>
        </p:txBody>
      </p:sp>
      <p:sp>
        <p:nvSpPr>
          <p:cNvPr id="3" name="Text Placeholder 2"/>
          <p:cNvSpPr>
            <a:spLocks noGrp="1"/>
          </p:cNvSpPr>
          <p:nvPr>
            <p:ph type="body" sz="quarter" idx="16"/>
          </p:nvPr>
        </p:nvSpPr>
        <p:spPr>
          <a:xfrm>
            <a:off x="457200" y="1447800"/>
            <a:ext cx="8240713" cy="4953000"/>
          </a:xfrm>
        </p:spPr>
        <p:txBody>
          <a:bodyPr>
            <a:normAutofit/>
          </a:bodyPr>
          <a:lstStyle/>
          <a:p>
            <a:pPr>
              <a:lnSpc>
                <a:spcPct val="200000"/>
              </a:lnSpc>
            </a:pPr>
            <a:r>
              <a:rPr lang="en-GB" dirty="0"/>
              <a:t>Macro </a:t>
            </a:r>
          </a:p>
          <a:p>
            <a:pPr lvl="1">
              <a:lnSpc>
                <a:spcPct val="200000"/>
              </a:lnSpc>
            </a:pPr>
            <a:r>
              <a:rPr lang="en-GB" dirty="0"/>
              <a:t>It uses other applications macro programming language to spread.</a:t>
            </a:r>
          </a:p>
          <a:p>
            <a:pPr lvl="1">
              <a:lnSpc>
                <a:spcPct val="200000"/>
              </a:lnSpc>
            </a:pPr>
            <a:r>
              <a:rPr lang="en-GB" dirty="0"/>
              <a:t>It can damage word and excel documents.</a:t>
            </a:r>
          </a:p>
          <a:p>
            <a:pPr>
              <a:lnSpc>
                <a:spcPct val="200000"/>
              </a:lnSpc>
            </a:pPr>
            <a:r>
              <a:rPr lang="en-GB" dirty="0"/>
              <a:t>Memory resident </a:t>
            </a:r>
          </a:p>
          <a:p>
            <a:pPr lvl="1">
              <a:lnSpc>
                <a:spcPct val="200000"/>
              </a:lnSpc>
            </a:pPr>
            <a:r>
              <a:rPr lang="en-GB" dirty="0"/>
              <a:t>It resides in the computers random access memory.</a:t>
            </a:r>
          </a:p>
          <a:p>
            <a:pPr lvl="1">
              <a:lnSpc>
                <a:spcPct val="200000"/>
              </a:lnSpc>
            </a:pPr>
            <a:r>
              <a:rPr lang="en-GB" dirty="0"/>
              <a:t>They are initiated by the virus that runs on the system.</a:t>
            </a:r>
          </a:p>
        </p:txBody>
      </p:sp>
    </p:spTree>
  </p:cSld>
  <p:clrMapOvr>
    <a:masterClrMapping/>
  </p:clrMapOvr>
  <p:transition spd="slow">
    <p:wipe dir="d"/>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(8 of 12)</a:t>
            </a:r>
          </a:p>
        </p:txBody>
      </p:sp>
      <p:sp>
        <p:nvSpPr>
          <p:cNvPr id="3" name="Text Placeholder 2"/>
          <p:cNvSpPr>
            <a:spLocks noGrp="1"/>
          </p:cNvSpPr>
          <p:nvPr>
            <p:ph type="body" sz="quarter" idx="16"/>
          </p:nvPr>
        </p:nvSpPr>
        <p:spPr>
          <a:xfrm>
            <a:off x="457200" y="1360488"/>
            <a:ext cx="8240713" cy="5192712"/>
          </a:xfrm>
        </p:spPr>
        <p:txBody>
          <a:bodyPr>
            <a:normAutofit/>
          </a:bodyPr>
          <a:lstStyle/>
          <a:p>
            <a:pPr>
              <a:lnSpc>
                <a:spcPct val="210000"/>
              </a:lnSpc>
            </a:pPr>
            <a:r>
              <a:rPr lang="en-GB" dirty="0"/>
              <a:t>Rootkit </a:t>
            </a:r>
          </a:p>
          <a:p>
            <a:pPr lvl="1">
              <a:lnSpc>
                <a:spcPct val="210000"/>
              </a:lnSpc>
            </a:pPr>
            <a:r>
              <a:rPr lang="en-GB" dirty="0"/>
              <a:t>It allows anyone to gain control of the system.</a:t>
            </a:r>
          </a:p>
          <a:p>
            <a:pPr lvl="1">
              <a:lnSpc>
                <a:spcPct val="210000"/>
              </a:lnSpc>
            </a:pPr>
            <a:r>
              <a:rPr lang="en-GB" dirty="0"/>
              <a:t>It is undetectable.</a:t>
            </a:r>
          </a:p>
          <a:p>
            <a:pPr>
              <a:lnSpc>
                <a:spcPct val="210000"/>
              </a:lnSpc>
            </a:pPr>
            <a:r>
              <a:rPr lang="en-GB" dirty="0"/>
              <a:t>Polymorphic</a:t>
            </a:r>
          </a:p>
          <a:p>
            <a:pPr lvl="1">
              <a:lnSpc>
                <a:spcPct val="210000"/>
              </a:lnSpc>
            </a:pPr>
            <a:r>
              <a:rPr lang="en-GB" dirty="0"/>
              <a:t>A virus which changes its digital signature every time it replicates.</a:t>
            </a:r>
          </a:p>
          <a:p>
            <a:pPr>
              <a:lnSpc>
                <a:spcPct val="210000"/>
              </a:lnSpc>
            </a:pPr>
            <a:r>
              <a:rPr lang="en-GB" dirty="0"/>
              <a:t>Logic bombs / Time bombs</a:t>
            </a:r>
          </a:p>
          <a:p>
            <a:pPr lvl="1">
              <a:lnSpc>
                <a:spcPct val="210000"/>
              </a:lnSpc>
            </a:pPr>
            <a:r>
              <a:rPr lang="en-GB" dirty="0"/>
              <a:t>The virus which gets activated on a particular date or when a particular application is run.</a:t>
            </a:r>
          </a:p>
        </p:txBody>
      </p:sp>
    </p:spTree>
  </p:cSld>
  <p:clrMapOvr>
    <a:masterClrMapping/>
  </p:clrMapOvr>
  <p:transition spd="slow">
    <p:wipe dir="d"/>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(9 of 12)</a:t>
            </a:r>
          </a:p>
        </p:txBody>
      </p:sp>
      <p:sp>
        <p:nvSpPr>
          <p:cNvPr id="3" name="Text Placeholder 2"/>
          <p:cNvSpPr>
            <a:spLocks noGrp="1"/>
          </p:cNvSpPr>
          <p:nvPr>
            <p:ph type="body" sz="quarter" idx="16"/>
          </p:nvPr>
        </p:nvSpPr>
        <p:spPr>
          <a:xfrm>
            <a:off x="457200" y="1360488"/>
            <a:ext cx="8240713" cy="5192712"/>
          </a:xfrm>
        </p:spPr>
        <p:txBody>
          <a:bodyPr>
            <a:normAutofit/>
          </a:bodyPr>
          <a:lstStyle/>
          <a:p>
            <a:pPr>
              <a:lnSpc>
                <a:spcPct val="200000"/>
              </a:lnSpc>
            </a:pPr>
            <a:r>
              <a:rPr lang="en-GB" dirty="0"/>
              <a:t>Overwrite</a:t>
            </a:r>
          </a:p>
          <a:p>
            <a:pPr lvl="1">
              <a:lnSpc>
                <a:spcPct val="200000"/>
              </a:lnSpc>
            </a:pPr>
            <a:r>
              <a:rPr lang="en-GB" dirty="0"/>
              <a:t>It overwrites the original content of the file it affects, rendering them useless.</a:t>
            </a:r>
          </a:p>
          <a:p>
            <a:pPr>
              <a:lnSpc>
                <a:spcPct val="200000"/>
              </a:lnSpc>
            </a:pPr>
            <a:r>
              <a:rPr lang="en-GB" dirty="0"/>
              <a:t>Directory</a:t>
            </a:r>
          </a:p>
          <a:p>
            <a:pPr lvl="1">
              <a:lnSpc>
                <a:spcPct val="200000"/>
              </a:lnSpc>
            </a:pPr>
            <a:r>
              <a:rPr lang="en-GB" dirty="0"/>
              <a:t>It changes the location where the file is originally stored.</a:t>
            </a:r>
          </a:p>
          <a:p>
            <a:pPr lvl="1">
              <a:lnSpc>
                <a:spcPct val="200000"/>
              </a:lnSpc>
            </a:pPr>
            <a:r>
              <a:rPr lang="en-GB" dirty="0"/>
              <a:t>When a file which is infected by the virus is executed, unknowingly the user is running the virus program while the original file has been moved by the virus to some other location.</a:t>
            </a:r>
          </a:p>
        </p:txBody>
      </p:sp>
    </p:spTree>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Demerits of IT Industry </a:t>
            </a:r>
            <a:r>
              <a:rPr lang="en-GB" sz="1600" dirty="0"/>
              <a:t>(4 of 9)</a:t>
            </a:r>
          </a:p>
        </p:txBody>
      </p:sp>
      <p:sp>
        <p:nvSpPr>
          <p:cNvPr id="3" name="Text Placeholder 2"/>
          <p:cNvSpPr>
            <a:spLocks noGrp="1"/>
          </p:cNvSpPr>
          <p:nvPr>
            <p:ph type="body" sz="quarter" idx="16"/>
          </p:nvPr>
        </p:nvSpPr>
        <p:spPr>
          <a:xfrm>
            <a:off x="598487" y="1371600"/>
            <a:ext cx="8240713" cy="4473575"/>
          </a:xfrm>
        </p:spPr>
        <p:txBody>
          <a:bodyPr/>
          <a:lstStyle/>
          <a:p>
            <a:pPr>
              <a:lnSpc>
                <a:spcPct val="200000"/>
              </a:lnSpc>
              <a:buSzPct val="70000"/>
              <a:buBlip>
                <a:blip r:embed="rId3"/>
              </a:buBlip>
            </a:pPr>
            <a:r>
              <a:rPr lang="en-GB" dirty="0"/>
              <a:t>Psychological impacts</a:t>
            </a:r>
          </a:p>
          <a:p>
            <a:pPr lvl="1">
              <a:lnSpc>
                <a:spcPct val="200000"/>
              </a:lnSpc>
              <a:buSzPct val="70000"/>
              <a:buFont typeface="Arial" pitchFamily="34" charset="0"/>
              <a:buChar char="•"/>
            </a:pPr>
            <a:r>
              <a:rPr dirty="0"/>
              <a:t>The increased number of working hours affects the work life balance of employees.</a:t>
            </a:r>
          </a:p>
          <a:p>
            <a:pPr lvl="1">
              <a:lnSpc>
                <a:spcPct val="200000"/>
              </a:lnSpc>
              <a:buSzPct val="70000"/>
              <a:buFont typeface="Arial" pitchFamily="34" charset="0"/>
              <a:buChar char="•"/>
            </a:pPr>
            <a:r>
              <a:rPr dirty="0"/>
              <a:t>The lack of social contacts can have negative impact on the development of a particular person. </a:t>
            </a:r>
          </a:p>
        </p:txBody>
      </p:sp>
      <p:pic>
        <p:nvPicPr>
          <p:cNvPr id="10" name="Picture Placeholder 9" descr="3666335-800x532.jpg"/>
          <p:cNvPicPr>
            <a:picLocks noGrp="1" noChangeAspect="1"/>
          </p:cNvPicPr>
          <p:nvPr>
            <p:ph type="pic" sz="quarter" idx="17"/>
          </p:nvPr>
        </p:nvPicPr>
        <p:blipFill>
          <a:blip r:embed="rId4" cstate="email"/>
          <a:srcRect/>
          <a:stretch>
            <a:fillRect/>
          </a:stretch>
        </p:blipFill>
        <p:spPr>
          <a:xfrm>
            <a:off x="6199094" y="3830999"/>
            <a:ext cx="2525805" cy="2722201"/>
          </a:xfrm>
          <a:prstGeom prst="rect">
            <a:avLst/>
          </a:prstGeom>
          <a:ln>
            <a:noFill/>
          </a:ln>
          <a:effectLst>
            <a:softEdge rad="112500"/>
          </a:effectLst>
        </p:spPr>
      </p:pic>
    </p:spTree>
  </p:cSld>
  <p:clrMapOvr>
    <a:masterClrMapping/>
  </p:clrMapOvr>
  <p:transition spd="slow">
    <p:wipe dir="d"/>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(10 of 12)</a:t>
            </a:r>
          </a:p>
        </p:txBody>
      </p:sp>
      <p:sp>
        <p:nvSpPr>
          <p:cNvPr id="3" name="Text Placeholder 2"/>
          <p:cNvSpPr>
            <a:spLocks noGrp="1"/>
          </p:cNvSpPr>
          <p:nvPr>
            <p:ph type="body" sz="quarter" idx="16"/>
          </p:nvPr>
        </p:nvSpPr>
        <p:spPr/>
        <p:txBody>
          <a:bodyPr/>
          <a:lstStyle/>
          <a:p>
            <a:pPr>
              <a:lnSpc>
                <a:spcPct val="200000"/>
              </a:lnSpc>
            </a:pPr>
            <a:r>
              <a:rPr lang="en-GB" dirty="0"/>
              <a:t>Direct action virus</a:t>
            </a:r>
          </a:p>
          <a:p>
            <a:pPr lvl="1">
              <a:lnSpc>
                <a:spcPct val="200000"/>
              </a:lnSpc>
            </a:pPr>
            <a:r>
              <a:rPr lang="en-GB" dirty="0"/>
              <a:t>When a specific condition is met, the direct action virus becomes active and starts replicating, inflecting the files in the directory.</a:t>
            </a:r>
          </a:p>
          <a:p>
            <a:pPr>
              <a:lnSpc>
                <a:spcPct val="200000"/>
              </a:lnSpc>
            </a:pPr>
            <a:r>
              <a:rPr lang="en-GB" dirty="0"/>
              <a:t>File infector </a:t>
            </a:r>
          </a:p>
          <a:p>
            <a:pPr lvl="1">
              <a:lnSpc>
                <a:spcPct val="200000"/>
              </a:lnSpc>
            </a:pPr>
            <a:r>
              <a:rPr lang="en-GB" dirty="0"/>
              <a:t>This type of virus majorly affects executable files and programs.</a:t>
            </a:r>
          </a:p>
        </p:txBody>
      </p:sp>
    </p:spTree>
  </p:cSld>
  <p:clrMapOvr>
    <a:masterClrMapping/>
  </p:clrMapOvr>
  <p:transition spd="slow">
    <p:wipe dir="d"/>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(11 of 12)</a:t>
            </a:r>
          </a:p>
        </p:txBody>
      </p:sp>
      <p:sp>
        <p:nvSpPr>
          <p:cNvPr id="3" name="Text Placeholder 2"/>
          <p:cNvSpPr>
            <a:spLocks noGrp="1"/>
          </p:cNvSpPr>
          <p:nvPr>
            <p:ph type="body" sz="quarter" idx="16"/>
          </p:nvPr>
        </p:nvSpPr>
        <p:spPr>
          <a:xfrm>
            <a:off x="457200" y="1360488"/>
            <a:ext cx="8240713" cy="5116512"/>
          </a:xfrm>
        </p:spPr>
        <p:txBody>
          <a:bodyPr>
            <a:normAutofit/>
          </a:bodyPr>
          <a:lstStyle/>
          <a:p>
            <a:pPr>
              <a:lnSpc>
                <a:spcPct val="200000"/>
              </a:lnSpc>
            </a:pPr>
            <a:r>
              <a:rPr lang="en-GB" dirty="0"/>
              <a:t>Companion </a:t>
            </a:r>
          </a:p>
          <a:p>
            <a:pPr lvl="1">
              <a:lnSpc>
                <a:spcPct val="200000"/>
              </a:lnSpc>
            </a:pPr>
            <a:r>
              <a:rPr lang="en-GB" dirty="0"/>
              <a:t>They are a kind of resident or direct action virus.</a:t>
            </a:r>
          </a:p>
          <a:p>
            <a:pPr lvl="1">
              <a:lnSpc>
                <a:spcPct val="200000"/>
              </a:lnSpc>
            </a:pPr>
            <a:r>
              <a:rPr lang="en-GB" dirty="0"/>
              <a:t>They accompany other files when they get into the system.</a:t>
            </a:r>
          </a:p>
          <a:p>
            <a:pPr>
              <a:lnSpc>
                <a:spcPct val="200000"/>
              </a:lnSpc>
            </a:pPr>
            <a:r>
              <a:rPr lang="en-GB" dirty="0"/>
              <a:t>Multipartite</a:t>
            </a:r>
          </a:p>
          <a:p>
            <a:pPr lvl="1">
              <a:lnSpc>
                <a:spcPct val="200000"/>
              </a:lnSpc>
            </a:pPr>
            <a:r>
              <a:rPr lang="en-GB" dirty="0"/>
              <a:t>This virus can spread in multiple ways depending upon the files stored and operating system installed.</a:t>
            </a:r>
          </a:p>
        </p:txBody>
      </p:sp>
    </p:spTree>
  </p:cSld>
  <p:clrMapOvr>
    <a:masterClrMapping/>
  </p:clrMapOvr>
  <p:transition spd="slow">
    <p:wipe dir="d"/>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Different Types of Virus </a:t>
            </a:r>
            <a:r>
              <a:rPr lang="en-GB" sz="1600" dirty="0"/>
              <a:t>(12 of 12)</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pPr>
            <a:r>
              <a:rPr lang="en-GB" dirty="0"/>
              <a:t>FAT</a:t>
            </a:r>
          </a:p>
          <a:p>
            <a:pPr lvl="1">
              <a:lnSpc>
                <a:spcPct val="200000"/>
              </a:lnSpc>
            </a:pPr>
            <a:r>
              <a:rPr lang="en-GB" dirty="0"/>
              <a:t>It affects the FAT section of the disk.</a:t>
            </a:r>
          </a:p>
          <a:p>
            <a:pPr lvl="1">
              <a:lnSpc>
                <a:spcPct val="200000"/>
              </a:lnSpc>
            </a:pPr>
            <a:r>
              <a:rPr lang="en-GB" dirty="0"/>
              <a:t>It restricts the access to some sections of the disk thereby damaging  the important information or data stored in it.</a:t>
            </a:r>
          </a:p>
          <a:p>
            <a:pPr>
              <a:lnSpc>
                <a:spcPct val="200000"/>
              </a:lnSpc>
            </a:pPr>
            <a:r>
              <a:rPr lang="en-GB" dirty="0"/>
              <a:t>Web scribing virus</a:t>
            </a:r>
          </a:p>
          <a:p>
            <a:pPr lvl="1">
              <a:lnSpc>
                <a:spcPct val="200000"/>
              </a:lnSpc>
            </a:pPr>
            <a:r>
              <a:rPr lang="en-GB" dirty="0"/>
              <a:t>In order to create interactive and interesting content web pages often include complex codes. These codes are frequently misused to carry offensive actions.</a:t>
            </a:r>
          </a:p>
        </p:txBody>
      </p:sp>
    </p:spTree>
  </p:cSld>
  <p:clrMapOvr>
    <a:masterClrMapping/>
  </p:clrMapOvr>
  <p:transition spd="slow">
    <p:wipe dir="d"/>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Antivirus </a:t>
            </a:r>
            <a:r>
              <a:rPr lang="en-GB" sz="1600" dirty="0"/>
              <a:t>(1 of 2)</a:t>
            </a:r>
          </a:p>
        </p:txBody>
      </p:sp>
      <p:sp>
        <p:nvSpPr>
          <p:cNvPr id="3" name="Text Placeholder 2"/>
          <p:cNvSpPr>
            <a:spLocks noGrp="1"/>
          </p:cNvSpPr>
          <p:nvPr>
            <p:ph type="body" sz="quarter" idx="16"/>
          </p:nvPr>
        </p:nvSpPr>
        <p:spPr>
          <a:xfrm>
            <a:off x="457200" y="1360488"/>
            <a:ext cx="8240713" cy="4887912"/>
          </a:xfrm>
        </p:spPr>
        <p:txBody>
          <a:bodyPr>
            <a:normAutofit/>
          </a:bodyPr>
          <a:lstStyle/>
          <a:p>
            <a:pPr>
              <a:lnSpc>
                <a:spcPct val="200000"/>
              </a:lnSpc>
            </a:pPr>
            <a:r>
              <a:rPr lang="en-GB" dirty="0"/>
              <a:t>Antivirus applications keep your computer and data safe and secure from hackers. </a:t>
            </a:r>
            <a:endParaRPr dirty="0"/>
          </a:p>
          <a:p>
            <a:pPr>
              <a:lnSpc>
                <a:spcPct val="200000"/>
              </a:lnSpc>
            </a:pPr>
            <a:r>
              <a:rPr lang="en-GB" dirty="0"/>
              <a:t>There are Methods which Antivirus Tool use to identify the Virus:-</a:t>
            </a:r>
          </a:p>
          <a:p>
            <a:pPr>
              <a:lnSpc>
                <a:spcPct val="200000"/>
              </a:lnSpc>
            </a:pPr>
            <a:r>
              <a:rPr lang="en-GB" b="1" dirty="0"/>
              <a:t>Signature Based: </a:t>
            </a:r>
            <a:r>
              <a:rPr lang="en-US" dirty="0"/>
              <a:t>This is the most common method used to detect Virus and clean them. The antivirus software compares the contents of a file to a dictionary of virus signatures and declares on the Virus part.</a:t>
            </a:r>
            <a:endParaRPr lang="en-GB" dirty="0"/>
          </a:p>
          <a:p>
            <a:pPr>
              <a:lnSpc>
                <a:spcPct val="200000"/>
              </a:lnSpc>
            </a:pPr>
            <a:r>
              <a:rPr lang="en-US" b="1" dirty="0"/>
              <a:t>Heuristics: </a:t>
            </a:r>
            <a:r>
              <a:rPr lang="en-US" dirty="0"/>
              <a:t>Heuristic analysis is an analysis based tool that determines the susceptibility of the system towards the threat or risk.</a:t>
            </a:r>
          </a:p>
        </p:txBody>
      </p:sp>
    </p:spTree>
  </p:cSld>
  <p:clrMapOvr>
    <a:masterClrMapping/>
  </p:clrMapOvr>
  <p:transition spd="slow">
    <p:wipe dir="d"/>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Antivirus </a:t>
            </a:r>
            <a:r>
              <a:rPr lang="en-GB" sz="1600" dirty="0"/>
              <a:t>(2 of 2)</a:t>
            </a:r>
          </a:p>
        </p:txBody>
      </p:sp>
      <p:sp>
        <p:nvSpPr>
          <p:cNvPr id="3" name="Text Placeholder 2"/>
          <p:cNvSpPr>
            <a:spLocks noGrp="1"/>
          </p:cNvSpPr>
          <p:nvPr>
            <p:ph type="body" sz="quarter" idx="16"/>
          </p:nvPr>
        </p:nvSpPr>
        <p:spPr/>
        <p:txBody>
          <a:bodyPr>
            <a:normAutofit/>
          </a:bodyPr>
          <a:lstStyle/>
          <a:p>
            <a:pPr>
              <a:lnSpc>
                <a:spcPct val="200000"/>
              </a:lnSpc>
              <a:buNone/>
            </a:pPr>
            <a:r>
              <a:rPr lang="en-GB" dirty="0"/>
              <a:t>The following are the best antivirus software companies:</a:t>
            </a:r>
            <a:endParaRPr dirty="0"/>
          </a:p>
          <a:p>
            <a:pPr>
              <a:lnSpc>
                <a:spcPct val="200000"/>
              </a:lnSpc>
            </a:pPr>
            <a:r>
              <a:rPr lang="en-GB" dirty="0"/>
              <a:t>McAfee</a:t>
            </a:r>
            <a:endParaRPr dirty="0"/>
          </a:p>
          <a:p>
            <a:pPr>
              <a:lnSpc>
                <a:spcPct val="200000"/>
              </a:lnSpc>
            </a:pPr>
            <a:r>
              <a:rPr lang="en-GB" dirty="0"/>
              <a:t>Symantec (Norton) Antivirus</a:t>
            </a:r>
            <a:endParaRPr dirty="0"/>
          </a:p>
          <a:p>
            <a:pPr>
              <a:lnSpc>
                <a:spcPct val="200000"/>
              </a:lnSpc>
            </a:pPr>
            <a:r>
              <a:rPr lang="en-GB" dirty="0"/>
              <a:t>Trend Micro Internet Security</a:t>
            </a:r>
          </a:p>
          <a:p>
            <a:pPr>
              <a:lnSpc>
                <a:spcPct val="200000"/>
              </a:lnSpc>
            </a:pPr>
            <a:r>
              <a:rPr lang="en-GB" dirty="0" err="1"/>
              <a:t>BigFix</a:t>
            </a:r>
            <a:endParaRPr lang="en-GB" dirty="0"/>
          </a:p>
          <a:p>
            <a:pPr>
              <a:lnSpc>
                <a:spcPct val="200000"/>
              </a:lnSpc>
            </a:pPr>
            <a:r>
              <a:rPr lang="en-GB" dirty="0"/>
              <a:t>F-Secure</a:t>
            </a:r>
          </a:p>
          <a:p>
            <a:pPr>
              <a:lnSpc>
                <a:spcPct val="200000"/>
              </a:lnSpc>
            </a:pPr>
            <a:r>
              <a:rPr lang="en-GB" dirty="0"/>
              <a:t>Microsoft Security Essentials</a:t>
            </a:r>
          </a:p>
        </p:txBody>
      </p:sp>
    </p:spTree>
  </p:cSld>
  <p:clrMapOvr>
    <a:masterClrMapping/>
  </p:clrMapOvr>
  <p:transition spd="slow">
    <p:wipe dir="d"/>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How to Clean a Virus? </a:t>
            </a:r>
            <a:r>
              <a:rPr lang="en-GB" sz="1600" dirty="0"/>
              <a:t>(1 of 2) </a:t>
            </a:r>
          </a:p>
        </p:txBody>
      </p:sp>
      <p:sp>
        <p:nvSpPr>
          <p:cNvPr id="5" name="Text Placeholder 4"/>
          <p:cNvSpPr>
            <a:spLocks noGrp="1"/>
          </p:cNvSpPr>
          <p:nvPr>
            <p:ph type="body" sz="quarter" idx="16"/>
          </p:nvPr>
        </p:nvSpPr>
        <p:spPr>
          <a:xfrm>
            <a:off x="457200" y="1360488"/>
            <a:ext cx="8240713" cy="4659312"/>
          </a:xfrm>
        </p:spPr>
        <p:txBody>
          <a:bodyPr>
            <a:normAutofit/>
          </a:bodyPr>
          <a:lstStyle/>
          <a:p>
            <a:pPr>
              <a:lnSpc>
                <a:spcPct val="200000"/>
              </a:lnSpc>
              <a:buNone/>
            </a:pPr>
            <a:r>
              <a:rPr lang="en-US" dirty="0"/>
              <a:t>Following are the steps to clean a virus:</a:t>
            </a:r>
          </a:p>
          <a:p>
            <a:pPr>
              <a:lnSpc>
                <a:spcPct val="200000"/>
              </a:lnSpc>
            </a:pPr>
            <a:r>
              <a:rPr lang="en-US" dirty="0"/>
              <a:t>Back up documents, videos and photos </a:t>
            </a:r>
          </a:p>
          <a:p>
            <a:pPr>
              <a:lnSpc>
                <a:spcPct val="200000"/>
              </a:lnSpc>
            </a:pPr>
            <a:r>
              <a:rPr lang="en-GB" dirty="0"/>
              <a:t>Reboot in safe mode</a:t>
            </a:r>
          </a:p>
          <a:p>
            <a:pPr>
              <a:lnSpc>
                <a:spcPct val="200000"/>
              </a:lnSpc>
            </a:pPr>
            <a:r>
              <a:rPr lang="en-GB" dirty="0"/>
              <a:t>Download virus scanner / removal tools</a:t>
            </a:r>
          </a:p>
          <a:p>
            <a:pPr>
              <a:lnSpc>
                <a:spcPct val="200000"/>
              </a:lnSpc>
            </a:pPr>
            <a:r>
              <a:rPr lang="en-GB" dirty="0"/>
              <a:t>Run virus scanners</a:t>
            </a:r>
          </a:p>
          <a:p>
            <a:pPr>
              <a:lnSpc>
                <a:spcPct val="200000"/>
              </a:lnSpc>
            </a:pPr>
            <a:r>
              <a:rPr lang="en-GB" dirty="0"/>
              <a:t>Reboot normally</a:t>
            </a:r>
          </a:p>
        </p:txBody>
      </p:sp>
      <p:pic>
        <p:nvPicPr>
          <p:cNvPr id="6" name="Picture Placeholder 5" descr="13180239-1126x1705.jpg"/>
          <p:cNvPicPr>
            <a:picLocks noGrp="1" noChangeAspect="1"/>
          </p:cNvPicPr>
          <p:nvPr>
            <p:ph type="pic" sz="quarter" idx="4294967295"/>
          </p:nvPr>
        </p:nvPicPr>
        <p:blipFill>
          <a:blip r:embed="rId3" cstate="email"/>
          <a:srcRect/>
          <a:stretch>
            <a:fillRect/>
          </a:stretch>
        </p:blipFill>
        <p:spPr>
          <a:xfrm>
            <a:off x="5638800" y="3251200"/>
            <a:ext cx="3200400" cy="3200400"/>
          </a:xfrm>
          <a:prstGeom prst="rect">
            <a:avLst/>
          </a:prstGeom>
          <a:ln>
            <a:noFill/>
          </a:ln>
          <a:effectLst>
            <a:softEdge rad="112500"/>
          </a:effectLst>
        </p:spPr>
      </p:pic>
    </p:spTree>
  </p:cSld>
  <p:clrMapOvr>
    <a:masterClrMapping/>
  </p:clrMapOvr>
  <p:transition spd="slow">
    <p:wipe dir="d"/>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How to Clean a Virus? </a:t>
            </a:r>
            <a:r>
              <a:rPr lang="en-GB" sz="1600" dirty="0"/>
              <a:t>(2 of 2) </a:t>
            </a:r>
          </a:p>
        </p:txBody>
      </p:sp>
      <p:sp>
        <p:nvSpPr>
          <p:cNvPr id="3" name="Text Placeholder 2"/>
          <p:cNvSpPr>
            <a:spLocks noGrp="1"/>
          </p:cNvSpPr>
          <p:nvPr>
            <p:ph type="body" sz="quarter" idx="16"/>
          </p:nvPr>
        </p:nvSpPr>
        <p:spPr/>
        <p:txBody>
          <a:bodyPr/>
          <a:lstStyle/>
          <a:p>
            <a:pPr>
              <a:lnSpc>
                <a:spcPct val="200000"/>
              </a:lnSpc>
              <a:buNone/>
            </a:pPr>
            <a:r>
              <a:rPr lang="en-GB" dirty="0"/>
              <a:t>If still the virus persists in your system,</a:t>
            </a:r>
          </a:p>
          <a:p>
            <a:pPr>
              <a:lnSpc>
                <a:spcPct val="200000"/>
              </a:lnSpc>
            </a:pPr>
            <a:r>
              <a:rPr lang="en-GB" dirty="0"/>
              <a:t>Restore the system to factory settings or reinstall the windows. </a:t>
            </a:r>
          </a:p>
          <a:p>
            <a:endParaRPr lang="en-GB" dirty="0"/>
          </a:p>
        </p:txBody>
      </p:sp>
    </p:spTree>
  </p:cSld>
  <p:clrMapOvr>
    <a:masterClrMapping/>
  </p:clrMapOvr>
  <p:transition spd="slow">
    <p:wipe dir="d"/>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Steps to Prevent Virus </a:t>
            </a:r>
            <a:r>
              <a:rPr lang="en-US" dirty="0"/>
              <a:t>A</a:t>
            </a:r>
            <a:r>
              <a:rPr dirty="0"/>
              <a:t>ttack </a:t>
            </a:r>
            <a:r>
              <a:rPr sz="1600" dirty="0"/>
              <a:t>(1 of 2)</a:t>
            </a:r>
            <a:endParaRPr lang="en-GB" sz="1600" dirty="0"/>
          </a:p>
        </p:txBody>
      </p:sp>
      <p:sp>
        <p:nvSpPr>
          <p:cNvPr id="3" name="Text Placeholder 2"/>
          <p:cNvSpPr>
            <a:spLocks noGrp="1"/>
          </p:cNvSpPr>
          <p:nvPr>
            <p:ph type="body" sz="quarter" idx="16"/>
          </p:nvPr>
        </p:nvSpPr>
        <p:spPr/>
        <p:txBody>
          <a:bodyPr/>
          <a:lstStyle/>
          <a:p>
            <a:pPr>
              <a:buNone/>
            </a:pPr>
            <a:r>
              <a:rPr lang="en-GB" dirty="0"/>
              <a:t>Steps to prevent virus attack:</a:t>
            </a:r>
          </a:p>
          <a:p>
            <a:r>
              <a:rPr lang="en-GB" dirty="0"/>
              <a:t>Install an antivirus.</a:t>
            </a:r>
          </a:p>
          <a:p>
            <a:r>
              <a:rPr lang="en-GB" dirty="0"/>
              <a:t>Have strong login passwords.</a:t>
            </a:r>
          </a:p>
          <a:p>
            <a:r>
              <a:rPr lang="en-GB" dirty="0"/>
              <a:t>Update windows patches.</a:t>
            </a:r>
          </a:p>
          <a:p>
            <a:r>
              <a:rPr lang="en-GB" dirty="0"/>
              <a:t>Use a virus scanning program.</a:t>
            </a:r>
          </a:p>
          <a:p>
            <a:r>
              <a:rPr lang="en-GB" dirty="0"/>
              <a:t>Keep virus scanner up to date.</a:t>
            </a:r>
          </a:p>
          <a:p>
            <a:r>
              <a:rPr lang="en-GB" dirty="0"/>
              <a:t>Don't trust on spam as you can get virus by emails.</a:t>
            </a:r>
          </a:p>
          <a:p>
            <a:pPr>
              <a:lnSpc>
                <a:spcPct val="100000"/>
              </a:lnSpc>
            </a:pPr>
            <a:endParaRPr lang="en-GB" dirty="0"/>
          </a:p>
        </p:txBody>
      </p:sp>
      <p:pic>
        <p:nvPicPr>
          <p:cNvPr id="5" name="Picture Placeholder 4" descr="13398793-1200x1600.jpg"/>
          <p:cNvPicPr>
            <a:picLocks noGrp="1" noChangeAspect="1"/>
          </p:cNvPicPr>
          <p:nvPr>
            <p:ph type="pic" sz="quarter" idx="17"/>
          </p:nvPr>
        </p:nvPicPr>
        <p:blipFill>
          <a:blip r:embed="rId2" cstate="email"/>
          <a:srcRect/>
          <a:stretch>
            <a:fillRect/>
          </a:stretch>
        </p:blipFill>
        <p:spPr>
          <a:xfrm>
            <a:off x="6096000" y="3556000"/>
            <a:ext cx="2895600" cy="2895600"/>
          </a:xfrm>
          <a:prstGeom prst="rect">
            <a:avLst/>
          </a:prstGeom>
          <a:ln>
            <a:noFill/>
          </a:ln>
          <a:effectLst>
            <a:softEdge rad="112500"/>
          </a:effectLst>
        </p:spPr>
      </p:pic>
    </p:spTree>
  </p:cSld>
  <p:clrMapOvr>
    <a:masterClrMapping/>
  </p:clrMapOvr>
  <p:transition spd="slow">
    <p:wipe dir="d"/>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Steps to Prevent Virus </a:t>
            </a:r>
            <a:r>
              <a:rPr lang="en-US" dirty="0"/>
              <a:t>A</a:t>
            </a:r>
            <a:r>
              <a:rPr dirty="0"/>
              <a:t>ttack </a:t>
            </a:r>
            <a:r>
              <a:rPr sz="1600" dirty="0"/>
              <a:t>(2 of 2)</a:t>
            </a:r>
            <a:endParaRPr lang="en-GB" sz="1600" dirty="0"/>
          </a:p>
        </p:txBody>
      </p:sp>
      <p:sp>
        <p:nvSpPr>
          <p:cNvPr id="3" name="Text Placeholder 2"/>
          <p:cNvSpPr>
            <a:spLocks noGrp="1"/>
          </p:cNvSpPr>
          <p:nvPr>
            <p:ph type="body" sz="quarter" idx="16"/>
          </p:nvPr>
        </p:nvSpPr>
        <p:spPr>
          <a:xfrm>
            <a:off x="457200" y="1550988"/>
            <a:ext cx="8240713" cy="4773612"/>
          </a:xfrm>
        </p:spPr>
        <p:txBody>
          <a:bodyPr/>
          <a:lstStyle/>
          <a:p>
            <a:r>
              <a:rPr lang="en-GB" dirty="0"/>
              <a:t>Don't open an email that looks like an hoax mail or don't have a subject.</a:t>
            </a:r>
          </a:p>
          <a:p>
            <a:r>
              <a:rPr lang="en-GB" dirty="0"/>
              <a:t>Don't open the attachments which you think are irrelevant.</a:t>
            </a:r>
          </a:p>
          <a:p>
            <a:r>
              <a:rPr lang="en-GB" dirty="0"/>
              <a:t>Don't trust on email instructions saying to delete files, as it is a hoax.</a:t>
            </a:r>
          </a:p>
          <a:p>
            <a:r>
              <a:rPr lang="en-GB" dirty="0"/>
              <a:t>Email that includes messages like “pass this mail to your near ones” are hoaxes.</a:t>
            </a:r>
          </a:p>
        </p:txBody>
      </p:sp>
      <p:pic>
        <p:nvPicPr>
          <p:cNvPr id="7" name="Picture Placeholder 6" descr="11499666-1200x1600.jpg"/>
          <p:cNvPicPr>
            <a:picLocks noGrp="1" noChangeAspect="1"/>
          </p:cNvPicPr>
          <p:nvPr>
            <p:ph type="pic" sz="quarter" idx="17"/>
          </p:nvPr>
        </p:nvPicPr>
        <p:blipFill>
          <a:blip r:embed="rId2" cstate="email"/>
          <a:srcRect/>
          <a:stretch>
            <a:fillRect/>
          </a:stretch>
        </p:blipFill>
        <p:spPr>
          <a:xfrm>
            <a:off x="5867400" y="4300582"/>
            <a:ext cx="2971800" cy="2151017"/>
          </a:xfrm>
          <a:prstGeom prst="rect">
            <a:avLst/>
          </a:prstGeom>
          <a:ln>
            <a:noFill/>
          </a:ln>
          <a:effectLst>
            <a:softEdge rad="112500"/>
          </a:effectLst>
        </p:spPr>
      </p:pic>
    </p:spTree>
  </p:cSld>
  <p:clrMapOvr>
    <a:masterClrMapping/>
  </p:clrMapOvr>
  <p:transition spd="slow">
    <p:wipe dir="d"/>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892401"/>
          </a:xfrm>
        </p:spPr>
        <p:txBody>
          <a:bodyPr>
            <a:normAutofit/>
          </a:bodyPr>
          <a:lstStyle/>
          <a:p>
            <a:r>
              <a:rPr lang="en-GB" dirty="0"/>
              <a:t>De-Fragmentation</a:t>
            </a:r>
          </a:p>
        </p:txBody>
      </p:sp>
    </p:spTree>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16446384.jpg"/>
          <p:cNvPicPr>
            <a:picLocks noGrp="1" noChangeAspect="1"/>
          </p:cNvPicPr>
          <p:nvPr>
            <p:ph type="pic" sz="quarter" idx="17"/>
          </p:nvPr>
        </p:nvPicPr>
        <p:blipFill>
          <a:blip r:embed="rId3" cstate="email"/>
          <a:srcRect/>
          <a:stretch>
            <a:fillRect/>
          </a:stretch>
        </p:blipFill>
        <p:spPr>
          <a:prstGeom prst="rect">
            <a:avLst/>
          </a:prstGeom>
          <a:ln>
            <a:noFill/>
          </a:ln>
          <a:effectLst>
            <a:softEdge rad="112500"/>
          </a:effectLst>
        </p:spPr>
      </p:pic>
      <p:sp>
        <p:nvSpPr>
          <p:cNvPr id="2" name="Text Placeholder 1"/>
          <p:cNvSpPr>
            <a:spLocks noGrp="1"/>
          </p:cNvSpPr>
          <p:nvPr>
            <p:ph type="body" sz="quarter" idx="11"/>
          </p:nvPr>
        </p:nvSpPr>
        <p:spPr>
          <a:xfrm>
            <a:off x="0" y="0"/>
            <a:ext cx="9144000" cy="784830"/>
          </a:xfrm>
        </p:spPr>
        <p:txBody>
          <a:bodyPr/>
          <a:lstStyle/>
          <a:p>
            <a:r>
              <a:rPr lang="en-GB" dirty="0"/>
              <a:t>Demerits of IT Industry </a:t>
            </a:r>
            <a:r>
              <a:rPr lang="en-GB" sz="1600" dirty="0"/>
              <a:t>(5 of 9)</a:t>
            </a:r>
          </a:p>
        </p:txBody>
      </p:sp>
      <p:sp>
        <p:nvSpPr>
          <p:cNvPr id="3" name="Text Placeholder 2"/>
          <p:cNvSpPr>
            <a:spLocks noGrp="1"/>
          </p:cNvSpPr>
          <p:nvPr>
            <p:ph type="body" sz="quarter" idx="16"/>
          </p:nvPr>
        </p:nvSpPr>
        <p:spPr>
          <a:xfrm>
            <a:off x="598487" y="1371600"/>
            <a:ext cx="8240713" cy="4473575"/>
          </a:xfrm>
        </p:spPr>
        <p:txBody>
          <a:bodyPr/>
          <a:lstStyle/>
          <a:p>
            <a:pPr>
              <a:lnSpc>
                <a:spcPct val="200000"/>
              </a:lnSpc>
              <a:buSzPct val="70000"/>
              <a:buBlip>
                <a:blip r:embed="rId4"/>
              </a:buBlip>
            </a:pPr>
            <a:r>
              <a:rPr lang="en-GB" dirty="0"/>
              <a:t>Health and safety</a:t>
            </a:r>
          </a:p>
          <a:p>
            <a:pPr lvl="1">
              <a:lnSpc>
                <a:spcPct val="200000"/>
              </a:lnSpc>
              <a:buSzPct val="70000"/>
              <a:buFont typeface="Arial" pitchFamily="34" charset="0"/>
              <a:buChar char="•"/>
            </a:pPr>
            <a:r>
              <a:rPr dirty="0"/>
              <a:t>Spending long hours working with computers adversely affect people’s health and safety.</a:t>
            </a:r>
          </a:p>
          <a:p>
            <a:pPr lvl="1">
              <a:lnSpc>
                <a:spcPct val="200000"/>
              </a:lnSpc>
              <a:buSzPct val="70000"/>
              <a:buFont typeface="Arial" pitchFamily="34" charset="0"/>
              <a:buChar char="•"/>
            </a:pPr>
            <a:r>
              <a:rPr dirty="0"/>
              <a:t>It leads to job stress. </a:t>
            </a:r>
          </a:p>
          <a:p>
            <a:pPr lvl="1">
              <a:lnSpc>
                <a:spcPct val="200000"/>
              </a:lnSpc>
              <a:buSzPct val="70000"/>
              <a:buFont typeface="Arial" pitchFamily="34" charset="0"/>
              <a:buChar char="•"/>
            </a:pPr>
            <a:r>
              <a:rPr dirty="0"/>
              <a:t>Increase in workload can trigger </a:t>
            </a:r>
          </a:p>
          <a:p>
            <a:pPr lvl="1">
              <a:lnSpc>
                <a:spcPct val="200000"/>
              </a:lnSpc>
              <a:buSzPct val="70000"/>
              <a:buNone/>
            </a:pPr>
            <a:r>
              <a:rPr lang="en-US" dirty="0"/>
              <a:t>	</a:t>
            </a:r>
            <a:r>
              <a:rPr dirty="0"/>
              <a:t>job stress and other health problems.</a:t>
            </a:r>
            <a:endParaRPr lang="en-GB" dirty="0"/>
          </a:p>
          <a:p>
            <a:pPr>
              <a:lnSpc>
                <a:spcPct val="200000"/>
              </a:lnSpc>
              <a:buSzPct val="70000"/>
              <a:buBlip>
                <a:blip r:embed="rId4"/>
              </a:buBlip>
            </a:pPr>
            <a:endParaRPr lang="en-GB" dirty="0"/>
          </a:p>
        </p:txBody>
      </p:sp>
    </p:spTree>
  </p:cSld>
  <p:clrMapOvr>
    <a:masterClrMapping/>
  </p:clrMapOvr>
  <p:transition spd="slow">
    <p:wipe dir="d"/>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Disk Defragmentation </a:t>
            </a:r>
            <a:r>
              <a:rPr lang="en-GB" sz="1600" dirty="0"/>
              <a:t>(1 of 2)</a:t>
            </a:r>
          </a:p>
        </p:txBody>
      </p:sp>
      <p:sp>
        <p:nvSpPr>
          <p:cNvPr id="3" name="Text Placeholder 2"/>
          <p:cNvSpPr>
            <a:spLocks noGrp="1"/>
          </p:cNvSpPr>
          <p:nvPr>
            <p:ph type="body" sz="quarter" idx="16"/>
          </p:nvPr>
        </p:nvSpPr>
        <p:spPr/>
        <p:txBody>
          <a:bodyPr>
            <a:normAutofit/>
          </a:bodyPr>
          <a:lstStyle/>
          <a:p>
            <a:pPr>
              <a:lnSpc>
                <a:spcPct val="200000"/>
              </a:lnSpc>
            </a:pPr>
            <a:r>
              <a:rPr dirty="0"/>
              <a:t>Hard disk fragmentation happens over a period as you save, change or delete files. The new changes are stored at a location on the hard disk different from the original file. </a:t>
            </a:r>
          </a:p>
          <a:p>
            <a:pPr>
              <a:lnSpc>
                <a:spcPct val="200000"/>
              </a:lnSpc>
            </a:pPr>
            <a:r>
              <a:rPr dirty="0"/>
              <a:t>Further changes are saved at other locations.</a:t>
            </a:r>
          </a:p>
          <a:p>
            <a:pPr>
              <a:lnSpc>
                <a:spcPct val="200000"/>
              </a:lnSpc>
            </a:pPr>
            <a:r>
              <a:rPr dirty="0"/>
              <a:t>Fragmented hard disk slows down the file retrieval speed as it has to look in </a:t>
            </a:r>
          </a:p>
          <a:p>
            <a:pPr>
              <a:lnSpc>
                <a:spcPct val="200000"/>
              </a:lnSpc>
              <a:buNone/>
            </a:pPr>
            <a:r>
              <a:rPr dirty="0"/>
              <a:t>	different places to open a file.</a:t>
            </a:r>
          </a:p>
          <a:p>
            <a:endParaRPr dirty="0"/>
          </a:p>
          <a:p>
            <a:endParaRPr dirty="0"/>
          </a:p>
          <a:p>
            <a:pPr>
              <a:buNone/>
            </a:pPr>
            <a:endParaRPr dirty="0"/>
          </a:p>
          <a:p>
            <a:pPr>
              <a:buNone/>
            </a:pPr>
            <a:endParaRPr dirty="0"/>
          </a:p>
          <a:p>
            <a:pPr>
              <a:buNone/>
            </a:pPr>
            <a:endParaRPr dirty="0"/>
          </a:p>
          <a:p>
            <a:pPr>
              <a:buNone/>
            </a:pPr>
            <a:endParaRPr dirty="0"/>
          </a:p>
          <a:p>
            <a:endParaRPr lang="en-GB" dirty="0"/>
          </a:p>
        </p:txBody>
      </p:sp>
    </p:spTree>
  </p:cSld>
  <p:clrMapOvr>
    <a:masterClrMapping/>
  </p:clrMapOvr>
  <p:transition spd="slow">
    <p:wipe dir="d"/>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Disk Defragmentation </a:t>
            </a:r>
            <a:r>
              <a:rPr lang="en-GB" sz="1600" dirty="0"/>
              <a:t>(2 of 2)</a:t>
            </a:r>
          </a:p>
        </p:txBody>
      </p:sp>
      <p:sp>
        <p:nvSpPr>
          <p:cNvPr id="3" name="Text Placeholder 2"/>
          <p:cNvSpPr>
            <a:spLocks noGrp="1"/>
          </p:cNvSpPr>
          <p:nvPr>
            <p:ph type="body" sz="quarter" idx="16"/>
          </p:nvPr>
        </p:nvSpPr>
        <p:spPr/>
        <p:txBody>
          <a:bodyPr>
            <a:normAutofit/>
          </a:bodyPr>
          <a:lstStyle/>
          <a:p>
            <a:pPr>
              <a:lnSpc>
                <a:spcPct val="200000"/>
              </a:lnSpc>
            </a:pPr>
            <a:r>
              <a:rPr dirty="0"/>
              <a:t>Disk defragmentation is a process of reducing the amount of fragmentation.</a:t>
            </a:r>
          </a:p>
          <a:p>
            <a:pPr>
              <a:lnSpc>
                <a:spcPct val="200000"/>
              </a:lnSpc>
            </a:pPr>
            <a:r>
              <a:rPr dirty="0"/>
              <a:t>It rearranges the data and reunites fragmented files.</a:t>
            </a:r>
          </a:p>
          <a:p>
            <a:pPr>
              <a:lnSpc>
                <a:spcPct val="200000"/>
              </a:lnSpc>
            </a:pPr>
            <a:r>
              <a:rPr dirty="0"/>
              <a:t>It helps the computer to run efficiently.  </a:t>
            </a:r>
          </a:p>
          <a:p>
            <a:pPr>
              <a:lnSpc>
                <a:spcPct val="200000"/>
              </a:lnSpc>
              <a:buNone/>
            </a:pPr>
            <a:r>
              <a:rPr lang="en-GB" b="1" dirty="0"/>
              <a:t>Advantages</a:t>
            </a:r>
          </a:p>
          <a:p>
            <a:pPr>
              <a:lnSpc>
                <a:spcPct val="200000"/>
              </a:lnSpc>
            </a:pPr>
            <a:r>
              <a:rPr lang="en-GB" dirty="0"/>
              <a:t>It helps in keeping the Hard Disk Drive (HDD) activity smooth and fast.</a:t>
            </a:r>
          </a:p>
          <a:p>
            <a:pPr>
              <a:lnSpc>
                <a:spcPct val="200000"/>
              </a:lnSpc>
            </a:pPr>
            <a:r>
              <a:rPr lang="en-GB" dirty="0"/>
              <a:t>It helps in maintaining good speed and performance of the system.</a:t>
            </a:r>
          </a:p>
          <a:p>
            <a:pPr>
              <a:lnSpc>
                <a:spcPct val="200000"/>
              </a:lnSpc>
            </a:pPr>
            <a:endParaRPr dirty="0"/>
          </a:p>
          <a:p>
            <a:endParaRPr dirty="0"/>
          </a:p>
          <a:p>
            <a:endParaRPr dirty="0"/>
          </a:p>
          <a:p>
            <a:pPr>
              <a:buNone/>
            </a:pPr>
            <a:endParaRPr dirty="0"/>
          </a:p>
          <a:p>
            <a:pPr>
              <a:buNone/>
            </a:pPr>
            <a:endParaRPr dirty="0"/>
          </a:p>
          <a:p>
            <a:pPr>
              <a:buNone/>
            </a:pPr>
            <a:endParaRPr dirty="0"/>
          </a:p>
          <a:p>
            <a:pPr>
              <a:buNone/>
            </a:pPr>
            <a:endParaRPr dirty="0"/>
          </a:p>
          <a:p>
            <a:endParaRPr lang="en-GB" dirty="0"/>
          </a:p>
        </p:txBody>
      </p:sp>
    </p:spTree>
  </p:cSld>
  <p:clrMapOvr>
    <a:masterClrMapping/>
  </p:clrMapOvr>
  <p:transition spd="slow">
    <p:wipe dir="d"/>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Check Disk </a:t>
            </a:r>
            <a:r>
              <a:rPr lang="en-GB" sz="1600" dirty="0"/>
              <a:t>(1 of 2)</a:t>
            </a:r>
          </a:p>
        </p:txBody>
      </p:sp>
      <p:sp>
        <p:nvSpPr>
          <p:cNvPr id="3" name="Text Placeholder 2"/>
          <p:cNvSpPr>
            <a:spLocks noGrp="1"/>
          </p:cNvSpPr>
          <p:nvPr>
            <p:ph type="body" sz="quarter" idx="16"/>
          </p:nvPr>
        </p:nvSpPr>
        <p:spPr/>
        <p:txBody>
          <a:bodyPr/>
          <a:lstStyle/>
          <a:p>
            <a:pPr>
              <a:lnSpc>
                <a:spcPct val="200000"/>
              </a:lnSpc>
            </a:pPr>
            <a:r>
              <a:rPr dirty="0"/>
              <a:t>Check disk is an option to fix the errors in a computer. </a:t>
            </a:r>
          </a:p>
          <a:p>
            <a:pPr>
              <a:lnSpc>
                <a:spcPct val="200000"/>
              </a:lnSpc>
            </a:pPr>
            <a:r>
              <a:rPr dirty="0"/>
              <a:t>If a file gets crashed or corrupted, it checks the disk for error and resolves the problem. </a:t>
            </a:r>
          </a:p>
          <a:p>
            <a:pPr>
              <a:lnSpc>
                <a:spcPct val="200000"/>
              </a:lnSpc>
            </a:pPr>
            <a:r>
              <a:rPr dirty="0"/>
              <a:t>CHKDSK is the command used for checking the disk. </a:t>
            </a:r>
          </a:p>
          <a:p>
            <a:pPr>
              <a:lnSpc>
                <a:spcPct val="200000"/>
              </a:lnSpc>
            </a:pPr>
            <a:r>
              <a:rPr dirty="0"/>
              <a:t>CHKDSK.EXE is an executable program file command.</a:t>
            </a:r>
          </a:p>
          <a:p>
            <a:pPr>
              <a:lnSpc>
                <a:spcPct val="200000"/>
              </a:lnSpc>
            </a:pPr>
            <a:endParaRPr dirty="0"/>
          </a:p>
        </p:txBody>
      </p:sp>
    </p:spTree>
  </p:cSld>
  <p:clrMapOvr>
    <a:masterClrMapping/>
  </p:clrMapOvr>
  <p:transition spd="slow">
    <p:wipe dir="d"/>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Check Disk </a:t>
            </a:r>
            <a:r>
              <a:rPr lang="en-GB" sz="1600" dirty="0"/>
              <a:t>(2 of 2)</a:t>
            </a:r>
          </a:p>
        </p:txBody>
      </p:sp>
      <p:sp>
        <p:nvSpPr>
          <p:cNvPr id="3" name="Text Placeholder 2"/>
          <p:cNvSpPr>
            <a:spLocks noGrp="1"/>
          </p:cNvSpPr>
          <p:nvPr>
            <p:ph type="body" sz="quarter" idx="16"/>
          </p:nvPr>
        </p:nvSpPr>
        <p:spPr/>
        <p:txBody>
          <a:bodyPr/>
          <a:lstStyle/>
          <a:p>
            <a:pPr>
              <a:lnSpc>
                <a:spcPct val="200000"/>
              </a:lnSpc>
              <a:buNone/>
            </a:pPr>
            <a:r>
              <a:rPr lang="en-GB" dirty="0"/>
              <a:t>Steps to perform Check Disk in Windows:</a:t>
            </a:r>
          </a:p>
          <a:p>
            <a:pPr>
              <a:lnSpc>
                <a:spcPct val="200000"/>
              </a:lnSpc>
            </a:pPr>
            <a:r>
              <a:rPr lang="en-GB" dirty="0"/>
              <a:t>Click </a:t>
            </a:r>
            <a:r>
              <a:rPr lang="en-GB" b="1" dirty="0"/>
              <a:t>start</a:t>
            </a:r>
            <a:r>
              <a:rPr lang="en-GB" dirty="0"/>
              <a:t>.</a:t>
            </a:r>
          </a:p>
          <a:p>
            <a:pPr>
              <a:lnSpc>
                <a:spcPct val="200000"/>
              </a:lnSpc>
            </a:pPr>
            <a:r>
              <a:rPr lang="en-GB" dirty="0"/>
              <a:t>Double click </a:t>
            </a:r>
            <a:r>
              <a:rPr lang="en-GB" b="1" dirty="0"/>
              <a:t>My</a:t>
            </a:r>
            <a:r>
              <a:rPr lang="en-GB" dirty="0"/>
              <a:t> </a:t>
            </a:r>
            <a:r>
              <a:rPr lang="en-GB" b="1" dirty="0"/>
              <a:t>Computer</a:t>
            </a:r>
            <a:r>
              <a:rPr lang="en-GB" dirty="0"/>
              <a:t>.</a:t>
            </a:r>
            <a:endParaRPr dirty="0"/>
          </a:p>
          <a:p>
            <a:pPr>
              <a:lnSpc>
                <a:spcPct val="200000"/>
              </a:lnSpc>
            </a:pPr>
            <a:r>
              <a:rPr lang="en-GB" dirty="0"/>
              <a:t>Right click the drive you want to check.</a:t>
            </a:r>
            <a:endParaRPr dirty="0"/>
          </a:p>
          <a:p>
            <a:pPr>
              <a:lnSpc>
                <a:spcPct val="200000"/>
              </a:lnSpc>
            </a:pPr>
            <a:r>
              <a:rPr lang="en-GB" dirty="0"/>
              <a:t>Select </a:t>
            </a:r>
            <a:r>
              <a:rPr lang="en-GB" b="1" dirty="0"/>
              <a:t>Tools</a:t>
            </a:r>
            <a:r>
              <a:rPr lang="en-GB" dirty="0"/>
              <a:t>.</a:t>
            </a:r>
            <a:endParaRPr dirty="0"/>
          </a:p>
          <a:p>
            <a:pPr>
              <a:lnSpc>
                <a:spcPct val="200000"/>
              </a:lnSpc>
            </a:pPr>
            <a:r>
              <a:rPr lang="en-GB" dirty="0"/>
              <a:t>From Error checking area, click </a:t>
            </a:r>
            <a:r>
              <a:rPr lang="en-GB" b="1" dirty="0"/>
              <a:t>Check Now</a:t>
            </a:r>
            <a:r>
              <a:rPr lang="en-GB" dirty="0"/>
              <a:t>. </a:t>
            </a:r>
            <a:endParaRPr dirty="0"/>
          </a:p>
          <a:p>
            <a:endParaRPr dirty="0"/>
          </a:p>
          <a:p>
            <a:endParaRPr lang="en-GB" dirty="0"/>
          </a:p>
        </p:txBody>
      </p:sp>
    </p:spTree>
  </p:cSld>
  <p:clrMapOvr>
    <a:masterClrMapping/>
  </p:clrMapOvr>
  <p:transition spd="slow">
    <p:wipe dir="d"/>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514601"/>
            <a:ext cx="9144000" cy="914400"/>
          </a:xfrm>
        </p:spPr>
        <p:txBody>
          <a:bodyPr>
            <a:normAutofit/>
          </a:bodyPr>
          <a:lstStyle/>
          <a:p>
            <a:r>
              <a:rPr lang="en-GB" dirty="0"/>
              <a:t>Control Panel</a:t>
            </a:r>
          </a:p>
        </p:txBody>
      </p:sp>
    </p:spTree>
  </p:cSld>
  <p:clrMapOvr>
    <a:masterClrMapping/>
  </p:clrMapOvr>
  <p:transition spd="slow">
    <p:wipe dir="d"/>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1.bmp"/>
          <p:cNvPicPr>
            <a:picLocks noChangeAspect="1"/>
          </p:cNvPicPr>
          <p:nvPr/>
        </p:nvPicPr>
        <p:blipFill>
          <a:blip r:embed="rId2" cstate="screen"/>
          <a:stretch>
            <a:fillRect/>
          </a:stretch>
        </p:blipFill>
        <p:spPr>
          <a:xfrm>
            <a:off x="119165" y="1371600"/>
            <a:ext cx="5291035" cy="4451023"/>
          </a:xfrm>
          <a:prstGeom prst="rect">
            <a:avLst/>
          </a:prstGeom>
          <a:ln>
            <a:solidFill>
              <a:schemeClr val="tx1"/>
            </a:solidFill>
          </a:ln>
          <a:effectLst>
            <a:softEdge rad="112500"/>
          </a:effectLst>
        </p:spPr>
      </p:pic>
      <p:sp>
        <p:nvSpPr>
          <p:cNvPr id="2" name="Title 1"/>
          <p:cNvSpPr>
            <a:spLocks noGrp="1"/>
          </p:cNvSpPr>
          <p:nvPr>
            <p:ph type="title"/>
          </p:nvPr>
        </p:nvSpPr>
        <p:spPr>
          <a:xfrm>
            <a:off x="0" y="0"/>
            <a:ext cx="9144000" cy="762000"/>
          </a:xfrm>
        </p:spPr>
        <p:txBody>
          <a:bodyPr/>
          <a:lstStyle/>
          <a:p>
            <a:pPr>
              <a:lnSpc>
                <a:spcPct val="150000"/>
              </a:lnSpc>
            </a:pPr>
            <a:r>
              <a:rPr lang="en-GB" dirty="0"/>
              <a:t>Control Panel</a:t>
            </a:r>
          </a:p>
        </p:txBody>
      </p:sp>
      <p:sp>
        <p:nvSpPr>
          <p:cNvPr id="4" name="Text Placeholder 3"/>
          <p:cNvSpPr>
            <a:spLocks noGrp="1"/>
          </p:cNvSpPr>
          <p:nvPr>
            <p:ph type="body" sz="quarter" idx="11"/>
          </p:nvPr>
        </p:nvSpPr>
        <p:spPr>
          <a:xfrm>
            <a:off x="5537654" y="2331357"/>
            <a:ext cx="3530146" cy="2800350"/>
          </a:xfrm>
        </p:spPr>
        <p:txBody>
          <a:bodyPr/>
          <a:lstStyle/>
          <a:p>
            <a:pPr>
              <a:lnSpc>
                <a:spcPct val="200000"/>
              </a:lnSpc>
            </a:pPr>
            <a:r>
              <a:rPr dirty="0"/>
              <a:t>Windows control panel is a GUI interface to view and manipulate basic system settings. </a:t>
            </a:r>
          </a:p>
          <a:p>
            <a:endParaRPr lang="en-GB" dirty="0"/>
          </a:p>
        </p:txBody>
      </p:sp>
    </p:spTree>
  </p:cSld>
  <p:clrMapOvr>
    <a:masterClrMapping/>
  </p:clrMapOvr>
  <p:transition spd="slow">
    <p:wipe dir="d"/>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dirty="0"/>
              <a:t>Different </a:t>
            </a:r>
            <a:r>
              <a:rPr lang="en-US" dirty="0"/>
              <a:t>C</a:t>
            </a:r>
            <a:r>
              <a:rPr dirty="0"/>
              <a:t>omponents in Control Panel </a:t>
            </a:r>
            <a:r>
              <a:rPr sz="1600" dirty="0"/>
              <a:t>(1 of 2)</a:t>
            </a:r>
            <a:endParaRPr lang="en-GB" sz="1600" dirty="0"/>
          </a:p>
        </p:txBody>
      </p:sp>
      <p:sp>
        <p:nvSpPr>
          <p:cNvPr id="3" name="Text Placeholder 2"/>
          <p:cNvSpPr>
            <a:spLocks noGrp="1"/>
          </p:cNvSpPr>
          <p:nvPr>
            <p:ph type="body" sz="quarter" idx="16"/>
          </p:nvPr>
        </p:nvSpPr>
        <p:spPr/>
        <p:txBody>
          <a:bodyPr>
            <a:normAutofit/>
          </a:bodyPr>
          <a:lstStyle/>
          <a:p>
            <a:pPr>
              <a:buNone/>
            </a:pPr>
            <a:r>
              <a:rPr dirty="0"/>
              <a:t>Control panel includes:</a:t>
            </a:r>
          </a:p>
          <a:p>
            <a:r>
              <a:rPr dirty="0"/>
              <a:t>System and Security</a:t>
            </a:r>
          </a:p>
          <a:p>
            <a:r>
              <a:rPr lang="en-US" dirty="0"/>
              <a:t>Network and Internet</a:t>
            </a:r>
          </a:p>
          <a:p>
            <a:r>
              <a:rPr dirty="0"/>
              <a:t>Hardware and Sound</a:t>
            </a:r>
          </a:p>
          <a:p>
            <a:r>
              <a:rPr dirty="0"/>
              <a:t>Programs</a:t>
            </a:r>
          </a:p>
        </p:txBody>
      </p:sp>
      <p:pic>
        <p:nvPicPr>
          <p:cNvPr id="8" name="Picture 7" descr="untitled.bmp"/>
          <p:cNvPicPr>
            <a:picLocks noChangeAspect="1"/>
          </p:cNvPicPr>
          <p:nvPr/>
        </p:nvPicPr>
        <p:blipFill>
          <a:blip r:embed="rId2" cstate="screen"/>
          <a:stretch>
            <a:fillRect/>
          </a:stretch>
        </p:blipFill>
        <p:spPr>
          <a:xfrm>
            <a:off x="5257800" y="1447800"/>
            <a:ext cx="3352800" cy="4449392"/>
          </a:xfrm>
          <a:prstGeom prst="rect">
            <a:avLst/>
          </a:prstGeom>
          <a:ln>
            <a:noFill/>
          </a:ln>
          <a:effectLst>
            <a:softEdge rad="112500"/>
          </a:effectLst>
        </p:spPr>
      </p:pic>
    </p:spTree>
  </p:cSld>
  <p:clrMapOvr>
    <a:masterClrMapping/>
  </p:clrMapOvr>
  <p:transition spd="slow">
    <p:wipe dir="d"/>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Different Components in Control Panel </a:t>
            </a:r>
            <a:r>
              <a:rPr lang="en-US" sz="1600" dirty="0"/>
              <a:t>(2 of 2)</a:t>
            </a:r>
          </a:p>
        </p:txBody>
      </p:sp>
      <p:sp>
        <p:nvSpPr>
          <p:cNvPr id="3" name="Text Placeholder 2"/>
          <p:cNvSpPr>
            <a:spLocks noGrp="1"/>
          </p:cNvSpPr>
          <p:nvPr>
            <p:ph type="body" sz="quarter" idx="16"/>
          </p:nvPr>
        </p:nvSpPr>
        <p:spPr/>
        <p:txBody>
          <a:bodyPr>
            <a:normAutofit/>
          </a:bodyPr>
          <a:lstStyle/>
          <a:p>
            <a:r>
              <a:rPr lang="en-US" dirty="0"/>
              <a:t>User Accounts</a:t>
            </a:r>
          </a:p>
          <a:p>
            <a:r>
              <a:rPr lang="en-US" dirty="0"/>
              <a:t>Appearance and Personalization</a:t>
            </a:r>
            <a:endParaRPr dirty="0"/>
          </a:p>
          <a:p>
            <a:r>
              <a:rPr dirty="0"/>
              <a:t>Clock, Language, and Region</a:t>
            </a:r>
          </a:p>
          <a:p>
            <a:r>
              <a:rPr dirty="0"/>
              <a:t>Ease of  Access</a:t>
            </a:r>
          </a:p>
        </p:txBody>
      </p:sp>
      <p:pic>
        <p:nvPicPr>
          <p:cNvPr id="6" name="Picture 5" descr="Copy (2) of untitled.bmp"/>
          <p:cNvPicPr>
            <a:picLocks noChangeAspect="1"/>
          </p:cNvPicPr>
          <p:nvPr/>
        </p:nvPicPr>
        <p:blipFill>
          <a:blip r:embed="rId2" cstate="screen"/>
          <a:stretch>
            <a:fillRect/>
          </a:stretch>
        </p:blipFill>
        <p:spPr>
          <a:xfrm>
            <a:off x="5257800" y="1447799"/>
            <a:ext cx="3342999" cy="4453128"/>
          </a:xfrm>
          <a:prstGeom prst="rect">
            <a:avLst/>
          </a:prstGeom>
        </p:spPr>
      </p:pic>
    </p:spTree>
  </p:cSld>
  <p:clrMapOvr>
    <a:masterClrMapping/>
  </p:clrMapOvr>
  <p:transition spd="slow">
    <p:wipe dir="d"/>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Components of Control Panel </a:t>
            </a:r>
            <a:r>
              <a:rPr lang="en-GB" sz="1600" dirty="0"/>
              <a:t>(1 of 4)</a:t>
            </a:r>
          </a:p>
        </p:txBody>
      </p:sp>
      <p:sp>
        <p:nvSpPr>
          <p:cNvPr id="3" name="Text Placeholder 2"/>
          <p:cNvSpPr>
            <a:spLocks noGrp="1"/>
          </p:cNvSpPr>
          <p:nvPr>
            <p:ph type="body" sz="quarter" idx="16"/>
          </p:nvPr>
        </p:nvSpPr>
        <p:spPr>
          <a:xfrm>
            <a:off x="457200" y="1360488"/>
            <a:ext cx="8240713" cy="5116512"/>
          </a:xfrm>
        </p:spPr>
        <p:txBody>
          <a:bodyPr>
            <a:noAutofit/>
          </a:bodyPr>
          <a:lstStyle/>
          <a:p>
            <a:r>
              <a:rPr lang="en-US" dirty="0"/>
              <a:t>System and Security</a:t>
            </a:r>
          </a:p>
          <a:p>
            <a:pPr>
              <a:buNone/>
            </a:pPr>
            <a:r>
              <a:rPr lang="en-GB" dirty="0"/>
              <a:t>    It is used to:</a:t>
            </a:r>
            <a:endParaRPr lang="en-US" dirty="0"/>
          </a:p>
          <a:p>
            <a:pPr lvl="1">
              <a:lnSpc>
                <a:spcPct val="200000"/>
              </a:lnSpc>
            </a:pPr>
            <a:r>
              <a:rPr lang="en-GB" dirty="0"/>
              <a:t>Review the computers status.</a:t>
            </a:r>
          </a:p>
          <a:p>
            <a:pPr lvl="1">
              <a:lnSpc>
                <a:spcPct val="200000"/>
              </a:lnSpc>
            </a:pPr>
            <a:r>
              <a:rPr lang="en-GB" dirty="0"/>
              <a:t>Back up your computer.</a:t>
            </a:r>
          </a:p>
          <a:p>
            <a:pPr lvl="1">
              <a:lnSpc>
                <a:spcPct val="200000"/>
              </a:lnSpc>
            </a:pPr>
            <a:r>
              <a:rPr lang="en-GB" dirty="0"/>
              <a:t>Find and fix problem.</a:t>
            </a:r>
          </a:p>
          <a:p>
            <a:pPr>
              <a:lnSpc>
                <a:spcPct val="200000"/>
              </a:lnSpc>
            </a:pPr>
            <a:r>
              <a:rPr lang="en-US" dirty="0"/>
              <a:t>Network and Internet</a:t>
            </a:r>
          </a:p>
          <a:p>
            <a:pPr>
              <a:lnSpc>
                <a:spcPct val="200000"/>
              </a:lnSpc>
              <a:buNone/>
            </a:pPr>
            <a:r>
              <a:rPr lang="en-GB" dirty="0"/>
              <a:t>    It is used to:</a:t>
            </a:r>
            <a:endParaRPr dirty="0"/>
          </a:p>
          <a:p>
            <a:pPr lvl="1">
              <a:lnSpc>
                <a:spcPct val="200000"/>
              </a:lnSpc>
            </a:pPr>
            <a:r>
              <a:rPr lang="en-GB" dirty="0"/>
              <a:t> View network status and tasks.</a:t>
            </a:r>
          </a:p>
          <a:p>
            <a:pPr lvl="1">
              <a:lnSpc>
                <a:spcPct val="200000"/>
              </a:lnSpc>
            </a:pPr>
            <a:r>
              <a:rPr lang="en-GB" dirty="0"/>
              <a:t>Choose home group and sharing options.</a:t>
            </a:r>
          </a:p>
        </p:txBody>
      </p:sp>
    </p:spTree>
  </p:cSld>
  <p:clrMapOvr>
    <a:masterClrMapping/>
  </p:clrMapOvr>
  <p:transition spd="slow">
    <p:wipe dir="d"/>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Components of Control Panel </a:t>
            </a:r>
            <a:r>
              <a:rPr lang="en-GB" sz="1600" dirty="0"/>
              <a:t>(2 of 4)</a:t>
            </a:r>
          </a:p>
        </p:txBody>
      </p:sp>
      <p:sp>
        <p:nvSpPr>
          <p:cNvPr id="3" name="Text Placeholder 2"/>
          <p:cNvSpPr>
            <a:spLocks noGrp="1"/>
          </p:cNvSpPr>
          <p:nvPr>
            <p:ph type="body" sz="quarter" idx="16"/>
          </p:nvPr>
        </p:nvSpPr>
        <p:spPr>
          <a:xfrm>
            <a:off x="457200" y="1360488"/>
            <a:ext cx="8240713" cy="4887912"/>
          </a:xfrm>
        </p:spPr>
        <p:txBody>
          <a:bodyPr>
            <a:normAutofit/>
          </a:bodyPr>
          <a:lstStyle/>
          <a:p>
            <a:pPr>
              <a:lnSpc>
                <a:spcPct val="200000"/>
              </a:lnSpc>
            </a:pPr>
            <a:r>
              <a:rPr lang="en-US" dirty="0"/>
              <a:t>Hardware and Sound</a:t>
            </a:r>
          </a:p>
          <a:p>
            <a:pPr>
              <a:lnSpc>
                <a:spcPct val="200000"/>
              </a:lnSpc>
              <a:buNone/>
            </a:pPr>
            <a:r>
              <a:rPr lang="en-GB" dirty="0"/>
              <a:t>	It is used to:</a:t>
            </a:r>
            <a:endParaRPr lang="en-US" dirty="0"/>
          </a:p>
          <a:p>
            <a:pPr lvl="1">
              <a:lnSpc>
                <a:spcPct val="200000"/>
              </a:lnSpc>
            </a:pPr>
            <a:r>
              <a:rPr lang="en-GB" dirty="0"/>
              <a:t>View devices and printers. </a:t>
            </a:r>
          </a:p>
          <a:p>
            <a:pPr lvl="1">
              <a:lnSpc>
                <a:spcPct val="200000"/>
              </a:lnSpc>
            </a:pPr>
            <a:r>
              <a:rPr lang="en-GB" dirty="0"/>
              <a:t>Add a device.</a:t>
            </a:r>
          </a:p>
          <a:p>
            <a:pPr>
              <a:lnSpc>
                <a:spcPct val="200000"/>
              </a:lnSpc>
            </a:pPr>
            <a:r>
              <a:rPr lang="en-US" dirty="0"/>
              <a:t>Programs</a:t>
            </a:r>
          </a:p>
          <a:p>
            <a:pPr>
              <a:lnSpc>
                <a:spcPct val="200000"/>
              </a:lnSpc>
              <a:buNone/>
            </a:pPr>
            <a:r>
              <a:rPr lang="en-GB" dirty="0"/>
              <a:t>	It is used to:</a:t>
            </a:r>
            <a:endParaRPr lang="en-US" dirty="0"/>
          </a:p>
          <a:p>
            <a:pPr lvl="1">
              <a:lnSpc>
                <a:spcPct val="200000"/>
              </a:lnSpc>
            </a:pPr>
            <a:r>
              <a:rPr lang="en-GB" dirty="0"/>
              <a:t>Uninstall a program.</a:t>
            </a:r>
          </a:p>
          <a:p>
            <a:pPr lvl="1">
              <a:lnSpc>
                <a:spcPct val="200000"/>
              </a:lnSpc>
            </a:pPr>
            <a:r>
              <a:rPr lang="en-GB" dirty="0"/>
              <a:t>Get a program.</a:t>
            </a:r>
          </a:p>
        </p:txBody>
      </p:sp>
    </p:spTree>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3"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9144000" cy="761999"/>
          </a:xfrm>
        </p:spPr>
        <p:txBody>
          <a:bodyPr/>
          <a:lstStyle/>
          <a:p>
            <a:pPr>
              <a:lnSpc>
                <a:spcPct val="150000"/>
              </a:lnSpc>
            </a:pPr>
            <a:r>
              <a:rPr lang="en-GB" dirty="0"/>
              <a:t>Course Objectives </a:t>
            </a:r>
            <a:r>
              <a:rPr lang="en-GB" sz="1600" dirty="0"/>
              <a:t>(1 of 3)</a:t>
            </a:r>
          </a:p>
        </p:txBody>
      </p:sp>
      <p:sp>
        <p:nvSpPr>
          <p:cNvPr id="7" name="Text Placeholder 2"/>
          <p:cNvSpPr>
            <a:spLocks noGrp="1"/>
          </p:cNvSpPr>
          <p:nvPr>
            <p:ph type="body" sz="quarter" idx="4294967295"/>
          </p:nvPr>
        </p:nvSpPr>
        <p:spPr>
          <a:xfrm>
            <a:off x="4953000" y="1066800"/>
            <a:ext cx="4038600" cy="5638800"/>
          </a:xfrm>
          <a:prstGeom prst="rect">
            <a:avLst/>
          </a:prstGeom>
        </p:spPr>
        <p:txBody>
          <a:bodyPr>
            <a:normAutofit/>
          </a:bodyPr>
          <a:lstStyle/>
          <a:p>
            <a:pPr>
              <a:lnSpc>
                <a:spcPct val="200000"/>
              </a:lnSpc>
              <a:buNone/>
            </a:pPr>
            <a:r>
              <a:rPr lang="en-US" dirty="0"/>
              <a:t>At the completion of  the course, </a:t>
            </a:r>
          </a:p>
          <a:p>
            <a:pPr>
              <a:lnSpc>
                <a:spcPct val="200000"/>
              </a:lnSpc>
              <a:buNone/>
            </a:pPr>
            <a:r>
              <a:rPr lang="en-US" dirty="0"/>
              <a:t>you will be able to:</a:t>
            </a:r>
          </a:p>
          <a:p>
            <a:pPr>
              <a:lnSpc>
                <a:spcPct val="200000"/>
              </a:lnSpc>
            </a:pPr>
            <a:r>
              <a:rPr lang="en-US" dirty="0"/>
              <a:t>Describe the basics of the computer	</a:t>
            </a:r>
          </a:p>
          <a:p>
            <a:pPr>
              <a:lnSpc>
                <a:spcPct val="200000"/>
              </a:lnSpc>
            </a:pPr>
            <a:r>
              <a:rPr lang="en-US" dirty="0"/>
              <a:t>Identify the various parts of the computer</a:t>
            </a:r>
          </a:p>
          <a:p>
            <a:pPr>
              <a:lnSpc>
                <a:spcPct val="200000"/>
              </a:lnSpc>
            </a:pPr>
            <a:r>
              <a:rPr lang="en-US" dirty="0"/>
              <a:t>Describe the basics of the Operating System</a:t>
            </a:r>
          </a:p>
          <a:p>
            <a:endParaRPr lang="en-US" dirty="0"/>
          </a:p>
          <a:p>
            <a:endParaRPr lang="en-US" dirty="0"/>
          </a:p>
          <a:p>
            <a:endParaRPr lang="en-US" dirty="0"/>
          </a:p>
          <a:p>
            <a:endParaRPr lang="en-GB" dirty="0"/>
          </a:p>
        </p:txBody>
      </p:sp>
    </p:spTree>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Demerits of IT Industry </a:t>
            </a:r>
            <a:r>
              <a:rPr lang="en-GB" sz="1600" dirty="0"/>
              <a:t>(6 of 9)</a:t>
            </a:r>
          </a:p>
        </p:txBody>
      </p:sp>
      <p:sp>
        <p:nvSpPr>
          <p:cNvPr id="3" name="Text Placeholder 2"/>
          <p:cNvSpPr>
            <a:spLocks noGrp="1"/>
          </p:cNvSpPr>
          <p:nvPr>
            <p:ph type="body" sz="quarter" idx="16"/>
          </p:nvPr>
        </p:nvSpPr>
        <p:spPr>
          <a:xfrm>
            <a:off x="598487" y="1371600"/>
            <a:ext cx="8240713" cy="4473575"/>
          </a:xfrm>
        </p:spPr>
        <p:txBody>
          <a:bodyPr/>
          <a:lstStyle/>
          <a:p>
            <a:pPr>
              <a:lnSpc>
                <a:spcPct val="200000"/>
              </a:lnSpc>
              <a:buSzPct val="70000"/>
              <a:buBlip>
                <a:blip r:embed="rId3"/>
              </a:buBlip>
            </a:pPr>
            <a:r>
              <a:rPr lang="en-GB" dirty="0"/>
              <a:t>Ergonomic techniques </a:t>
            </a:r>
          </a:p>
          <a:p>
            <a:pPr lvl="1">
              <a:lnSpc>
                <a:spcPct val="200000"/>
              </a:lnSpc>
              <a:buSzPct val="70000"/>
              <a:buFont typeface="Arial" pitchFamily="34" charset="0"/>
              <a:buChar char="•"/>
            </a:pPr>
            <a:r>
              <a:rPr dirty="0"/>
              <a:t>The work environment should focus on the safety and welfare of the people.</a:t>
            </a:r>
          </a:p>
          <a:p>
            <a:pPr lvl="1">
              <a:lnSpc>
                <a:spcPct val="200000"/>
              </a:lnSpc>
              <a:buSzPct val="70000"/>
              <a:buFont typeface="Arial" pitchFamily="34" charset="0"/>
              <a:buChar char="•"/>
            </a:pPr>
            <a:r>
              <a:rPr dirty="0"/>
              <a:t>It should be comfortable and convenient.  </a:t>
            </a:r>
          </a:p>
          <a:p>
            <a:pPr lvl="1">
              <a:lnSpc>
                <a:spcPct val="200000"/>
              </a:lnSpc>
              <a:buSzPct val="70000"/>
              <a:buFont typeface="Arial" pitchFamily="34" charset="0"/>
              <a:buChar char="•"/>
            </a:pPr>
            <a:r>
              <a:rPr dirty="0"/>
              <a:t>The lack of proper ergonomics results in negative </a:t>
            </a:r>
          </a:p>
          <a:p>
            <a:pPr lvl="1">
              <a:lnSpc>
                <a:spcPct val="200000"/>
              </a:lnSpc>
              <a:buSzPct val="70000"/>
              <a:buNone/>
            </a:pPr>
            <a:r>
              <a:rPr dirty="0"/>
              <a:t>	impacts on health and safety.</a:t>
            </a:r>
            <a:endParaRPr lang="en-GB" dirty="0"/>
          </a:p>
        </p:txBody>
      </p:sp>
      <p:pic>
        <p:nvPicPr>
          <p:cNvPr id="7" name="Picture Placeholder 6" descr="12950946-1275x1506.jpg"/>
          <p:cNvPicPr>
            <a:picLocks noGrp="1" noChangeAspect="1"/>
          </p:cNvPicPr>
          <p:nvPr>
            <p:ph type="pic" sz="quarter" idx="17"/>
          </p:nvPr>
        </p:nvPicPr>
        <p:blipFill>
          <a:blip r:embed="rId4" cstate="email"/>
          <a:srcRect/>
          <a:stretch>
            <a:fillRect/>
          </a:stretch>
        </p:blipFill>
        <p:spPr>
          <a:xfrm>
            <a:off x="5994400" y="4305300"/>
            <a:ext cx="2730500" cy="2247900"/>
          </a:xfrm>
          <a:prstGeom prst="rect">
            <a:avLst/>
          </a:prstGeom>
          <a:ln>
            <a:noFill/>
          </a:ln>
          <a:effectLst>
            <a:softEdge rad="112500"/>
          </a:effectLst>
        </p:spPr>
      </p:pic>
    </p:spTree>
  </p:cSld>
  <p:clrMapOvr>
    <a:masterClrMapping/>
  </p:clrMapOvr>
  <p:transition spd="slow">
    <p:wipe dir="d"/>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Components of Control Panel </a:t>
            </a:r>
            <a:r>
              <a:rPr lang="en-GB" sz="1600" dirty="0"/>
              <a:t>(3 of 4)</a:t>
            </a:r>
          </a:p>
        </p:txBody>
      </p:sp>
      <p:sp>
        <p:nvSpPr>
          <p:cNvPr id="3" name="Text Placeholder 2"/>
          <p:cNvSpPr>
            <a:spLocks noGrp="1"/>
          </p:cNvSpPr>
          <p:nvPr>
            <p:ph type="body" sz="quarter" idx="16"/>
          </p:nvPr>
        </p:nvSpPr>
        <p:spPr>
          <a:xfrm>
            <a:off x="457200" y="1360488"/>
            <a:ext cx="8240713" cy="4964112"/>
          </a:xfrm>
        </p:spPr>
        <p:txBody>
          <a:bodyPr>
            <a:normAutofit/>
          </a:bodyPr>
          <a:lstStyle/>
          <a:p>
            <a:pPr>
              <a:lnSpc>
                <a:spcPct val="200000"/>
              </a:lnSpc>
            </a:pPr>
            <a:r>
              <a:rPr lang="en-US" dirty="0"/>
              <a:t>User Accounts</a:t>
            </a:r>
          </a:p>
          <a:p>
            <a:pPr>
              <a:lnSpc>
                <a:spcPct val="200000"/>
              </a:lnSpc>
              <a:buNone/>
            </a:pPr>
            <a:r>
              <a:rPr lang="en-GB" dirty="0"/>
              <a:t>	It is used to:</a:t>
            </a:r>
            <a:endParaRPr lang="en-US" dirty="0"/>
          </a:p>
          <a:p>
            <a:pPr lvl="1">
              <a:lnSpc>
                <a:spcPct val="200000"/>
              </a:lnSpc>
            </a:pPr>
            <a:r>
              <a:rPr lang="en-GB" dirty="0"/>
              <a:t>Change account type.</a:t>
            </a:r>
          </a:p>
          <a:p>
            <a:pPr>
              <a:lnSpc>
                <a:spcPct val="200000"/>
              </a:lnSpc>
            </a:pPr>
            <a:r>
              <a:rPr lang="en-US" dirty="0"/>
              <a:t>Appearance and personalization</a:t>
            </a:r>
          </a:p>
          <a:p>
            <a:pPr>
              <a:lnSpc>
                <a:spcPct val="200000"/>
              </a:lnSpc>
              <a:buNone/>
            </a:pPr>
            <a:r>
              <a:rPr lang="en-GB" dirty="0"/>
              <a:t>	It is used to:</a:t>
            </a:r>
            <a:endParaRPr lang="en-US" dirty="0"/>
          </a:p>
          <a:p>
            <a:pPr lvl="1">
              <a:lnSpc>
                <a:spcPct val="200000"/>
              </a:lnSpc>
            </a:pPr>
            <a:r>
              <a:rPr lang="en-GB" dirty="0"/>
              <a:t>Change the theme.</a:t>
            </a:r>
          </a:p>
          <a:p>
            <a:pPr lvl="1">
              <a:lnSpc>
                <a:spcPct val="200000"/>
              </a:lnSpc>
            </a:pPr>
            <a:r>
              <a:rPr lang="en-GB" dirty="0"/>
              <a:t>Change the desktop background.</a:t>
            </a:r>
          </a:p>
          <a:p>
            <a:pPr lvl="1">
              <a:lnSpc>
                <a:spcPct val="200000"/>
              </a:lnSpc>
            </a:pPr>
            <a:r>
              <a:rPr lang="en-GB" dirty="0"/>
              <a:t>Adjust screen resolution.</a:t>
            </a:r>
          </a:p>
        </p:txBody>
      </p:sp>
    </p:spTree>
  </p:cSld>
  <p:clrMapOvr>
    <a:masterClrMapping/>
  </p:clrMapOvr>
  <p:transition spd="slow">
    <p:wipe dir="d"/>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Components of Control Panel </a:t>
            </a:r>
            <a:r>
              <a:rPr lang="en-GB" sz="1600" dirty="0"/>
              <a:t>(4 of 4)</a:t>
            </a:r>
          </a:p>
        </p:txBody>
      </p:sp>
      <p:sp>
        <p:nvSpPr>
          <p:cNvPr id="3" name="Text Placeholder 2"/>
          <p:cNvSpPr>
            <a:spLocks noGrp="1"/>
          </p:cNvSpPr>
          <p:nvPr>
            <p:ph type="body" sz="quarter" idx="16"/>
          </p:nvPr>
        </p:nvSpPr>
        <p:spPr>
          <a:xfrm>
            <a:off x="457200" y="1360488"/>
            <a:ext cx="8240713" cy="4964112"/>
          </a:xfrm>
        </p:spPr>
        <p:txBody>
          <a:bodyPr>
            <a:normAutofit/>
          </a:bodyPr>
          <a:lstStyle/>
          <a:p>
            <a:pPr>
              <a:lnSpc>
                <a:spcPct val="200000"/>
              </a:lnSpc>
            </a:pPr>
            <a:r>
              <a:rPr lang="en-US" dirty="0"/>
              <a:t>Clock, Language, and Region</a:t>
            </a:r>
          </a:p>
          <a:p>
            <a:pPr>
              <a:lnSpc>
                <a:spcPct val="200000"/>
              </a:lnSpc>
              <a:buNone/>
            </a:pPr>
            <a:r>
              <a:rPr dirty="0"/>
              <a:t>	</a:t>
            </a:r>
            <a:r>
              <a:rPr lang="en-GB" dirty="0"/>
              <a:t>It is used to:</a:t>
            </a:r>
            <a:endParaRPr lang="en-US" dirty="0"/>
          </a:p>
          <a:p>
            <a:pPr lvl="1">
              <a:lnSpc>
                <a:spcPct val="200000"/>
              </a:lnSpc>
            </a:pPr>
            <a:r>
              <a:rPr lang="en-GB" dirty="0"/>
              <a:t>Change keyboard and other input methods.</a:t>
            </a:r>
          </a:p>
          <a:p>
            <a:pPr lvl="1">
              <a:lnSpc>
                <a:spcPct val="200000"/>
              </a:lnSpc>
            </a:pPr>
            <a:r>
              <a:rPr lang="en-GB" dirty="0"/>
              <a:t>Change display language.</a:t>
            </a:r>
          </a:p>
          <a:p>
            <a:pPr>
              <a:lnSpc>
                <a:spcPct val="200000"/>
              </a:lnSpc>
            </a:pPr>
            <a:r>
              <a:rPr lang="en-US" dirty="0"/>
              <a:t>Ease of access</a:t>
            </a:r>
          </a:p>
          <a:p>
            <a:pPr>
              <a:lnSpc>
                <a:spcPct val="200000"/>
              </a:lnSpc>
              <a:buNone/>
            </a:pPr>
            <a:r>
              <a:rPr dirty="0"/>
              <a:t>	</a:t>
            </a:r>
            <a:r>
              <a:rPr lang="en-GB" dirty="0"/>
              <a:t>It is used to:</a:t>
            </a:r>
            <a:endParaRPr lang="en-US" dirty="0"/>
          </a:p>
          <a:p>
            <a:pPr lvl="1">
              <a:lnSpc>
                <a:spcPct val="200000"/>
              </a:lnSpc>
            </a:pPr>
            <a:r>
              <a:rPr lang="en-GB" dirty="0"/>
              <a:t>Windows suggest settings.</a:t>
            </a:r>
          </a:p>
          <a:p>
            <a:pPr lvl="1">
              <a:lnSpc>
                <a:spcPct val="200000"/>
              </a:lnSpc>
            </a:pPr>
            <a:r>
              <a:rPr lang="en-GB" dirty="0"/>
              <a:t>Optimise visual display.</a:t>
            </a:r>
          </a:p>
        </p:txBody>
      </p:sp>
    </p:spTree>
  </p:cSld>
  <p:clrMapOvr>
    <a:masterClrMapping/>
  </p:clrMapOvr>
  <p:transition spd="slow">
    <p:wipe dir="d"/>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Registry </a:t>
            </a:r>
            <a:r>
              <a:rPr lang="en-GB" sz="1600" dirty="0"/>
              <a:t>(1 of 3)</a:t>
            </a:r>
          </a:p>
        </p:txBody>
      </p:sp>
      <p:sp>
        <p:nvSpPr>
          <p:cNvPr id="3" name="Text Placeholder 2"/>
          <p:cNvSpPr>
            <a:spLocks noGrp="1"/>
          </p:cNvSpPr>
          <p:nvPr>
            <p:ph type="body" sz="quarter" idx="16"/>
          </p:nvPr>
        </p:nvSpPr>
        <p:spPr/>
        <p:txBody>
          <a:bodyPr>
            <a:normAutofit/>
          </a:bodyPr>
          <a:lstStyle/>
          <a:p>
            <a:pPr>
              <a:lnSpc>
                <a:spcPct val="200000"/>
              </a:lnSpc>
            </a:pPr>
            <a:r>
              <a:rPr lang="en-US" dirty="0"/>
              <a:t>Registry stores configuration information on Microsoft Windows operating systems. </a:t>
            </a:r>
          </a:p>
          <a:p>
            <a:pPr>
              <a:lnSpc>
                <a:spcPct val="200000"/>
              </a:lnSpc>
            </a:pPr>
            <a:r>
              <a:rPr lang="en-US" dirty="0"/>
              <a:t>It stores configuration details.</a:t>
            </a:r>
          </a:p>
          <a:p>
            <a:pPr>
              <a:lnSpc>
                <a:spcPct val="200000"/>
              </a:lnSpc>
            </a:pPr>
            <a:r>
              <a:rPr lang="en-US" dirty="0"/>
              <a:t>It uses USER.DAT file to store user profile information like wallpaper and desktop arrangements. </a:t>
            </a:r>
          </a:p>
        </p:txBody>
      </p:sp>
    </p:spTree>
  </p:cSld>
  <p:clrMapOvr>
    <a:masterClrMapping/>
  </p:clrMapOvr>
  <p:transition spd="slow">
    <p:wipe dir="d"/>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Registry </a:t>
            </a:r>
            <a:r>
              <a:rPr lang="en-GB" sz="1600" dirty="0"/>
              <a:t>(2 of 3)</a:t>
            </a:r>
          </a:p>
        </p:txBody>
      </p:sp>
      <p:sp>
        <p:nvSpPr>
          <p:cNvPr id="3" name="Text Placeholder 2"/>
          <p:cNvSpPr>
            <a:spLocks noGrp="1"/>
          </p:cNvSpPr>
          <p:nvPr>
            <p:ph type="body" sz="quarter" idx="16"/>
          </p:nvPr>
        </p:nvSpPr>
        <p:spPr/>
        <p:txBody>
          <a:bodyPr/>
          <a:lstStyle/>
          <a:p>
            <a:pPr>
              <a:lnSpc>
                <a:spcPct val="200000"/>
              </a:lnSpc>
            </a:pPr>
            <a:r>
              <a:rPr lang="en-US" dirty="0"/>
              <a:t>It also uses SYSTEM.DAT file to store hardware and software specific details.</a:t>
            </a:r>
          </a:p>
          <a:p>
            <a:pPr>
              <a:lnSpc>
                <a:spcPct val="200000"/>
              </a:lnSpc>
            </a:pPr>
            <a:r>
              <a:rPr lang="en-US" dirty="0"/>
              <a:t>Registry details can be exported to text file with REG extension.</a:t>
            </a:r>
          </a:p>
          <a:p>
            <a:pPr>
              <a:lnSpc>
                <a:spcPct val="200000"/>
              </a:lnSpc>
            </a:pPr>
            <a:r>
              <a:rPr lang="en-US" dirty="0"/>
              <a:t>It contains settings for the kernel, device drivers, services, user interface and third party applications. </a:t>
            </a:r>
            <a:endParaRPr lang="en-GB" dirty="0"/>
          </a:p>
          <a:p>
            <a:pPr>
              <a:lnSpc>
                <a:spcPct val="200000"/>
              </a:lnSpc>
            </a:pPr>
            <a:r>
              <a:rPr lang="en-US" dirty="0"/>
              <a:t>It also provides access counters for profiling system performance.</a:t>
            </a:r>
          </a:p>
          <a:p>
            <a:endParaRPr lang="en-GB" dirty="0"/>
          </a:p>
        </p:txBody>
      </p:sp>
    </p:spTree>
  </p:cSld>
  <p:clrMapOvr>
    <a:masterClrMapping/>
  </p:clrMapOvr>
  <p:transition spd="slow">
    <p:wipe dir="d"/>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751339" y="2362200"/>
            <a:ext cx="3635375" cy="3160295"/>
          </a:xfrm>
        </p:spPr>
        <p:txBody>
          <a:bodyPr>
            <a:normAutofit lnSpcReduction="10000"/>
          </a:bodyPr>
          <a:lstStyle/>
          <a:p>
            <a:pPr lvl="0">
              <a:lnSpc>
                <a:spcPct val="200000"/>
              </a:lnSpc>
            </a:pPr>
            <a:r>
              <a:rPr lang="en-GB" dirty="0"/>
              <a:t>HKEY_LOCAL_MACHINE</a:t>
            </a:r>
            <a:endParaRPr lang="en-US" dirty="0"/>
          </a:p>
          <a:p>
            <a:pPr lvl="0">
              <a:lnSpc>
                <a:spcPct val="200000"/>
              </a:lnSpc>
            </a:pPr>
            <a:r>
              <a:rPr lang="en-GB" dirty="0"/>
              <a:t>HKEY_CURRENT_CONFIG</a:t>
            </a:r>
            <a:endParaRPr lang="en-US" dirty="0"/>
          </a:p>
          <a:p>
            <a:pPr lvl="0">
              <a:lnSpc>
                <a:spcPct val="200000"/>
              </a:lnSpc>
            </a:pPr>
            <a:r>
              <a:rPr lang="en-GB" dirty="0"/>
              <a:t>HKEY_CLASSES_ROOT</a:t>
            </a:r>
            <a:endParaRPr lang="en-US" dirty="0"/>
          </a:p>
          <a:p>
            <a:pPr lvl="0">
              <a:lnSpc>
                <a:spcPct val="200000"/>
              </a:lnSpc>
            </a:pPr>
            <a:r>
              <a:rPr lang="en-GB" dirty="0"/>
              <a:t>HKEY_CURRENT_USER</a:t>
            </a:r>
            <a:endParaRPr lang="en-US" dirty="0"/>
          </a:p>
          <a:p>
            <a:pPr lvl="0">
              <a:lnSpc>
                <a:spcPct val="200000"/>
              </a:lnSpc>
            </a:pPr>
            <a:r>
              <a:rPr lang="en-GB" dirty="0"/>
              <a:t>HKEY_USERS</a:t>
            </a:r>
            <a:endParaRPr lang="en-US" dirty="0"/>
          </a:p>
        </p:txBody>
      </p:sp>
      <p:sp>
        <p:nvSpPr>
          <p:cNvPr id="3" name="Text Placeholder 2"/>
          <p:cNvSpPr>
            <a:spLocks noGrp="1"/>
          </p:cNvSpPr>
          <p:nvPr>
            <p:ph type="body" sz="quarter" idx="22"/>
          </p:nvPr>
        </p:nvSpPr>
        <p:spPr>
          <a:xfrm>
            <a:off x="729340" y="1295400"/>
            <a:ext cx="3679372" cy="663575"/>
          </a:xfrm>
        </p:spPr>
        <p:txBody>
          <a:bodyPr>
            <a:normAutofit/>
          </a:bodyPr>
          <a:lstStyle/>
          <a:p>
            <a:r>
              <a:rPr lang="en-US" sz="2100" dirty="0"/>
              <a:t>Root Keys</a:t>
            </a:r>
          </a:p>
        </p:txBody>
      </p:sp>
      <p:sp>
        <p:nvSpPr>
          <p:cNvPr id="4" name="Text Placeholder 3"/>
          <p:cNvSpPr>
            <a:spLocks noGrp="1"/>
          </p:cNvSpPr>
          <p:nvPr>
            <p:ph type="body" sz="quarter" idx="23"/>
          </p:nvPr>
        </p:nvSpPr>
        <p:spPr>
          <a:xfrm>
            <a:off x="4751616" y="2362200"/>
            <a:ext cx="3635375" cy="3200400"/>
          </a:xfrm>
        </p:spPr>
        <p:txBody>
          <a:bodyPr>
            <a:normAutofit lnSpcReduction="10000"/>
          </a:bodyPr>
          <a:lstStyle/>
          <a:p>
            <a:pPr lvl="0">
              <a:lnSpc>
                <a:spcPct val="200000"/>
              </a:lnSpc>
            </a:pPr>
            <a:r>
              <a:rPr lang="en-GB" dirty="0"/>
              <a:t>REG_NONE</a:t>
            </a:r>
            <a:endParaRPr lang="en-US" dirty="0"/>
          </a:p>
          <a:p>
            <a:pPr lvl="0">
              <a:lnSpc>
                <a:spcPct val="200000"/>
              </a:lnSpc>
            </a:pPr>
            <a:r>
              <a:rPr lang="en-GB" dirty="0"/>
              <a:t>REG_SZ</a:t>
            </a:r>
            <a:endParaRPr lang="en-US" dirty="0"/>
          </a:p>
          <a:p>
            <a:pPr lvl="0">
              <a:lnSpc>
                <a:spcPct val="200000"/>
              </a:lnSpc>
            </a:pPr>
            <a:r>
              <a:rPr lang="en-GB" dirty="0"/>
              <a:t>REG_EXPAND_SZ</a:t>
            </a:r>
            <a:endParaRPr lang="en-US" dirty="0"/>
          </a:p>
          <a:p>
            <a:pPr lvl="0">
              <a:lnSpc>
                <a:spcPct val="200000"/>
              </a:lnSpc>
            </a:pPr>
            <a:r>
              <a:rPr lang="en-GB" dirty="0"/>
              <a:t>REG_DWORD</a:t>
            </a:r>
            <a:endParaRPr lang="en-US" dirty="0"/>
          </a:p>
          <a:p>
            <a:pPr lvl="0">
              <a:lnSpc>
                <a:spcPct val="200000"/>
              </a:lnSpc>
            </a:pPr>
            <a:r>
              <a:rPr lang="en-GB" dirty="0"/>
              <a:t>REG_MULTI_SZ</a:t>
            </a:r>
            <a:endParaRPr lang="en-US" dirty="0"/>
          </a:p>
        </p:txBody>
      </p:sp>
      <p:sp>
        <p:nvSpPr>
          <p:cNvPr id="5" name="Text Placeholder 4"/>
          <p:cNvSpPr>
            <a:spLocks noGrp="1"/>
          </p:cNvSpPr>
          <p:nvPr>
            <p:ph type="body" sz="quarter" idx="24"/>
          </p:nvPr>
        </p:nvSpPr>
        <p:spPr>
          <a:xfrm>
            <a:off x="4729617" y="1295400"/>
            <a:ext cx="3679372" cy="663575"/>
          </a:xfrm>
        </p:spPr>
        <p:txBody>
          <a:bodyPr>
            <a:normAutofit fontScale="70000" lnSpcReduction="20000"/>
          </a:bodyPr>
          <a:lstStyle/>
          <a:p>
            <a:r>
              <a:rPr lang="en-GB" dirty="0"/>
              <a:t>Data / Values in the Registry </a:t>
            </a:r>
            <a:endParaRPr lang="en-US" dirty="0"/>
          </a:p>
        </p:txBody>
      </p:sp>
      <p:sp>
        <p:nvSpPr>
          <p:cNvPr id="8" name="Text Placeholder 1"/>
          <p:cNvSpPr>
            <a:spLocks noGrp="1"/>
          </p:cNvSpPr>
          <p:nvPr>
            <p:ph type="body" sz="quarter" idx="11"/>
          </p:nvPr>
        </p:nvSpPr>
        <p:spPr>
          <a:xfrm>
            <a:off x="0" y="0"/>
            <a:ext cx="9144000" cy="784830"/>
          </a:xfrm>
        </p:spPr>
        <p:txBody>
          <a:bodyPr/>
          <a:lstStyle/>
          <a:p>
            <a:r>
              <a:rPr lang="en-GB" dirty="0"/>
              <a:t>Registry </a:t>
            </a:r>
            <a:r>
              <a:rPr lang="en-GB" sz="1600" dirty="0"/>
              <a:t>(3 of 3)</a:t>
            </a:r>
          </a:p>
        </p:txBody>
      </p:sp>
    </p:spTree>
    <p:extLst>
      <p:ext uri="{BB962C8B-B14F-4D97-AF65-F5344CB8AC3E}">
        <p14:creationId xmlns:p14="http://schemas.microsoft.com/office/powerpoint/2010/main" val="2667994880"/>
      </p:ext>
    </p:extLst>
  </p:cSld>
  <p:clrMapOvr>
    <a:masterClrMapping/>
  </p:clrMapOvr>
  <p:transition spd="slow">
    <p:wipe dir="d"/>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Device Manager </a:t>
            </a:r>
            <a:r>
              <a:rPr lang="en-US" sz="1600" dirty="0"/>
              <a:t>(1 of 2)</a:t>
            </a:r>
          </a:p>
        </p:txBody>
      </p:sp>
      <p:sp>
        <p:nvSpPr>
          <p:cNvPr id="3" name="Text Placeholder 2"/>
          <p:cNvSpPr>
            <a:spLocks noGrp="1"/>
          </p:cNvSpPr>
          <p:nvPr>
            <p:ph type="body" sz="quarter" idx="16"/>
          </p:nvPr>
        </p:nvSpPr>
        <p:spPr>
          <a:xfrm>
            <a:off x="457200" y="1362456"/>
            <a:ext cx="8240713" cy="5029200"/>
          </a:xfrm>
        </p:spPr>
        <p:txBody>
          <a:bodyPr>
            <a:normAutofit/>
          </a:bodyPr>
          <a:lstStyle/>
          <a:p>
            <a:pPr>
              <a:lnSpc>
                <a:spcPct val="200000"/>
              </a:lnSpc>
            </a:pPr>
            <a:r>
              <a:rPr lang="en-US" dirty="0"/>
              <a:t>Users can view and control the hardware attached to the computer using Device Manager. </a:t>
            </a:r>
          </a:p>
          <a:p>
            <a:pPr>
              <a:lnSpc>
                <a:spcPct val="200000"/>
              </a:lnSpc>
            </a:pPr>
            <a:r>
              <a:rPr lang="en-US" dirty="0"/>
              <a:t>It highlights the non functioning hardware for the user to deal with.</a:t>
            </a:r>
          </a:p>
          <a:p>
            <a:pPr>
              <a:lnSpc>
                <a:spcPct val="200000"/>
              </a:lnSpc>
            </a:pPr>
            <a:r>
              <a:rPr lang="en-US" dirty="0"/>
              <a:t>The hardware list can be sorted by various criteria.</a:t>
            </a:r>
          </a:p>
          <a:p>
            <a:pPr>
              <a:lnSpc>
                <a:spcPct val="200000"/>
              </a:lnSpc>
              <a:buNone/>
            </a:pPr>
            <a:r>
              <a:rPr lang="en-US" b="1" dirty="0"/>
              <a:t>Benefits of Device Manager:</a:t>
            </a:r>
          </a:p>
          <a:p>
            <a:pPr>
              <a:lnSpc>
                <a:spcPct val="200000"/>
              </a:lnSpc>
            </a:pPr>
            <a:r>
              <a:rPr lang="en-US" dirty="0"/>
              <a:t>It helps the user to provide the hardware device drivers.  </a:t>
            </a:r>
          </a:p>
          <a:p>
            <a:pPr>
              <a:lnSpc>
                <a:spcPct val="200000"/>
              </a:lnSpc>
            </a:pPr>
            <a:r>
              <a:rPr lang="en-US" dirty="0"/>
              <a:t>It helps the user to enable or disable devices.</a:t>
            </a:r>
          </a:p>
          <a:p>
            <a:pPr>
              <a:lnSpc>
                <a:spcPct val="200000"/>
              </a:lnSpc>
            </a:pPr>
            <a:r>
              <a:rPr lang="en-US" dirty="0"/>
              <a:t>Device manger instructs the Windows to ignore malfunctioning devices.</a:t>
            </a:r>
          </a:p>
          <a:p>
            <a:endParaRPr lang="en-GB" dirty="0"/>
          </a:p>
        </p:txBody>
      </p:sp>
    </p:spTree>
  </p:cSld>
  <p:clrMapOvr>
    <a:masterClrMapping/>
  </p:clrMapOvr>
  <p:transition spd="slow">
    <p:wipe dir="d"/>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Device Manager </a:t>
            </a:r>
            <a:r>
              <a:rPr lang="en-US" sz="1600" dirty="0"/>
              <a:t>(2 of 2)</a:t>
            </a:r>
          </a:p>
        </p:txBody>
      </p:sp>
      <p:sp>
        <p:nvSpPr>
          <p:cNvPr id="3" name="Text Placeholder 2"/>
          <p:cNvSpPr>
            <a:spLocks noGrp="1"/>
          </p:cNvSpPr>
          <p:nvPr>
            <p:ph type="body" sz="quarter" idx="16"/>
          </p:nvPr>
        </p:nvSpPr>
        <p:spPr>
          <a:xfrm>
            <a:off x="457200" y="1362456"/>
            <a:ext cx="8240713" cy="5638800"/>
          </a:xfrm>
        </p:spPr>
        <p:txBody>
          <a:bodyPr>
            <a:normAutofit lnSpcReduction="10000"/>
          </a:bodyPr>
          <a:lstStyle/>
          <a:p>
            <a:pPr>
              <a:lnSpc>
                <a:spcPct val="210000"/>
              </a:lnSpc>
            </a:pPr>
            <a:r>
              <a:rPr lang="en-US" dirty="0"/>
              <a:t>Control Panel is used to access Device Manger in Windows 7. It contains configuration information of </a:t>
            </a:r>
            <a:r>
              <a:rPr dirty="0"/>
              <a:t>the </a:t>
            </a:r>
            <a:r>
              <a:rPr lang="en-US" dirty="0"/>
              <a:t>computer.  </a:t>
            </a:r>
          </a:p>
          <a:p>
            <a:pPr>
              <a:lnSpc>
                <a:spcPct val="210000"/>
              </a:lnSpc>
              <a:buNone/>
            </a:pPr>
            <a:r>
              <a:rPr lang="en-US" dirty="0"/>
              <a:t>Following are the steps to access Device Manager from the Control Panel in </a:t>
            </a:r>
          </a:p>
          <a:p>
            <a:pPr>
              <a:lnSpc>
                <a:spcPct val="210000"/>
              </a:lnSpc>
              <a:buNone/>
            </a:pPr>
            <a:r>
              <a:rPr lang="en-US" dirty="0"/>
              <a:t>Windows 7:</a:t>
            </a:r>
          </a:p>
          <a:p>
            <a:pPr>
              <a:lnSpc>
                <a:spcPct val="210000"/>
              </a:lnSpc>
            </a:pPr>
            <a:r>
              <a:rPr lang="en-US" dirty="0"/>
              <a:t>Click </a:t>
            </a:r>
            <a:r>
              <a:rPr lang="en-US" b="1" dirty="0"/>
              <a:t>start </a:t>
            </a:r>
            <a:r>
              <a:rPr lang="en-US" dirty="0"/>
              <a:t>button. Choose </a:t>
            </a:r>
            <a:r>
              <a:rPr lang="en-US" b="1" dirty="0"/>
              <a:t>Control Panel</a:t>
            </a:r>
            <a:r>
              <a:rPr lang="en-US" dirty="0"/>
              <a:t>.</a:t>
            </a:r>
          </a:p>
          <a:p>
            <a:pPr>
              <a:lnSpc>
                <a:spcPct val="210000"/>
              </a:lnSpc>
            </a:pPr>
            <a:r>
              <a:rPr lang="en-US" dirty="0"/>
              <a:t>Click </a:t>
            </a:r>
            <a:r>
              <a:rPr lang="en-US" b="1" dirty="0"/>
              <a:t>System and Security</a:t>
            </a:r>
            <a:r>
              <a:rPr lang="en-US" dirty="0"/>
              <a:t>.</a:t>
            </a:r>
          </a:p>
          <a:p>
            <a:pPr>
              <a:lnSpc>
                <a:spcPct val="210000"/>
              </a:lnSpc>
            </a:pPr>
            <a:r>
              <a:rPr lang="en-US" dirty="0"/>
              <a:t>Click </a:t>
            </a:r>
            <a:r>
              <a:rPr lang="en-US" b="1" dirty="0"/>
              <a:t>Device Manager</a:t>
            </a:r>
            <a:r>
              <a:rPr lang="en-US" dirty="0"/>
              <a:t> located under the System.</a:t>
            </a:r>
          </a:p>
          <a:p>
            <a:pPr>
              <a:lnSpc>
                <a:spcPct val="210000"/>
              </a:lnSpc>
              <a:buNone/>
            </a:pPr>
            <a:r>
              <a:rPr lang="en-US" dirty="0"/>
              <a:t>You can use Device Manager to update device drivers and view the system </a:t>
            </a:r>
          </a:p>
          <a:p>
            <a:pPr>
              <a:lnSpc>
                <a:spcPct val="210000"/>
              </a:lnSpc>
              <a:buNone/>
            </a:pPr>
            <a:r>
              <a:rPr lang="en-US" dirty="0"/>
              <a:t>Resources.</a:t>
            </a:r>
          </a:p>
          <a:p>
            <a:endParaRPr lang="en-GB" dirty="0"/>
          </a:p>
        </p:txBody>
      </p:sp>
    </p:spTree>
  </p:cSld>
  <p:clrMapOvr>
    <a:masterClrMapping/>
  </p:clrMapOvr>
  <p:transition spd="slow">
    <p:wipe dir="d"/>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User Accounts </a:t>
            </a:r>
            <a:r>
              <a:rPr lang="en-US" sz="1600" dirty="0"/>
              <a:t>(1 of 2)</a:t>
            </a:r>
            <a:endParaRPr lang="en-GB" sz="1600" dirty="0"/>
          </a:p>
        </p:txBody>
      </p:sp>
      <p:sp>
        <p:nvSpPr>
          <p:cNvPr id="3" name="Text Placeholder 2"/>
          <p:cNvSpPr>
            <a:spLocks noGrp="1"/>
          </p:cNvSpPr>
          <p:nvPr>
            <p:ph type="body" sz="quarter" idx="16"/>
          </p:nvPr>
        </p:nvSpPr>
        <p:spPr/>
        <p:txBody>
          <a:bodyPr/>
          <a:lstStyle/>
          <a:p>
            <a:pPr>
              <a:lnSpc>
                <a:spcPct val="200000"/>
              </a:lnSpc>
            </a:pPr>
            <a:r>
              <a:rPr dirty="0"/>
              <a:t>M</a:t>
            </a:r>
            <a:r>
              <a:rPr lang="en-US" dirty="0"/>
              <a:t>ultiple users can share the same computer using their own accounts in Windows7.</a:t>
            </a:r>
          </a:p>
          <a:p>
            <a:pPr>
              <a:lnSpc>
                <a:spcPct val="200000"/>
              </a:lnSpc>
            </a:pPr>
            <a:r>
              <a:rPr lang="en-US" dirty="0"/>
              <a:t>This helps each user to have their own location on the computer to store their personal documents, pictures and videos.</a:t>
            </a:r>
          </a:p>
          <a:p>
            <a:pPr>
              <a:lnSpc>
                <a:spcPct val="200000"/>
              </a:lnSpc>
            </a:pPr>
            <a:r>
              <a:rPr lang="en-US" dirty="0"/>
              <a:t>The computer administrator can decide the roles of the new users created. The assigned role of the user decides the ability to perform administrative tasks like installing software.</a:t>
            </a:r>
          </a:p>
          <a:p>
            <a:endParaRPr lang="en-GB" dirty="0"/>
          </a:p>
        </p:txBody>
      </p:sp>
    </p:spTree>
  </p:cSld>
  <p:clrMapOvr>
    <a:masterClrMapping/>
  </p:clrMapOvr>
  <p:transition spd="slow">
    <p:wipe dir="d"/>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User Accounts </a:t>
            </a:r>
            <a:r>
              <a:rPr lang="en-US" sz="1600" dirty="0"/>
              <a:t>(2 of 2)</a:t>
            </a:r>
            <a:endParaRPr lang="en-GB" sz="1600" dirty="0"/>
          </a:p>
        </p:txBody>
      </p:sp>
      <p:sp>
        <p:nvSpPr>
          <p:cNvPr id="3" name="Text Placeholder 2"/>
          <p:cNvSpPr>
            <a:spLocks noGrp="1"/>
          </p:cNvSpPr>
          <p:nvPr>
            <p:ph type="body" sz="quarter" idx="16"/>
          </p:nvPr>
        </p:nvSpPr>
        <p:spPr>
          <a:xfrm>
            <a:off x="457200" y="1360488"/>
            <a:ext cx="8240713" cy="4887912"/>
          </a:xfrm>
        </p:spPr>
        <p:txBody>
          <a:bodyPr>
            <a:normAutofit/>
          </a:bodyPr>
          <a:lstStyle/>
          <a:p>
            <a:pPr>
              <a:lnSpc>
                <a:spcPct val="200000"/>
              </a:lnSpc>
              <a:buNone/>
            </a:pPr>
            <a:r>
              <a:rPr lang="en-US" dirty="0"/>
              <a:t>Following are the steps to create a new account in Windows 7:</a:t>
            </a:r>
          </a:p>
          <a:p>
            <a:pPr>
              <a:lnSpc>
                <a:spcPct val="200000"/>
              </a:lnSpc>
            </a:pPr>
            <a:r>
              <a:rPr lang="en-US" dirty="0"/>
              <a:t>Click </a:t>
            </a:r>
            <a:r>
              <a:rPr b="1" dirty="0"/>
              <a:t>s</a:t>
            </a:r>
            <a:r>
              <a:rPr lang="en-US" b="1" dirty="0"/>
              <a:t>tart</a:t>
            </a:r>
            <a:r>
              <a:rPr lang="en-US" dirty="0"/>
              <a:t> button. </a:t>
            </a:r>
          </a:p>
          <a:p>
            <a:pPr>
              <a:lnSpc>
                <a:spcPct val="200000"/>
              </a:lnSpc>
            </a:pPr>
            <a:r>
              <a:rPr lang="en-US" dirty="0"/>
              <a:t>Click </a:t>
            </a:r>
            <a:r>
              <a:rPr lang="en-US" b="1" dirty="0"/>
              <a:t>Control Panel</a:t>
            </a:r>
            <a:r>
              <a:rPr lang="en-US" dirty="0"/>
              <a:t>.</a:t>
            </a:r>
          </a:p>
          <a:p>
            <a:pPr>
              <a:lnSpc>
                <a:spcPct val="200000"/>
              </a:lnSpc>
            </a:pPr>
            <a:r>
              <a:rPr lang="en-US" dirty="0"/>
              <a:t>Click </a:t>
            </a:r>
            <a:r>
              <a:rPr lang="en-US" b="1" dirty="0"/>
              <a:t>Add or remove user accounts</a:t>
            </a:r>
            <a:r>
              <a:rPr lang="en-US" dirty="0"/>
              <a:t>.</a:t>
            </a:r>
          </a:p>
          <a:p>
            <a:pPr>
              <a:lnSpc>
                <a:spcPct val="200000"/>
              </a:lnSpc>
            </a:pPr>
            <a:r>
              <a:rPr lang="en-US" dirty="0"/>
              <a:t>Click </a:t>
            </a:r>
            <a:r>
              <a:rPr lang="en-US" b="1" dirty="0"/>
              <a:t>Create a new account</a:t>
            </a:r>
            <a:r>
              <a:rPr lang="en-US" dirty="0"/>
              <a:t> option. </a:t>
            </a:r>
          </a:p>
          <a:p>
            <a:pPr>
              <a:lnSpc>
                <a:spcPct val="200000"/>
              </a:lnSpc>
            </a:pPr>
            <a:r>
              <a:rPr lang="en-US" dirty="0"/>
              <a:t>Provide the required information to create a new user.</a:t>
            </a:r>
          </a:p>
          <a:p>
            <a:pPr>
              <a:lnSpc>
                <a:spcPct val="200000"/>
              </a:lnSpc>
              <a:buNone/>
            </a:pPr>
            <a:r>
              <a:rPr lang="en-US" dirty="0"/>
              <a:t>Your new account is created and can seen in the Manage Accounts </a:t>
            </a:r>
          </a:p>
          <a:p>
            <a:pPr>
              <a:lnSpc>
                <a:spcPct val="200000"/>
              </a:lnSpc>
              <a:buNone/>
            </a:pPr>
            <a:r>
              <a:rPr lang="en-US" dirty="0"/>
              <a:t>Screen.</a:t>
            </a:r>
            <a:endParaRPr lang="en-GB" dirty="0"/>
          </a:p>
        </p:txBody>
      </p:sp>
    </p:spTree>
  </p:cSld>
  <p:clrMapOvr>
    <a:masterClrMapping/>
  </p:clrMapOvr>
  <p:transition spd="slow">
    <p:wipe dir="d"/>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Local Security Policy </a:t>
            </a:r>
            <a:r>
              <a:rPr lang="en-GB" sz="1600" dirty="0"/>
              <a:t>(1 of 2)</a:t>
            </a:r>
          </a:p>
        </p:txBody>
      </p:sp>
      <p:sp>
        <p:nvSpPr>
          <p:cNvPr id="3" name="Text Placeholder 2"/>
          <p:cNvSpPr>
            <a:spLocks noGrp="1"/>
          </p:cNvSpPr>
          <p:nvPr>
            <p:ph type="body" sz="quarter" idx="16"/>
          </p:nvPr>
        </p:nvSpPr>
        <p:spPr>
          <a:xfrm>
            <a:off x="457200" y="1360488"/>
            <a:ext cx="8240713" cy="4811712"/>
          </a:xfrm>
        </p:spPr>
        <p:txBody>
          <a:bodyPr>
            <a:normAutofit/>
          </a:bodyPr>
          <a:lstStyle/>
          <a:p>
            <a:pPr>
              <a:lnSpc>
                <a:spcPct val="200000"/>
              </a:lnSpc>
            </a:pPr>
            <a:r>
              <a:rPr lang="en-GB" dirty="0"/>
              <a:t>Local security policy is a combination of security settings that affects the security of  the system.</a:t>
            </a:r>
          </a:p>
          <a:p>
            <a:pPr>
              <a:lnSpc>
                <a:spcPct val="200000"/>
              </a:lnSpc>
            </a:pPr>
            <a:r>
              <a:rPr lang="en-GB" dirty="0"/>
              <a:t>Local security policy can be used to edit the account policies and local policies on the computer.</a:t>
            </a:r>
          </a:p>
          <a:p>
            <a:pPr>
              <a:lnSpc>
                <a:spcPct val="200000"/>
              </a:lnSpc>
              <a:buNone/>
            </a:pPr>
            <a:r>
              <a:rPr dirty="0"/>
              <a:t>Using Local security policy we can control,</a:t>
            </a:r>
          </a:p>
          <a:p>
            <a:pPr>
              <a:lnSpc>
                <a:spcPct val="200000"/>
              </a:lnSpc>
            </a:pPr>
            <a:r>
              <a:rPr dirty="0"/>
              <a:t>Who can access the computer?</a:t>
            </a:r>
          </a:p>
          <a:p>
            <a:pPr>
              <a:lnSpc>
                <a:spcPct val="200000"/>
              </a:lnSpc>
            </a:pPr>
            <a:r>
              <a:rPr dirty="0"/>
              <a:t>What resources other users are authorised to use on that computer?</a:t>
            </a:r>
          </a:p>
          <a:p>
            <a:pPr>
              <a:lnSpc>
                <a:spcPct val="200000"/>
              </a:lnSpc>
            </a:pPr>
            <a:r>
              <a:rPr dirty="0"/>
              <a:t>Whether or not a user or group's actions should be recorded in the event log.</a:t>
            </a:r>
          </a:p>
          <a:p>
            <a:pPr>
              <a:lnSpc>
                <a:spcPct val="200000"/>
              </a:lnSpc>
            </a:pPr>
            <a:endParaRPr lang="en-GB" dirty="0"/>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Demerits of IT Industry </a:t>
            </a:r>
            <a:r>
              <a:rPr lang="en-GB" sz="1600" dirty="0"/>
              <a:t>(7 of 9)</a:t>
            </a:r>
          </a:p>
        </p:txBody>
      </p:sp>
      <p:sp>
        <p:nvSpPr>
          <p:cNvPr id="3" name="Text Placeholder 2"/>
          <p:cNvSpPr>
            <a:spLocks noGrp="1"/>
          </p:cNvSpPr>
          <p:nvPr>
            <p:ph type="body" sz="quarter" idx="16"/>
          </p:nvPr>
        </p:nvSpPr>
        <p:spPr>
          <a:xfrm>
            <a:off x="598487" y="1371600"/>
            <a:ext cx="8240713" cy="4473575"/>
          </a:xfrm>
        </p:spPr>
        <p:txBody>
          <a:bodyPr/>
          <a:lstStyle/>
          <a:p>
            <a:pPr>
              <a:lnSpc>
                <a:spcPct val="200000"/>
              </a:lnSpc>
              <a:buSzPct val="70000"/>
              <a:buBlip>
                <a:blip r:embed="rId3"/>
              </a:buBlip>
            </a:pPr>
            <a:r>
              <a:rPr lang="en-GB" dirty="0"/>
              <a:t>Traffic congestion</a:t>
            </a:r>
          </a:p>
          <a:p>
            <a:pPr lvl="1">
              <a:lnSpc>
                <a:spcPct val="200000"/>
              </a:lnSpc>
              <a:buSzPct val="70000"/>
              <a:buFont typeface="Arial" pitchFamily="34" charset="0"/>
              <a:buChar char="•"/>
            </a:pPr>
            <a:r>
              <a:rPr dirty="0"/>
              <a:t>The technology development affects both Internet traffic and road transport traffic as more and more number of people started using </a:t>
            </a:r>
          </a:p>
          <a:p>
            <a:pPr lvl="1">
              <a:lnSpc>
                <a:spcPct val="200000"/>
              </a:lnSpc>
              <a:buSzPct val="70000"/>
              <a:buNone/>
            </a:pPr>
            <a:r>
              <a:rPr dirty="0"/>
              <a:t>	the Internet and road.</a:t>
            </a:r>
            <a:endParaRPr lang="en-GB" dirty="0"/>
          </a:p>
        </p:txBody>
      </p:sp>
      <p:pic>
        <p:nvPicPr>
          <p:cNvPr id="7" name="Picture Placeholder 6" descr="12283144-1200x1600.jpg"/>
          <p:cNvPicPr>
            <a:picLocks noGrp="1" noChangeAspect="1"/>
          </p:cNvPicPr>
          <p:nvPr>
            <p:ph type="pic" sz="quarter" idx="17"/>
          </p:nvPr>
        </p:nvPicPr>
        <p:blipFill>
          <a:blip r:embed="rId4" cstate="email"/>
          <a:srcRect/>
          <a:stretch>
            <a:fillRect/>
          </a:stretch>
        </p:blipFill>
        <p:spPr>
          <a:prstGeom prst="rect">
            <a:avLst/>
          </a:prstGeom>
          <a:ln>
            <a:noFill/>
          </a:ln>
          <a:effectLst>
            <a:softEdge rad="112500"/>
          </a:effectLst>
        </p:spPr>
      </p:pic>
    </p:spTree>
  </p:cSld>
  <p:clrMapOvr>
    <a:masterClrMapping/>
  </p:clrMapOvr>
  <p:transition spd="slow">
    <p:wipe dir="d"/>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Local Security Policy </a:t>
            </a:r>
            <a:r>
              <a:rPr lang="en-GB" sz="1600" dirty="0"/>
              <a:t>(2 of 2)</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pPr>
            <a:r>
              <a:rPr lang="en-GB" dirty="0"/>
              <a:t>Group policies settings control the working of Windows. </a:t>
            </a:r>
          </a:p>
          <a:p>
            <a:pPr>
              <a:lnSpc>
                <a:spcPct val="200000"/>
              </a:lnSpc>
            </a:pPr>
            <a:r>
              <a:rPr lang="en-GB" dirty="0"/>
              <a:t>It is used to customise the Windows 7 interface, restricts access to certain areas and specifies security settings. </a:t>
            </a:r>
          </a:p>
          <a:p>
            <a:pPr>
              <a:lnSpc>
                <a:spcPct val="200000"/>
              </a:lnSpc>
            </a:pPr>
            <a:r>
              <a:rPr lang="en-GB" dirty="0"/>
              <a:t>You can make changes to the group policy using the Local Group Policy Editor.</a:t>
            </a:r>
          </a:p>
          <a:p>
            <a:pPr>
              <a:lnSpc>
                <a:spcPct val="200000"/>
              </a:lnSpc>
              <a:buNone/>
            </a:pPr>
            <a:r>
              <a:rPr lang="en-GB" dirty="0"/>
              <a:t>To start the Local Group Policy Editor, follow these steps:</a:t>
            </a:r>
          </a:p>
          <a:p>
            <a:pPr>
              <a:lnSpc>
                <a:spcPct val="200000"/>
              </a:lnSpc>
            </a:pPr>
            <a:r>
              <a:rPr lang="en-GB" dirty="0"/>
              <a:t>Click </a:t>
            </a:r>
            <a:r>
              <a:rPr lang="en-GB" b="1" dirty="0"/>
              <a:t>start</a:t>
            </a:r>
            <a:r>
              <a:rPr lang="en-GB" dirty="0"/>
              <a:t> and type </a:t>
            </a:r>
            <a:r>
              <a:rPr lang="en-GB" b="1" dirty="0"/>
              <a:t>gpedit.msc </a:t>
            </a:r>
            <a:r>
              <a:rPr lang="en-GB" dirty="0"/>
              <a:t>in</a:t>
            </a:r>
            <a:r>
              <a:rPr lang="en-GB" b="1" dirty="0"/>
              <a:t> </a:t>
            </a:r>
            <a:r>
              <a:rPr lang="en-GB" dirty="0"/>
              <a:t>search programs and files box.</a:t>
            </a:r>
            <a:endParaRPr dirty="0"/>
          </a:p>
          <a:p>
            <a:pPr>
              <a:lnSpc>
                <a:spcPct val="200000"/>
              </a:lnSpc>
            </a:pPr>
            <a:r>
              <a:rPr lang="en-GB" dirty="0"/>
              <a:t>The </a:t>
            </a:r>
            <a:r>
              <a:rPr lang="en-GB" b="1" dirty="0"/>
              <a:t>Local Group Policy Editor </a:t>
            </a:r>
            <a:r>
              <a:rPr lang="en-GB" dirty="0"/>
              <a:t>window displays.</a:t>
            </a:r>
            <a:endParaRPr dirty="0"/>
          </a:p>
          <a:p>
            <a:pPr>
              <a:lnSpc>
                <a:spcPct val="200000"/>
              </a:lnSpc>
            </a:pPr>
            <a:endParaRPr dirty="0"/>
          </a:p>
        </p:txBody>
      </p:sp>
    </p:spTree>
  </p:cSld>
  <p:clrMapOvr>
    <a:masterClrMapping/>
  </p:clrMapOvr>
  <p:transition spd="slow">
    <p:wipe dir="d"/>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Event Viewer </a:t>
            </a:r>
            <a:r>
              <a:rPr lang="en-GB" sz="1600" dirty="0"/>
              <a:t>(1 of 3)</a:t>
            </a:r>
          </a:p>
        </p:txBody>
      </p:sp>
      <p:sp>
        <p:nvSpPr>
          <p:cNvPr id="3" name="Text Placeholder 2"/>
          <p:cNvSpPr>
            <a:spLocks noGrp="1"/>
          </p:cNvSpPr>
          <p:nvPr>
            <p:ph type="body" sz="quarter" idx="16"/>
          </p:nvPr>
        </p:nvSpPr>
        <p:spPr>
          <a:xfrm>
            <a:off x="457200" y="1360488"/>
            <a:ext cx="8382000" cy="4964112"/>
          </a:xfrm>
        </p:spPr>
        <p:txBody>
          <a:bodyPr>
            <a:normAutofit/>
          </a:bodyPr>
          <a:lstStyle/>
          <a:p>
            <a:pPr>
              <a:lnSpc>
                <a:spcPct val="200000"/>
              </a:lnSpc>
            </a:pPr>
            <a:r>
              <a:rPr dirty="0"/>
              <a:t>Event Viewer allow users and system administrators to view the event logs on a local or a remote computer.</a:t>
            </a:r>
          </a:p>
          <a:p>
            <a:pPr>
              <a:lnSpc>
                <a:spcPct val="200000"/>
              </a:lnSpc>
            </a:pPr>
            <a:r>
              <a:rPr dirty="0"/>
              <a:t>It maintains logs about program, security and system events running in a computer.</a:t>
            </a:r>
          </a:p>
          <a:p>
            <a:pPr>
              <a:lnSpc>
                <a:spcPct val="200000"/>
              </a:lnSpc>
            </a:pPr>
            <a:r>
              <a:rPr lang="en-GB" dirty="0"/>
              <a:t>It displays detailed information about significant events. </a:t>
            </a:r>
          </a:p>
          <a:p>
            <a:pPr>
              <a:lnSpc>
                <a:spcPct val="200000"/>
              </a:lnSpc>
            </a:pPr>
            <a:r>
              <a:rPr lang="en-GB" dirty="0"/>
              <a:t>It is helpful to troubleshoot errors with Windows. </a:t>
            </a:r>
          </a:p>
          <a:p>
            <a:pPr>
              <a:lnSpc>
                <a:spcPct val="200000"/>
              </a:lnSpc>
            </a:pPr>
            <a:r>
              <a:rPr lang="en-GB" dirty="0"/>
              <a:t>The administrator can search for any problematic events and use those logs to monitor computer’s health. </a:t>
            </a:r>
            <a:endParaRPr dirty="0"/>
          </a:p>
        </p:txBody>
      </p:sp>
    </p:spTree>
  </p:cSld>
  <p:clrMapOvr>
    <a:masterClrMapping/>
  </p:clrMapOvr>
  <p:transition spd="slow">
    <p:wipe dir="d"/>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Event Viewer </a:t>
            </a:r>
            <a:r>
              <a:rPr lang="en-GB" sz="1600" dirty="0"/>
              <a:t>(2 of 3)</a:t>
            </a:r>
          </a:p>
        </p:txBody>
      </p:sp>
      <p:sp>
        <p:nvSpPr>
          <p:cNvPr id="3" name="Text Placeholder 2"/>
          <p:cNvSpPr>
            <a:spLocks noGrp="1"/>
          </p:cNvSpPr>
          <p:nvPr>
            <p:ph type="body" sz="quarter" idx="16"/>
          </p:nvPr>
        </p:nvSpPr>
        <p:spPr>
          <a:xfrm>
            <a:off x="457200" y="1360488"/>
            <a:ext cx="8382000" cy="4964112"/>
          </a:xfrm>
        </p:spPr>
        <p:txBody>
          <a:bodyPr>
            <a:normAutofit/>
          </a:bodyPr>
          <a:lstStyle/>
          <a:p>
            <a:pPr>
              <a:lnSpc>
                <a:spcPct val="200000"/>
              </a:lnSpc>
              <a:buNone/>
            </a:pPr>
            <a:r>
              <a:rPr lang="en-GB" dirty="0"/>
              <a:t>The Windows Logs include the following events: </a:t>
            </a:r>
            <a:endParaRPr dirty="0"/>
          </a:p>
          <a:p>
            <a:pPr>
              <a:lnSpc>
                <a:spcPct val="200000"/>
              </a:lnSpc>
            </a:pPr>
            <a:r>
              <a:rPr lang="en-GB" dirty="0"/>
              <a:t>Application events </a:t>
            </a:r>
            <a:endParaRPr dirty="0"/>
          </a:p>
          <a:p>
            <a:pPr>
              <a:lnSpc>
                <a:spcPct val="200000"/>
              </a:lnSpc>
            </a:pPr>
            <a:r>
              <a:rPr lang="en-GB" dirty="0"/>
              <a:t>Security events </a:t>
            </a:r>
            <a:endParaRPr dirty="0"/>
          </a:p>
          <a:p>
            <a:pPr>
              <a:lnSpc>
                <a:spcPct val="200000"/>
              </a:lnSpc>
            </a:pPr>
            <a:r>
              <a:rPr lang="en-GB" dirty="0"/>
              <a:t>Setup events </a:t>
            </a:r>
            <a:endParaRPr dirty="0"/>
          </a:p>
          <a:p>
            <a:pPr>
              <a:lnSpc>
                <a:spcPct val="200000"/>
              </a:lnSpc>
            </a:pPr>
            <a:r>
              <a:rPr lang="en-GB" dirty="0"/>
              <a:t>System events </a:t>
            </a:r>
            <a:endParaRPr dirty="0"/>
          </a:p>
          <a:p>
            <a:pPr>
              <a:lnSpc>
                <a:spcPct val="200000"/>
              </a:lnSpc>
            </a:pPr>
            <a:r>
              <a:rPr lang="en-GB" dirty="0"/>
              <a:t>Forwarded events</a:t>
            </a:r>
            <a:endParaRPr dirty="0"/>
          </a:p>
        </p:txBody>
      </p:sp>
    </p:spTree>
  </p:cSld>
  <p:clrMapOvr>
    <a:masterClrMapping/>
  </p:clrMapOvr>
  <p:transition spd="slow">
    <p:wipe dir="d"/>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Event Viewer </a:t>
            </a:r>
            <a:r>
              <a:rPr lang="en-GB" sz="1600" dirty="0"/>
              <a:t>(3 of 3)</a:t>
            </a:r>
          </a:p>
        </p:txBody>
      </p:sp>
      <p:sp>
        <p:nvSpPr>
          <p:cNvPr id="3" name="Text Placeholder 2"/>
          <p:cNvSpPr>
            <a:spLocks noGrp="1"/>
          </p:cNvSpPr>
          <p:nvPr>
            <p:ph type="body" sz="quarter" idx="16"/>
          </p:nvPr>
        </p:nvSpPr>
        <p:spPr>
          <a:xfrm>
            <a:off x="457200" y="1360488"/>
            <a:ext cx="8382000" cy="4964112"/>
          </a:xfrm>
        </p:spPr>
        <p:txBody>
          <a:bodyPr>
            <a:normAutofit/>
          </a:bodyPr>
          <a:lstStyle/>
          <a:p>
            <a:pPr>
              <a:lnSpc>
                <a:spcPct val="200000"/>
              </a:lnSpc>
            </a:pPr>
            <a:r>
              <a:rPr dirty="0"/>
              <a:t>Event Viewer is used to:</a:t>
            </a:r>
          </a:p>
          <a:p>
            <a:pPr lvl="1">
              <a:lnSpc>
                <a:spcPct val="200000"/>
              </a:lnSpc>
            </a:pPr>
            <a:r>
              <a:rPr lang="en-US" dirty="0"/>
              <a:t>V</a:t>
            </a:r>
            <a:r>
              <a:rPr dirty="0"/>
              <a:t>iew and manage the event logs.</a:t>
            </a:r>
          </a:p>
          <a:p>
            <a:pPr lvl="1">
              <a:lnSpc>
                <a:spcPct val="200000"/>
              </a:lnSpc>
            </a:pPr>
            <a:r>
              <a:rPr lang="en-US" dirty="0"/>
              <a:t>G</a:t>
            </a:r>
            <a:r>
              <a:rPr dirty="0"/>
              <a:t>ather information about hardware and software problems.</a:t>
            </a:r>
          </a:p>
          <a:p>
            <a:pPr lvl="1">
              <a:lnSpc>
                <a:spcPct val="200000"/>
              </a:lnSpc>
            </a:pPr>
            <a:r>
              <a:rPr lang="en-US" dirty="0"/>
              <a:t>M</a:t>
            </a:r>
            <a:r>
              <a:rPr dirty="0"/>
              <a:t>onitor Windows security events.</a:t>
            </a:r>
            <a:endParaRPr lang="en-GB" dirty="0"/>
          </a:p>
        </p:txBody>
      </p:sp>
    </p:spTree>
  </p:cSld>
  <p:clrMapOvr>
    <a:masterClrMapping/>
  </p:clrMapOvr>
  <p:transition spd="slow">
    <p:wipe dir="d"/>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Performance Monitor</a:t>
            </a:r>
            <a:r>
              <a:rPr lang="en-GB" sz="1600" dirty="0"/>
              <a:t> (1 of 2)</a:t>
            </a:r>
          </a:p>
        </p:txBody>
      </p:sp>
      <p:sp>
        <p:nvSpPr>
          <p:cNvPr id="3" name="Text Placeholder 2"/>
          <p:cNvSpPr>
            <a:spLocks noGrp="1"/>
          </p:cNvSpPr>
          <p:nvPr>
            <p:ph type="body" sz="quarter" idx="16"/>
          </p:nvPr>
        </p:nvSpPr>
        <p:spPr>
          <a:xfrm>
            <a:off x="457200" y="1360488"/>
            <a:ext cx="8240713" cy="5192712"/>
          </a:xfrm>
        </p:spPr>
        <p:txBody>
          <a:bodyPr>
            <a:normAutofit/>
          </a:bodyPr>
          <a:lstStyle/>
          <a:p>
            <a:pPr>
              <a:lnSpc>
                <a:spcPct val="200000"/>
              </a:lnSpc>
            </a:pPr>
            <a:r>
              <a:rPr lang="en-GB" dirty="0"/>
              <a:t>Performance Monitor is a visualisation tool for viewing performance data, both in real time and from log files. </a:t>
            </a:r>
          </a:p>
          <a:p>
            <a:pPr>
              <a:lnSpc>
                <a:spcPct val="200000"/>
              </a:lnSpc>
            </a:pPr>
            <a:r>
              <a:rPr lang="en-GB" dirty="0"/>
              <a:t>Windows Performance Monitor uses performance counters, event trace data and configuration information.</a:t>
            </a:r>
          </a:p>
          <a:p>
            <a:pPr>
              <a:lnSpc>
                <a:spcPct val="200000"/>
              </a:lnSpc>
            </a:pPr>
            <a:r>
              <a:rPr lang="en-GB" dirty="0"/>
              <a:t> Performance Monitor shows how your computer performance is affected  due to various programs you run.</a:t>
            </a:r>
          </a:p>
        </p:txBody>
      </p:sp>
    </p:spTree>
  </p:cSld>
  <p:clrMapOvr>
    <a:masterClrMapping/>
  </p:clrMapOvr>
  <p:transition spd="slow">
    <p:wipe dir="d"/>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Performance Monitor</a:t>
            </a:r>
            <a:r>
              <a:rPr lang="en-GB" sz="1600" dirty="0"/>
              <a:t> (2 of 2)</a:t>
            </a:r>
          </a:p>
        </p:txBody>
      </p:sp>
      <p:sp>
        <p:nvSpPr>
          <p:cNvPr id="3" name="Text Placeholder 2"/>
          <p:cNvSpPr>
            <a:spLocks noGrp="1"/>
          </p:cNvSpPr>
          <p:nvPr>
            <p:ph type="body" sz="quarter" idx="16"/>
          </p:nvPr>
        </p:nvSpPr>
        <p:spPr>
          <a:xfrm>
            <a:off x="457200" y="1360488"/>
            <a:ext cx="8240713" cy="5192712"/>
          </a:xfrm>
        </p:spPr>
        <p:txBody>
          <a:bodyPr>
            <a:normAutofit/>
          </a:bodyPr>
          <a:lstStyle/>
          <a:p>
            <a:pPr>
              <a:lnSpc>
                <a:spcPct val="200000"/>
              </a:lnSpc>
            </a:pPr>
            <a:r>
              <a:rPr lang="en-GB" dirty="0"/>
              <a:t>Performance counter calculates the system activity or system state. </a:t>
            </a:r>
          </a:p>
          <a:p>
            <a:pPr>
              <a:lnSpc>
                <a:spcPct val="200000"/>
              </a:lnSpc>
            </a:pPr>
            <a:r>
              <a:rPr lang="en-GB" dirty="0"/>
              <a:t>Event trace data is aggregated from trace providers.</a:t>
            </a:r>
          </a:p>
          <a:p>
            <a:pPr>
              <a:lnSpc>
                <a:spcPct val="200000"/>
              </a:lnSpc>
            </a:pPr>
            <a:r>
              <a:rPr lang="en-GB" dirty="0"/>
              <a:t>In Windows registry, Configuration information is aggregated from the key values.</a:t>
            </a:r>
          </a:p>
          <a:p>
            <a:pPr>
              <a:lnSpc>
                <a:spcPct val="200000"/>
              </a:lnSpc>
              <a:buNone/>
            </a:pPr>
            <a:r>
              <a:rPr dirty="0"/>
              <a:t>Steps to start performance monitor:</a:t>
            </a:r>
          </a:p>
          <a:p>
            <a:pPr lvl="1">
              <a:lnSpc>
                <a:spcPct val="200000"/>
              </a:lnSpc>
            </a:pPr>
            <a:r>
              <a:rPr dirty="0"/>
              <a:t>Go to </a:t>
            </a:r>
            <a:r>
              <a:rPr lang="en-US" b="1" dirty="0"/>
              <a:t>start</a:t>
            </a:r>
            <a:r>
              <a:rPr dirty="0"/>
              <a:t>, click </a:t>
            </a:r>
            <a:r>
              <a:rPr b="1" dirty="0"/>
              <a:t>Search, </a:t>
            </a:r>
            <a:r>
              <a:rPr dirty="0"/>
              <a:t>enter </a:t>
            </a:r>
            <a:r>
              <a:rPr i="1" dirty="0"/>
              <a:t>perfmon</a:t>
            </a:r>
            <a:r>
              <a:rPr dirty="0"/>
              <a:t> and press </a:t>
            </a:r>
            <a:r>
              <a:rPr b="1" dirty="0"/>
              <a:t>ENTER</a:t>
            </a:r>
            <a:r>
              <a:rPr dirty="0"/>
              <a:t>.</a:t>
            </a:r>
          </a:p>
          <a:p>
            <a:pPr lvl="1">
              <a:lnSpc>
                <a:spcPct val="200000"/>
              </a:lnSpc>
            </a:pPr>
            <a:r>
              <a:rPr dirty="0"/>
              <a:t>In navigation tree, extend </a:t>
            </a:r>
            <a:r>
              <a:rPr b="1" dirty="0"/>
              <a:t>Monitoring Tools</a:t>
            </a:r>
            <a:r>
              <a:rPr dirty="0"/>
              <a:t>.</a:t>
            </a:r>
          </a:p>
          <a:p>
            <a:pPr lvl="1">
              <a:lnSpc>
                <a:spcPct val="200000"/>
              </a:lnSpc>
            </a:pPr>
            <a:r>
              <a:rPr lang="en-US" dirty="0"/>
              <a:t>Click </a:t>
            </a:r>
            <a:r>
              <a:rPr b="1" dirty="0"/>
              <a:t>Performance Monitor</a:t>
            </a:r>
            <a:r>
              <a:rPr dirty="0"/>
              <a:t>.</a:t>
            </a:r>
          </a:p>
          <a:p>
            <a:pPr>
              <a:lnSpc>
                <a:spcPct val="200000"/>
              </a:lnSpc>
            </a:pPr>
            <a:endParaRPr dirty="0"/>
          </a:p>
          <a:p>
            <a:endParaRPr dirty="0"/>
          </a:p>
          <a:p>
            <a:endParaRPr dirty="0"/>
          </a:p>
          <a:p>
            <a:endParaRPr lang="en-GB" dirty="0"/>
          </a:p>
        </p:txBody>
      </p:sp>
    </p:spTree>
  </p:cSld>
  <p:clrMapOvr>
    <a:masterClrMapping/>
  </p:clrMapOvr>
  <p:transition spd="slow">
    <p:wipe dir="d"/>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Computer Management </a:t>
            </a:r>
            <a:r>
              <a:rPr lang="en-GB" sz="1600" dirty="0"/>
              <a:t>(1 of 3)</a:t>
            </a:r>
          </a:p>
        </p:txBody>
      </p:sp>
      <p:sp>
        <p:nvSpPr>
          <p:cNvPr id="3" name="Text Placeholder 2"/>
          <p:cNvSpPr>
            <a:spLocks noGrp="1"/>
          </p:cNvSpPr>
          <p:nvPr>
            <p:ph type="body" sz="quarter" idx="16"/>
          </p:nvPr>
        </p:nvSpPr>
        <p:spPr>
          <a:xfrm>
            <a:off x="457200" y="1362456"/>
            <a:ext cx="8240713" cy="4473575"/>
          </a:xfrm>
        </p:spPr>
        <p:txBody>
          <a:bodyPr/>
          <a:lstStyle/>
          <a:p>
            <a:pPr>
              <a:lnSpc>
                <a:spcPct val="200000"/>
              </a:lnSpc>
            </a:pPr>
            <a:r>
              <a:rPr dirty="0"/>
              <a:t>Computer management is a collection of Windows administrative tools which can be used to manage a local or a remote computer.</a:t>
            </a:r>
          </a:p>
          <a:p>
            <a:pPr>
              <a:lnSpc>
                <a:spcPct val="200000"/>
              </a:lnSpc>
              <a:buNone/>
            </a:pPr>
            <a:r>
              <a:rPr lang="en-GB" dirty="0"/>
              <a:t>You can perform the following tasks using Computer Management:</a:t>
            </a:r>
            <a:endParaRPr dirty="0"/>
          </a:p>
          <a:p>
            <a:pPr>
              <a:lnSpc>
                <a:spcPct val="200000"/>
              </a:lnSpc>
            </a:pPr>
            <a:r>
              <a:rPr lang="en-GB" dirty="0"/>
              <a:t>You can monitor system events.</a:t>
            </a:r>
            <a:endParaRPr dirty="0"/>
          </a:p>
          <a:p>
            <a:pPr>
              <a:lnSpc>
                <a:spcPct val="200000"/>
              </a:lnSpc>
            </a:pPr>
            <a:r>
              <a:rPr lang="en-GB" dirty="0"/>
              <a:t>You can configure hard disks.</a:t>
            </a:r>
            <a:endParaRPr dirty="0"/>
          </a:p>
          <a:p>
            <a:pPr>
              <a:lnSpc>
                <a:spcPct val="200000"/>
              </a:lnSpc>
            </a:pPr>
            <a:r>
              <a:rPr lang="en-GB" dirty="0"/>
              <a:t>You can manage system performance.</a:t>
            </a:r>
            <a:endParaRPr dirty="0"/>
          </a:p>
          <a:p>
            <a:pPr>
              <a:lnSpc>
                <a:spcPct val="200000"/>
              </a:lnSpc>
            </a:pPr>
            <a:endParaRPr dirty="0"/>
          </a:p>
        </p:txBody>
      </p:sp>
    </p:spTree>
  </p:cSld>
  <p:clrMapOvr>
    <a:masterClrMapping/>
  </p:clrMapOvr>
  <p:transition spd="slow">
    <p:wipe dir="d"/>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Computer Management </a:t>
            </a:r>
            <a:r>
              <a:rPr lang="en-GB" sz="1600" dirty="0"/>
              <a:t>(2 of 3)</a:t>
            </a:r>
          </a:p>
        </p:txBody>
      </p:sp>
      <p:sp>
        <p:nvSpPr>
          <p:cNvPr id="3" name="Text Placeholder 2"/>
          <p:cNvSpPr>
            <a:spLocks noGrp="1"/>
          </p:cNvSpPr>
          <p:nvPr>
            <p:ph type="body" sz="quarter" idx="16"/>
          </p:nvPr>
        </p:nvSpPr>
        <p:spPr>
          <a:xfrm>
            <a:off x="457200" y="1362456"/>
            <a:ext cx="8240713" cy="4473575"/>
          </a:xfrm>
        </p:spPr>
        <p:txBody>
          <a:bodyPr/>
          <a:lstStyle/>
          <a:p>
            <a:pPr>
              <a:lnSpc>
                <a:spcPct val="200000"/>
              </a:lnSpc>
            </a:pPr>
            <a:r>
              <a:rPr dirty="0"/>
              <a:t>The administrative tools are grouped into three categories.</a:t>
            </a:r>
          </a:p>
          <a:p>
            <a:pPr lvl="1">
              <a:lnSpc>
                <a:spcPct val="200000"/>
              </a:lnSpc>
            </a:pPr>
            <a:r>
              <a:rPr dirty="0"/>
              <a:t>System tools</a:t>
            </a:r>
          </a:p>
          <a:p>
            <a:pPr lvl="1">
              <a:lnSpc>
                <a:spcPct val="200000"/>
              </a:lnSpc>
            </a:pPr>
            <a:r>
              <a:rPr lang="en-GB" dirty="0"/>
              <a:t>Storage</a:t>
            </a:r>
          </a:p>
          <a:p>
            <a:pPr lvl="1">
              <a:lnSpc>
                <a:spcPct val="200000"/>
              </a:lnSpc>
            </a:pPr>
            <a:r>
              <a:rPr lang="en-GB" dirty="0"/>
              <a:t>Services and Applications</a:t>
            </a:r>
          </a:p>
        </p:txBody>
      </p:sp>
    </p:spTree>
  </p:cSld>
  <p:clrMapOvr>
    <a:masterClrMapping/>
  </p:clrMapOvr>
  <p:transition spd="slow">
    <p:wipe dir="d"/>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Computer Management </a:t>
            </a:r>
            <a:r>
              <a:rPr lang="en-GB" sz="1600" dirty="0"/>
              <a:t>(3 of 3)</a:t>
            </a:r>
          </a:p>
        </p:txBody>
      </p:sp>
      <p:sp>
        <p:nvSpPr>
          <p:cNvPr id="3" name="Text Placeholder 2"/>
          <p:cNvSpPr>
            <a:spLocks noGrp="1"/>
          </p:cNvSpPr>
          <p:nvPr>
            <p:ph type="body" sz="quarter" idx="16"/>
          </p:nvPr>
        </p:nvSpPr>
        <p:spPr>
          <a:xfrm>
            <a:off x="457200" y="1362456"/>
            <a:ext cx="8240713" cy="4473575"/>
          </a:xfrm>
        </p:spPr>
        <p:txBody>
          <a:bodyPr/>
          <a:lstStyle/>
          <a:p>
            <a:pPr>
              <a:lnSpc>
                <a:spcPct val="200000"/>
              </a:lnSpc>
              <a:buNone/>
            </a:pPr>
            <a:r>
              <a:rPr lang="en-GB" dirty="0"/>
              <a:t>To manage your computer:</a:t>
            </a:r>
          </a:p>
          <a:p>
            <a:pPr>
              <a:lnSpc>
                <a:spcPct val="200000"/>
              </a:lnSpc>
            </a:pPr>
            <a:r>
              <a:rPr lang="en-GB" dirty="0"/>
              <a:t>Click </a:t>
            </a:r>
            <a:r>
              <a:rPr lang="en-GB" b="1" dirty="0"/>
              <a:t>start </a:t>
            </a:r>
            <a:r>
              <a:rPr lang="en-GB" dirty="0"/>
              <a:t>and select </a:t>
            </a:r>
            <a:r>
              <a:rPr lang="en-GB" b="1" dirty="0"/>
              <a:t>Control Panel</a:t>
            </a:r>
            <a:r>
              <a:rPr lang="en-GB" dirty="0"/>
              <a:t>.</a:t>
            </a:r>
          </a:p>
          <a:p>
            <a:pPr>
              <a:lnSpc>
                <a:spcPct val="200000"/>
              </a:lnSpc>
            </a:pPr>
            <a:r>
              <a:rPr lang="en-GB" dirty="0"/>
              <a:t>Click </a:t>
            </a:r>
            <a:r>
              <a:rPr lang="en-GB" b="1" dirty="0"/>
              <a:t>Administrative Tools </a:t>
            </a:r>
            <a:r>
              <a:rPr lang="en-GB" dirty="0"/>
              <a:t>from System and Security.</a:t>
            </a:r>
            <a:endParaRPr dirty="0"/>
          </a:p>
          <a:p>
            <a:pPr>
              <a:lnSpc>
                <a:spcPct val="200000"/>
              </a:lnSpc>
            </a:pPr>
            <a:r>
              <a:rPr lang="en-GB" dirty="0"/>
              <a:t>Click </a:t>
            </a:r>
            <a:r>
              <a:rPr lang="en-GB" b="1" dirty="0"/>
              <a:t>Computer Management </a:t>
            </a:r>
            <a:r>
              <a:rPr lang="en-GB" dirty="0"/>
              <a:t>folder.</a:t>
            </a:r>
          </a:p>
        </p:txBody>
      </p:sp>
    </p:spTree>
  </p:cSld>
  <p:clrMapOvr>
    <a:masterClrMapping/>
  </p:clrMapOvr>
  <p:transition spd="slow">
    <p:wipe dir="d"/>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(1 of 11)</a:t>
            </a:r>
          </a:p>
        </p:txBody>
      </p:sp>
      <p:sp>
        <p:nvSpPr>
          <p:cNvPr id="3" name="Text Placeholder 2"/>
          <p:cNvSpPr>
            <a:spLocks noGrp="1"/>
          </p:cNvSpPr>
          <p:nvPr>
            <p:ph type="body" sz="quarter" idx="16"/>
          </p:nvPr>
        </p:nvSpPr>
        <p:spPr/>
        <p:txBody>
          <a:bodyPr/>
          <a:lstStyle/>
          <a:p>
            <a:pPr>
              <a:buNone/>
            </a:pPr>
            <a:r>
              <a:rPr dirty="0"/>
              <a:t>To install a new printer perform the following steps:</a:t>
            </a:r>
          </a:p>
          <a:p>
            <a:pPr>
              <a:buNone/>
            </a:pPr>
            <a:r>
              <a:rPr dirty="0"/>
              <a:t>1.	 </a:t>
            </a:r>
            <a:r>
              <a:rPr lang="en-US" dirty="0"/>
              <a:t>Go to </a:t>
            </a:r>
            <a:r>
              <a:rPr b="1" dirty="0"/>
              <a:t>s</a:t>
            </a:r>
            <a:r>
              <a:rPr lang="en-US" b="1" dirty="0"/>
              <a:t>tart</a:t>
            </a:r>
            <a:r>
              <a:rPr lang="en-US" dirty="0"/>
              <a:t> button, click </a:t>
            </a:r>
            <a:r>
              <a:rPr lang="en-US" b="1" dirty="0"/>
              <a:t>Device and Printers</a:t>
            </a:r>
            <a:r>
              <a:rPr lang="en-US" dirty="0"/>
              <a:t>.</a:t>
            </a:r>
          </a:p>
        </p:txBody>
      </p:sp>
      <p:grpSp>
        <p:nvGrpSpPr>
          <p:cNvPr id="11" name="Group 10"/>
          <p:cNvGrpSpPr/>
          <p:nvPr/>
        </p:nvGrpSpPr>
        <p:grpSpPr>
          <a:xfrm>
            <a:off x="5562600" y="2667000"/>
            <a:ext cx="2819400" cy="3505200"/>
            <a:chOff x="5562600" y="2667000"/>
            <a:chExt cx="2819400" cy="3505200"/>
          </a:xfrm>
        </p:grpSpPr>
        <p:pic>
          <p:nvPicPr>
            <p:cNvPr id="7" name="Picture 6" descr="1st.bmp"/>
            <p:cNvPicPr>
              <a:picLocks noChangeAspect="1"/>
            </p:cNvPicPr>
            <p:nvPr/>
          </p:nvPicPr>
          <p:blipFill>
            <a:blip r:embed="rId3" cstate="email"/>
            <a:stretch>
              <a:fillRect/>
            </a:stretch>
          </p:blipFill>
          <p:spPr>
            <a:xfrm>
              <a:off x="5562600" y="2667000"/>
              <a:ext cx="2809524" cy="3476191"/>
            </a:xfrm>
            <a:prstGeom prst="rect">
              <a:avLst/>
            </a:prstGeom>
            <a:ln>
              <a:solidFill>
                <a:schemeClr val="tx1"/>
              </a:solidFill>
            </a:ln>
          </p:spPr>
        </p:pic>
        <p:sp>
          <p:nvSpPr>
            <p:cNvPr id="8" name="Rectangle 7"/>
            <p:cNvSpPr/>
            <p:nvPr/>
          </p:nvSpPr>
          <p:spPr>
            <a:xfrm>
              <a:off x="5562600" y="5867400"/>
              <a:ext cx="5334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FF0000"/>
                </a:solidFill>
              </a:endParaRPr>
            </a:p>
          </p:txBody>
        </p:sp>
        <p:sp>
          <p:nvSpPr>
            <p:cNvPr id="9" name="Rectangle 8"/>
            <p:cNvSpPr/>
            <p:nvPr/>
          </p:nvSpPr>
          <p:spPr>
            <a:xfrm>
              <a:off x="7315200" y="44196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FF0000"/>
                </a:solidFill>
              </a:endParaRPr>
            </a:p>
          </p:txBody>
        </p:sp>
      </p:grpSp>
    </p:spTree>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Demerits of IT Industry </a:t>
            </a:r>
            <a:r>
              <a:rPr lang="en-GB" sz="1600" dirty="0"/>
              <a:t>(8 of 9)</a:t>
            </a:r>
          </a:p>
        </p:txBody>
      </p:sp>
      <p:sp>
        <p:nvSpPr>
          <p:cNvPr id="3" name="Text Placeholder 2"/>
          <p:cNvSpPr>
            <a:spLocks noGrp="1"/>
          </p:cNvSpPr>
          <p:nvPr>
            <p:ph type="body" sz="quarter" idx="16"/>
          </p:nvPr>
        </p:nvSpPr>
        <p:spPr>
          <a:xfrm>
            <a:off x="598487" y="1371600"/>
            <a:ext cx="8240713" cy="4473575"/>
          </a:xfrm>
        </p:spPr>
        <p:txBody>
          <a:bodyPr/>
          <a:lstStyle/>
          <a:p>
            <a:pPr>
              <a:lnSpc>
                <a:spcPct val="200000"/>
              </a:lnSpc>
              <a:buSzPct val="70000"/>
              <a:buBlip>
                <a:blip r:embed="rId3"/>
              </a:buBlip>
            </a:pPr>
            <a:r>
              <a:rPr lang="en-GB" dirty="0"/>
              <a:t>Privacy</a:t>
            </a:r>
          </a:p>
          <a:p>
            <a:pPr lvl="1">
              <a:lnSpc>
                <a:spcPct val="200000"/>
              </a:lnSpc>
              <a:buSzPct val="70000"/>
              <a:buFont typeface="Arial" pitchFamily="34" charset="0"/>
              <a:buChar char="•"/>
            </a:pPr>
            <a:r>
              <a:rPr dirty="0"/>
              <a:t>Individual’s privacy is at stake due to the information technology development. </a:t>
            </a:r>
          </a:p>
          <a:p>
            <a:pPr lvl="1">
              <a:lnSpc>
                <a:spcPct val="200000"/>
              </a:lnSpc>
              <a:buSzPct val="70000"/>
              <a:buFont typeface="Arial" pitchFamily="34" charset="0"/>
              <a:buChar char="•"/>
            </a:pPr>
            <a:r>
              <a:rPr dirty="0"/>
              <a:t>A cookie can track your web surfing. </a:t>
            </a:r>
          </a:p>
        </p:txBody>
      </p:sp>
      <p:pic>
        <p:nvPicPr>
          <p:cNvPr id="7" name="Picture Placeholder 6" descr="13194474-1200x1600.jpg"/>
          <p:cNvPicPr>
            <a:picLocks noGrp="1" noChangeAspect="1"/>
          </p:cNvPicPr>
          <p:nvPr>
            <p:ph type="pic" sz="quarter" idx="17"/>
          </p:nvPr>
        </p:nvPicPr>
        <p:blipFill>
          <a:blip r:embed="rId4" cstate="email"/>
          <a:srcRect/>
          <a:stretch>
            <a:fillRect/>
          </a:stretch>
        </p:blipFill>
        <p:spPr>
          <a:xfrm>
            <a:off x="5531606" y="3684494"/>
            <a:ext cx="3193294" cy="2628898"/>
          </a:xfrm>
        </p:spPr>
      </p:pic>
    </p:spTree>
  </p:cSld>
  <p:clrMapOvr>
    <a:masterClrMapping/>
  </p:clrMapOvr>
  <p:transition spd="slow">
    <p:wipe dir="d"/>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(2 of 11) </a:t>
            </a:r>
          </a:p>
        </p:txBody>
      </p:sp>
      <p:sp>
        <p:nvSpPr>
          <p:cNvPr id="3" name="Text Placeholder 2"/>
          <p:cNvSpPr>
            <a:spLocks noGrp="1"/>
          </p:cNvSpPr>
          <p:nvPr>
            <p:ph type="body" sz="quarter" idx="16"/>
          </p:nvPr>
        </p:nvSpPr>
        <p:spPr/>
        <p:txBody>
          <a:bodyPr/>
          <a:lstStyle/>
          <a:p>
            <a:pPr marL="342900" indent="-342900">
              <a:buNone/>
            </a:pPr>
            <a:r>
              <a:rPr dirty="0"/>
              <a:t>2.	Click </a:t>
            </a:r>
            <a:r>
              <a:rPr b="1" dirty="0"/>
              <a:t>Add a Printer</a:t>
            </a:r>
            <a:r>
              <a:rPr dirty="0"/>
              <a:t>. </a:t>
            </a:r>
          </a:p>
        </p:txBody>
      </p:sp>
      <p:grpSp>
        <p:nvGrpSpPr>
          <p:cNvPr id="11" name="Group 10"/>
          <p:cNvGrpSpPr/>
          <p:nvPr/>
        </p:nvGrpSpPr>
        <p:grpSpPr>
          <a:xfrm>
            <a:off x="3657600" y="2590800"/>
            <a:ext cx="5334000" cy="3810000"/>
            <a:chOff x="3657600" y="2590800"/>
            <a:chExt cx="5334000" cy="3810000"/>
          </a:xfrm>
        </p:grpSpPr>
        <p:pic>
          <p:nvPicPr>
            <p:cNvPr id="6" name="Picture 5" descr="2nd.bmp"/>
            <p:cNvPicPr>
              <a:picLocks noChangeAspect="1"/>
            </p:cNvPicPr>
            <p:nvPr/>
          </p:nvPicPr>
          <p:blipFill>
            <a:blip r:embed="rId2" cstate="screen"/>
            <a:stretch>
              <a:fillRect/>
            </a:stretch>
          </p:blipFill>
          <p:spPr>
            <a:xfrm>
              <a:off x="3657600" y="2590800"/>
              <a:ext cx="5334000" cy="3810000"/>
            </a:xfrm>
            <a:prstGeom prst="rect">
              <a:avLst/>
            </a:prstGeom>
            <a:ln>
              <a:solidFill>
                <a:schemeClr val="tx1"/>
              </a:solidFill>
            </a:ln>
          </p:spPr>
        </p:pic>
        <p:sp>
          <p:nvSpPr>
            <p:cNvPr id="8" name="Rectangle 7"/>
            <p:cNvSpPr/>
            <p:nvPr/>
          </p:nvSpPr>
          <p:spPr>
            <a:xfrm>
              <a:off x="4419600" y="3009748"/>
              <a:ext cx="857250" cy="3351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(3 of 11) </a:t>
            </a:r>
          </a:p>
        </p:txBody>
      </p:sp>
      <p:sp>
        <p:nvSpPr>
          <p:cNvPr id="3" name="Text Placeholder 2"/>
          <p:cNvSpPr>
            <a:spLocks noGrp="1"/>
          </p:cNvSpPr>
          <p:nvPr>
            <p:ph type="body" sz="quarter" idx="16"/>
          </p:nvPr>
        </p:nvSpPr>
        <p:spPr/>
        <p:txBody>
          <a:bodyPr/>
          <a:lstStyle/>
          <a:p>
            <a:pPr marL="342900" indent="-342900">
              <a:buNone/>
            </a:pPr>
            <a:r>
              <a:rPr dirty="0"/>
              <a:t>3. Click </a:t>
            </a:r>
            <a:r>
              <a:rPr b="1" dirty="0"/>
              <a:t>Local Printer </a:t>
            </a:r>
            <a:r>
              <a:rPr dirty="0"/>
              <a:t>or </a:t>
            </a:r>
            <a:r>
              <a:rPr b="1" dirty="0"/>
              <a:t>Network Printer </a:t>
            </a:r>
            <a:r>
              <a:rPr dirty="0"/>
              <a:t>as appropriate.</a:t>
            </a:r>
          </a:p>
          <a:p>
            <a:pPr marL="342900" indent="-342900">
              <a:buNone/>
            </a:pPr>
            <a:r>
              <a:rPr dirty="0"/>
              <a:t>Consider local printer as an example.</a:t>
            </a:r>
          </a:p>
          <a:p>
            <a:pPr marL="342900" indent="-342900">
              <a:buNone/>
            </a:pPr>
            <a:r>
              <a:rPr lang="en-US" dirty="0"/>
              <a:t>4. Select the option </a:t>
            </a:r>
            <a:r>
              <a:rPr lang="en-US" b="1" dirty="0"/>
              <a:t>Add a </a:t>
            </a:r>
          </a:p>
          <a:p>
            <a:pPr marL="342900" indent="-342900">
              <a:buNone/>
            </a:pPr>
            <a:r>
              <a:rPr lang="en-US" b="1" dirty="0"/>
              <a:t>    Local printer</a:t>
            </a:r>
            <a:r>
              <a:rPr lang="en-US" dirty="0"/>
              <a:t>.</a:t>
            </a:r>
            <a:endParaRPr dirty="0"/>
          </a:p>
          <a:p>
            <a:pPr marL="342900" indent="-342900">
              <a:buNone/>
            </a:pPr>
            <a:r>
              <a:rPr lang="en-US" dirty="0"/>
              <a:t>5</a:t>
            </a:r>
            <a:r>
              <a:rPr dirty="0"/>
              <a:t>. </a:t>
            </a:r>
            <a:r>
              <a:rPr lang="en-US" dirty="0"/>
              <a:t>Click </a:t>
            </a:r>
            <a:r>
              <a:rPr lang="en-US" b="1" dirty="0"/>
              <a:t>Next</a:t>
            </a:r>
            <a:r>
              <a:rPr lang="en-US" dirty="0"/>
              <a:t>.</a:t>
            </a:r>
            <a:r>
              <a:rPr dirty="0"/>
              <a:t>  </a:t>
            </a:r>
          </a:p>
        </p:txBody>
      </p:sp>
      <p:grpSp>
        <p:nvGrpSpPr>
          <p:cNvPr id="11" name="Group 10"/>
          <p:cNvGrpSpPr/>
          <p:nvPr/>
        </p:nvGrpSpPr>
        <p:grpSpPr>
          <a:xfrm>
            <a:off x="3867685" y="2629295"/>
            <a:ext cx="4895315" cy="3923905"/>
            <a:chOff x="3867685" y="2629295"/>
            <a:chExt cx="4895315" cy="3923905"/>
          </a:xfrm>
        </p:grpSpPr>
        <p:pic>
          <p:nvPicPr>
            <p:cNvPr id="5" name="Picture 4" descr="3rd.bmp"/>
            <p:cNvPicPr>
              <a:picLocks noChangeAspect="1"/>
            </p:cNvPicPr>
            <p:nvPr/>
          </p:nvPicPr>
          <p:blipFill>
            <a:blip r:embed="rId2" cstate="screen"/>
            <a:stretch>
              <a:fillRect/>
            </a:stretch>
          </p:blipFill>
          <p:spPr>
            <a:xfrm>
              <a:off x="3867685" y="2629295"/>
              <a:ext cx="4895315" cy="3923905"/>
            </a:xfrm>
            <a:prstGeom prst="rect">
              <a:avLst/>
            </a:prstGeom>
            <a:ln>
              <a:solidFill>
                <a:schemeClr val="tx1"/>
              </a:solidFill>
            </a:ln>
          </p:spPr>
        </p:pic>
        <p:sp>
          <p:nvSpPr>
            <p:cNvPr id="7" name="Rectangle 6"/>
            <p:cNvSpPr/>
            <p:nvPr/>
          </p:nvSpPr>
          <p:spPr>
            <a:xfrm>
              <a:off x="4215840" y="3764060"/>
              <a:ext cx="4351934" cy="56738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4215840" y="4520570"/>
              <a:ext cx="4351934" cy="56738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p:cNvSpPr/>
            <p:nvPr/>
          </p:nvSpPr>
          <p:spPr>
            <a:xfrm>
              <a:off x="7349232" y="6128153"/>
              <a:ext cx="783348" cy="37825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(4 of 11) </a:t>
            </a:r>
          </a:p>
        </p:txBody>
      </p:sp>
      <p:sp>
        <p:nvSpPr>
          <p:cNvPr id="3" name="Text Placeholder 2"/>
          <p:cNvSpPr>
            <a:spLocks noGrp="1"/>
          </p:cNvSpPr>
          <p:nvPr>
            <p:ph type="body" sz="quarter" idx="16"/>
          </p:nvPr>
        </p:nvSpPr>
        <p:spPr/>
        <p:txBody>
          <a:bodyPr/>
          <a:lstStyle/>
          <a:p>
            <a:pPr marL="342900" indent="-342900">
              <a:buNone/>
            </a:pPr>
            <a:r>
              <a:rPr dirty="0"/>
              <a:t> 6.	</a:t>
            </a:r>
            <a:r>
              <a:rPr lang="en-US" dirty="0"/>
              <a:t>Select </a:t>
            </a:r>
            <a:r>
              <a:rPr lang="en-US" b="1" dirty="0"/>
              <a:t>Use an existing port</a:t>
            </a:r>
            <a:r>
              <a:rPr lang="en-US" dirty="0"/>
              <a:t>, click </a:t>
            </a:r>
            <a:r>
              <a:rPr lang="en-US" b="1" dirty="0"/>
              <a:t>Next</a:t>
            </a:r>
            <a:r>
              <a:rPr lang="en-US" dirty="0"/>
              <a:t>.</a:t>
            </a:r>
          </a:p>
          <a:p>
            <a:pPr marL="342900" indent="-342900">
              <a:buNone/>
            </a:pPr>
            <a:endParaRPr dirty="0"/>
          </a:p>
        </p:txBody>
      </p:sp>
      <p:grpSp>
        <p:nvGrpSpPr>
          <p:cNvPr id="7" name="Group 6"/>
          <p:cNvGrpSpPr/>
          <p:nvPr/>
        </p:nvGrpSpPr>
        <p:grpSpPr>
          <a:xfrm>
            <a:off x="4038600" y="2286000"/>
            <a:ext cx="4876800" cy="3611645"/>
            <a:chOff x="4038600" y="2286000"/>
            <a:chExt cx="4876800" cy="3611645"/>
          </a:xfrm>
        </p:grpSpPr>
        <p:pic>
          <p:nvPicPr>
            <p:cNvPr id="10" name="Picture 9" descr="4th.bmp"/>
            <p:cNvPicPr>
              <a:picLocks noChangeAspect="1"/>
            </p:cNvPicPr>
            <p:nvPr/>
          </p:nvPicPr>
          <p:blipFill>
            <a:blip r:embed="rId2" cstate="screen"/>
            <a:stretch>
              <a:fillRect/>
            </a:stretch>
          </p:blipFill>
          <p:spPr>
            <a:xfrm>
              <a:off x="4038600" y="2286000"/>
              <a:ext cx="4876800" cy="3611645"/>
            </a:xfrm>
            <a:prstGeom prst="rect">
              <a:avLst/>
            </a:prstGeom>
            <a:ln w="12700">
              <a:solidFill>
                <a:schemeClr val="tx1"/>
              </a:solidFill>
            </a:ln>
          </p:spPr>
        </p:pic>
        <p:sp>
          <p:nvSpPr>
            <p:cNvPr id="9" name="Rectangle 8"/>
            <p:cNvSpPr/>
            <p:nvPr/>
          </p:nvSpPr>
          <p:spPr>
            <a:xfrm>
              <a:off x="4343400" y="3505200"/>
              <a:ext cx="1219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p:cNvSpPr/>
            <p:nvPr/>
          </p:nvSpPr>
          <p:spPr>
            <a:xfrm>
              <a:off x="7543800" y="5486400"/>
              <a:ext cx="685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(5 of 11)</a:t>
            </a:r>
          </a:p>
        </p:txBody>
      </p:sp>
      <p:sp>
        <p:nvSpPr>
          <p:cNvPr id="3" name="Text Placeholder 2"/>
          <p:cNvSpPr>
            <a:spLocks noGrp="1"/>
          </p:cNvSpPr>
          <p:nvPr>
            <p:ph type="body" sz="quarter" idx="16"/>
          </p:nvPr>
        </p:nvSpPr>
        <p:spPr/>
        <p:txBody>
          <a:bodyPr>
            <a:normAutofit/>
          </a:bodyPr>
          <a:lstStyle/>
          <a:p>
            <a:pPr marL="342900" indent="-342900">
              <a:buNone/>
            </a:pPr>
            <a:r>
              <a:rPr lang="en-US" dirty="0"/>
              <a:t>7.	Select </a:t>
            </a:r>
            <a:r>
              <a:rPr dirty="0"/>
              <a:t>an </a:t>
            </a:r>
            <a:r>
              <a:rPr lang="en-US" dirty="0"/>
              <a:t>appropriate Manufacturer and model for printer and click </a:t>
            </a:r>
            <a:r>
              <a:rPr lang="en-US" b="1" dirty="0"/>
              <a:t>Next</a:t>
            </a:r>
            <a:r>
              <a:rPr lang="en-US" dirty="0"/>
              <a:t>. </a:t>
            </a:r>
          </a:p>
        </p:txBody>
      </p:sp>
      <p:grpSp>
        <p:nvGrpSpPr>
          <p:cNvPr id="8" name="Group 7"/>
          <p:cNvGrpSpPr/>
          <p:nvPr/>
        </p:nvGrpSpPr>
        <p:grpSpPr>
          <a:xfrm>
            <a:off x="3733800" y="2359700"/>
            <a:ext cx="4953000" cy="3627086"/>
            <a:chOff x="3733800" y="2359700"/>
            <a:chExt cx="4953000" cy="3627086"/>
          </a:xfrm>
        </p:grpSpPr>
        <p:pic>
          <p:nvPicPr>
            <p:cNvPr id="4" name="Picture 3" descr="5th.bmp"/>
            <p:cNvPicPr>
              <a:picLocks noChangeAspect="1"/>
            </p:cNvPicPr>
            <p:nvPr/>
          </p:nvPicPr>
          <p:blipFill>
            <a:blip r:embed="rId2" cstate="screen"/>
            <a:stretch>
              <a:fillRect/>
            </a:stretch>
          </p:blipFill>
          <p:spPr>
            <a:xfrm>
              <a:off x="3733800" y="2359700"/>
              <a:ext cx="4953000" cy="3627086"/>
            </a:xfrm>
            <a:prstGeom prst="rect">
              <a:avLst/>
            </a:prstGeom>
          </p:spPr>
        </p:pic>
        <p:sp>
          <p:nvSpPr>
            <p:cNvPr id="5" name="Rectangle 4"/>
            <p:cNvSpPr/>
            <p:nvPr/>
          </p:nvSpPr>
          <p:spPr>
            <a:xfrm>
              <a:off x="4114800" y="4114800"/>
              <a:ext cx="12192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5715000" y="4114800"/>
              <a:ext cx="12192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315200" y="5562600"/>
              <a:ext cx="762000" cy="381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(6 of 11)</a:t>
            </a:r>
          </a:p>
        </p:txBody>
      </p:sp>
      <p:sp>
        <p:nvSpPr>
          <p:cNvPr id="3" name="Text Placeholder 2"/>
          <p:cNvSpPr>
            <a:spLocks noGrp="1"/>
          </p:cNvSpPr>
          <p:nvPr>
            <p:ph type="body" sz="quarter" idx="16"/>
          </p:nvPr>
        </p:nvSpPr>
        <p:spPr/>
        <p:txBody>
          <a:bodyPr>
            <a:normAutofit/>
          </a:bodyPr>
          <a:lstStyle/>
          <a:p>
            <a:pPr marL="342900" indent="-342900">
              <a:buNone/>
            </a:pPr>
            <a:r>
              <a:rPr lang="en-US" dirty="0"/>
              <a:t>8.	Enter </a:t>
            </a:r>
            <a:r>
              <a:rPr dirty="0"/>
              <a:t>the </a:t>
            </a:r>
            <a:r>
              <a:rPr lang="en-US" dirty="0"/>
              <a:t>name of the printer and click </a:t>
            </a:r>
            <a:r>
              <a:rPr lang="en-US" b="1" dirty="0"/>
              <a:t>Next</a:t>
            </a:r>
            <a:r>
              <a:rPr lang="en-US" dirty="0"/>
              <a:t>.</a:t>
            </a:r>
          </a:p>
        </p:txBody>
      </p:sp>
      <p:grpSp>
        <p:nvGrpSpPr>
          <p:cNvPr id="7" name="Group 6"/>
          <p:cNvGrpSpPr/>
          <p:nvPr/>
        </p:nvGrpSpPr>
        <p:grpSpPr>
          <a:xfrm>
            <a:off x="3657600" y="2290403"/>
            <a:ext cx="5070179" cy="3729397"/>
            <a:chOff x="3657600" y="2290403"/>
            <a:chExt cx="5070179" cy="3729397"/>
          </a:xfrm>
        </p:grpSpPr>
        <p:pic>
          <p:nvPicPr>
            <p:cNvPr id="4" name="Picture 3" descr="6th.bmp"/>
            <p:cNvPicPr>
              <a:picLocks noChangeAspect="1"/>
            </p:cNvPicPr>
            <p:nvPr/>
          </p:nvPicPr>
          <p:blipFill>
            <a:blip r:embed="rId2" cstate="screen"/>
            <a:stretch>
              <a:fillRect/>
            </a:stretch>
          </p:blipFill>
          <p:spPr>
            <a:xfrm>
              <a:off x="3657600" y="2290403"/>
              <a:ext cx="5070179" cy="3729397"/>
            </a:xfrm>
            <a:prstGeom prst="rect">
              <a:avLst/>
            </a:prstGeom>
          </p:spPr>
        </p:pic>
        <p:sp>
          <p:nvSpPr>
            <p:cNvPr id="5" name="Rectangle 4"/>
            <p:cNvSpPr/>
            <p:nvPr/>
          </p:nvSpPr>
          <p:spPr>
            <a:xfrm>
              <a:off x="3962400" y="3200400"/>
              <a:ext cx="20574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91400" y="5638800"/>
              <a:ext cx="6096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(7 of 11)</a:t>
            </a:r>
          </a:p>
        </p:txBody>
      </p:sp>
      <p:sp>
        <p:nvSpPr>
          <p:cNvPr id="3" name="Text Placeholder 2"/>
          <p:cNvSpPr>
            <a:spLocks noGrp="1"/>
          </p:cNvSpPr>
          <p:nvPr>
            <p:ph type="body" sz="quarter" idx="16"/>
          </p:nvPr>
        </p:nvSpPr>
        <p:spPr/>
        <p:txBody>
          <a:bodyPr>
            <a:normAutofit/>
          </a:bodyPr>
          <a:lstStyle/>
          <a:p>
            <a:pPr marL="342900" indent="-342900">
              <a:buNone/>
            </a:pPr>
            <a:r>
              <a:rPr lang="en-US" dirty="0"/>
              <a:t>You can choose whether to share a printer or do not share.</a:t>
            </a:r>
          </a:p>
          <a:p>
            <a:pPr marL="342900" indent="-342900">
              <a:buNone/>
            </a:pPr>
            <a:r>
              <a:rPr lang="en-US" dirty="0"/>
              <a:t>If you select </a:t>
            </a:r>
            <a:r>
              <a:rPr lang="en-US" b="1" dirty="0"/>
              <a:t>Do not share this printer </a:t>
            </a:r>
            <a:r>
              <a:rPr lang="en-US" dirty="0"/>
              <a:t>then follow these steps:</a:t>
            </a:r>
          </a:p>
          <a:p>
            <a:pPr marL="342900" indent="-342900">
              <a:buNone/>
            </a:pPr>
            <a:r>
              <a:rPr lang="en-US" dirty="0"/>
              <a:t>9.	Select </a:t>
            </a:r>
            <a:r>
              <a:rPr lang="en-US" b="1" dirty="0"/>
              <a:t>Do not share this printer.</a:t>
            </a:r>
            <a:endParaRPr lang="en-US" dirty="0"/>
          </a:p>
          <a:p>
            <a:pPr marL="342900" indent="-342900">
              <a:buNone/>
            </a:pPr>
            <a:r>
              <a:rPr lang="en-US" dirty="0"/>
              <a:t>10.	Click </a:t>
            </a:r>
            <a:r>
              <a:rPr lang="en-US" b="1" dirty="0"/>
              <a:t>Next.</a:t>
            </a:r>
            <a:endParaRPr lang="en-US" dirty="0"/>
          </a:p>
        </p:txBody>
      </p:sp>
      <p:grpSp>
        <p:nvGrpSpPr>
          <p:cNvPr id="9" name="Group 8"/>
          <p:cNvGrpSpPr/>
          <p:nvPr/>
        </p:nvGrpSpPr>
        <p:grpSpPr>
          <a:xfrm>
            <a:off x="4572000" y="3352800"/>
            <a:ext cx="4314286" cy="3180953"/>
            <a:chOff x="4572000" y="3352800"/>
            <a:chExt cx="4314286" cy="3180953"/>
          </a:xfrm>
        </p:grpSpPr>
        <p:pic>
          <p:nvPicPr>
            <p:cNvPr id="4" name="Picture 3" descr="7th.bmp"/>
            <p:cNvPicPr>
              <a:picLocks noChangeAspect="1"/>
            </p:cNvPicPr>
            <p:nvPr/>
          </p:nvPicPr>
          <p:blipFill>
            <a:blip r:embed="rId2" cstate="email"/>
            <a:stretch>
              <a:fillRect/>
            </a:stretch>
          </p:blipFill>
          <p:spPr>
            <a:xfrm>
              <a:off x="4572000" y="3352800"/>
              <a:ext cx="4314286" cy="3180953"/>
            </a:xfrm>
            <a:prstGeom prst="rect">
              <a:avLst/>
            </a:prstGeom>
            <a:ln>
              <a:solidFill>
                <a:schemeClr val="tx1"/>
              </a:solidFill>
            </a:ln>
          </p:spPr>
        </p:pic>
        <p:sp>
          <p:nvSpPr>
            <p:cNvPr id="5" name="Rectangle 4"/>
            <p:cNvSpPr/>
            <p:nvPr/>
          </p:nvSpPr>
          <p:spPr>
            <a:xfrm>
              <a:off x="4876800" y="4648200"/>
              <a:ext cx="12954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696200" y="6096000"/>
              <a:ext cx="533400" cy="381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(8 of 11)</a:t>
            </a:r>
          </a:p>
        </p:txBody>
      </p:sp>
      <p:sp>
        <p:nvSpPr>
          <p:cNvPr id="3" name="Text Placeholder 2"/>
          <p:cNvSpPr>
            <a:spLocks noGrp="1"/>
          </p:cNvSpPr>
          <p:nvPr>
            <p:ph type="body" sz="quarter" idx="16"/>
          </p:nvPr>
        </p:nvSpPr>
        <p:spPr/>
        <p:txBody>
          <a:bodyPr/>
          <a:lstStyle/>
          <a:p>
            <a:pPr>
              <a:buNone/>
            </a:pPr>
            <a:r>
              <a:rPr lang="en-US" dirty="0"/>
              <a:t>If you select to </a:t>
            </a:r>
            <a:r>
              <a:rPr lang="en-US" b="1" dirty="0"/>
              <a:t>Share this printer </a:t>
            </a:r>
            <a:r>
              <a:rPr lang="en-US" dirty="0"/>
              <a:t>then follow the following steps:</a:t>
            </a:r>
          </a:p>
          <a:p>
            <a:pPr>
              <a:buNone/>
            </a:pPr>
            <a:r>
              <a:rPr lang="en-US" dirty="0"/>
              <a:t>9.	Select </a:t>
            </a:r>
            <a:r>
              <a:rPr lang="en-US" b="1" dirty="0"/>
              <a:t>Share this printer so that others on your network can find and use it</a:t>
            </a:r>
            <a:r>
              <a:rPr lang="en-US" dirty="0"/>
              <a:t>.</a:t>
            </a:r>
          </a:p>
          <a:p>
            <a:pPr>
              <a:buNone/>
            </a:pPr>
            <a:r>
              <a:rPr lang="en-US" dirty="0"/>
              <a:t>10.Enter</a:t>
            </a:r>
            <a:r>
              <a:rPr lang="en-US" b="1" dirty="0"/>
              <a:t> Share name</a:t>
            </a:r>
            <a:r>
              <a:rPr lang="en-US" dirty="0"/>
              <a:t>,</a:t>
            </a:r>
            <a:r>
              <a:rPr lang="en-US" b="1" dirty="0"/>
              <a:t> Location </a:t>
            </a:r>
            <a:r>
              <a:rPr lang="en-US" dirty="0"/>
              <a:t>and</a:t>
            </a:r>
            <a:r>
              <a:rPr lang="en-US" b="1" dirty="0"/>
              <a:t> Comment</a:t>
            </a:r>
            <a:r>
              <a:rPr lang="en-US" dirty="0"/>
              <a:t>, click</a:t>
            </a:r>
            <a:r>
              <a:rPr lang="en-US" b="1" dirty="0"/>
              <a:t> Next</a:t>
            </a:r>
            <a:r>
              <a:rPr lang="en-US" dirty="0"/>
              <a:t>.</a:t>
            </a:r>
          </a:p>
          <a:p>
            <a:pPr>
              <a:buNone/>
            </a:pPr>
            <a:endParaRPr lang="en-US" dirty="0"/>
          </a:p>
          <a:p>
            <a:pPr>
              <a:buNone/>
            </a:pPr>
            <a:endParaRPr lang="en-GB" dirty="0"/>
          </a:p>
        </p:txBody>
      </p:sp>
      <p:grpSp>
        <p:nvGrpSpPr>
          <p:cNvPr id="13" name="Group 12"/>
          <p:cNvGrpSpPr/>
          <p:nvPr/>
        </p:nvGrpSpPr>
        <p:grpSpPr>
          <a:xfrm>
            <a:off x="4572000" y="3352800"/>
            <a:ext cx="4314286" cy="3180953"/>
            <a:chOff x="4572000" y="3352800"/>
            <a:chExt cx="4314286" cy="3180953"/>
          </a:xfrm>
        </p:grpSpPr>
        <p:pic>
          <p:nvPicPr>
            <p:cNvPr id="6" name="Picture 5" descr="7th.bmp"/>
            <p:cNvPicPr>
              <a:picLocks noChangeAspect="1"/>
            </p:cNvPicPr>
            <p:nvPr/>
          </p:nvPicPr>
          <p:blipFill>
            <a:blip r:embed="rId2" cstate="email"/>
            <a:stretch>
              <a:fillRect/>
            </a:stretch>
          </p:blipFill>
          <p:spPr>
            <a:xfrm>
              <a:off x="4572000" y="3352800"/>
              <a:ext cx="4314286" cy="3180953"/>
            </a:xfrm>
            <a:prstGeom prst="rect">
              <a:avLst/>
            </a:prstGeom>
            <a:ln>
              <a:solidFill>
                <a:schemeClr val="tx1"/>
              </a:solidFill>
            </a:ln>
          </p:spPr>
        </p:pic>
        <p:sp>
          <p:nvSpPr>
            <p:cNvPr id="8" name="Rectangle 7"/>
            <p:cNvSpPr/>
            <p:nvPr/>
          </p:nvSpPr>
          <p:spPr>
            <a:xfrm>
              <a:off x="4876800" y="4876800"/>
              <a:ext cx="2743200" cy="152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p:cNvSpPr/>
            <p:nvPr/>
          </p:nvSpPr>
          <p:spPr>
            <a:xfrm>
              <a:off x="7696200" y="6096000"/>
              <a:ext cx="533400" cy="381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ctangle 9"/>
            <p:cNvSpPr/>
            <p:nvPr/>
          </p:nvSpPr>
          <p:spPr>
            <a:xfrm>
              <a:off x="5029200" y="5029200"/>
              <a:ext cx="6096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p:cNvSpPr/>
            <p:nvPr/>
          </p:nvSpPr>
          <p:spPr>
            <a:xfrm>
              <a:off x="5029200" y="5257800"/>
              <a:ext cx="6096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p:cNvSpPr/>
            <p:nvPr/>
          </p:nvSpPr>
          <p:spPr>
            <a:xfrm>
              <a:off x="5029200" y="5486400"/>
              <a:ext cx="6096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(9 of 11)</a:t>
            </a:r>
          </a:p>
        </p:txBody>
      </p:sp>
      <p:sp>
        <p:nvSpPr>
          <p:cNvPr id="3" name="Text Placeholder 2"/>
          <p:cNvSpPr>
            <a:spLocks noGrp="1"/>
          </p:cNvSpPr>
          <p:nvPr>
            <p:ph type="body" sz="quarter" idx="16"/>
          </p:nvPr>
        </p:nvSpPr>
        <p:spPr/>
        <p:txBody>
          <a:bodyPr>
            <a:normAutofit/>
          </a:bodyPr>
          <a:lstStyle/>
          <a:p>
            <a:pPr marL="342900" indent="-342900">
              <a:buNone/>
            </a:pPr>
            <a:r>
              <a:rPr lang="en-US" dirty="0"/>
              <a:t>11.	Click </a:t>
            </a:r>
            <a:r>
              <a:rPr lang="en-US" b="1" dirty="0"/>
              <a:t>Print a test page</a:t>
            </a:r>
            <a:r>
              <a:rPr lang="en-US" dirty="0"/>
              <a:t>.</a:t>
            </a:r>
          </a:p>
          <a:p>
            <a:pPr marL="342900" indent="-342900">
              <a:buNone/>
            </a:pPr>
            <a:r>
              <a:rPr dirty="0"/>
              <a:t>12.	Click </a:t>
            </a:r>
            <a:r>
              <a:rPr b="1" dirty="0"/>
              <a:t>Finish</a:t>
            </a:r>
            <a:r>
              <a:rPr dirty="0"/>
              <a:t>. </a:t>
            </a:r>
          </a:p>
        </p:txBody>
      </p:sp>
      <p:grpSp>
        <p:nvGrpSpPr>
          <p:cNvPr id="8" name="Group 7"/>
          <p:cNvGrpSpPr/>
          <p:nvPr/>
        </p:nvGrpSpPr>
        <p:grpSpPr>
          <a:xfrm>
            <a:off x="3733800" y="2362200"/>
            <a:ext cx="4838162" cy="3810000"/>
            <a:chOff x="3733800" y="2362200"/>
            <a:chExt cx="4838162" cy="3810000"/>
          </a:xfrm>
        </p:grpSpPr>
        <p:pic>
          <p:nvPicPr>
            <p:cNvPr id="4" name="Picture 3" descr="8th.bmp"/>
            <p:cNvPicPr>
              <a:picLocks noChangeAspect="1"/>
            </p:cNvPicPr>
            <p:nvPr/>
          </p:nvPicPr>
          <p:blipFill>
            <a:blip r:embed="rId2" cstate="screen"/>
            <a:stretch>
              <a:fillRect/>
            </a:stretch>
          </p:blipFill>
          <p:spPr>
            <a:xfrm>
              <a:off x="3733800" y="2362200"/>
              <a:ext cx="4838162" cy="3810000"/>
            </a:xfrm>
            <a:prstGeom prst="rect">
              <a:avLst/>
            </a:prstGeom>
          </p:spPr>
        </p:pic>
        <p:sp>
          <p:nvSpPr>
            <p:cNvPr id="5" name="Rectangle 4"/>
            <p:cNvSpPr/>
            <p:nvPr/>
          </p:nvSpPr>
          <p:spPr>
            <a:xfrm>
              <a:off x="4038600" y="5257800"/>
              <a:ext cx="1219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239000" y="5791200"/>
              <a:ext cx="6858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                               </a:t>
              </a:r>
            </a:p>
          </p:txBody>
        </p:sp>
      </p:grpSp>
    </p:spTree>
  </p:cSld>
  <p:clrMapOvr>
    <a:masterClrMapping/>
  </p:clrMapOvr>
  <p:transition spd="slow">
    <p:wipe dir="d"/>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(10 of 11)</a:t>
            </a:r>
          </a:p>
        </p:txBody>
      </p:sp>
      <p:sp>
        <p:nvSpPr>
          <p:cNvPr id="3" name="Text Placeholder 2"/>
          <p:cNvSpPr>
            <a:spLocks noGrp="1"/>
          </p:cNvSpPr>
          <p:nvPr>
            <p:ph type="body" sz="quarter" idx="16"/>
          </p:nvPr>
        </p:nvSpPr>
        <p:spPr/>
        <p:txBody>
          <a:bodyPr>
            <a:normAutofit/>
          </a:bodyPr>
          <a:lstStyle/>
          <a:p>
            <a:pPr marL="342900" indent="-342900">
              <a:buNone/>
            </a:pPr>
            <a:r>
              <a:rPr lang="en-US" dirty="0"/>
              <a:t>13.	A window will be displayed saying </a:t>
            </a:r>
            <a:r>
              <a:rPr lang="en-US" b="1" dirty="0"/>
              <a:t>A test page has been sent to your printer</a:t>
            </a:r>
            <a:r>
              <a:rPr lang="en-US" dirty="0"/>
              <a:t>.</a:t>
            </a:r>
          </a:p>
          <a:p>
            <a:pPr marL="342900" indent="-342900">
              <a:buNone/>
            </a:pPr>
            <a:r>
              <a:rPr lang="en-US" dirty="0"/>
              <a:t>14.	Click </a:t>
            </a:r>
            <a:r>
              <a:rPr lang="en-US" b="1" dirty="0"/>
              <a:t>Close</a:t>
            </a:r>
            <a:r>
              <a:rPr lang="en-US" dirty="0"/>
              <a:t>.</a:t>
            </a:r>
          </a:p>
        </p:txBody>
      </p:sp>
      <p:grpSp>
        <p:nvGrpSpPr>
          <p:cNvPr id="9" name="Group 8"/>
          <p:cNvGrpSpPr/>
          <p:nvPr/>
        </p:nvGrpSpPr>
        <p:grpSpPr>
          <a:xfrm>
            <a:off x="3429000" y="2667000"/>
            <a:ext cx="4953000" cy="3505200"/>
            <a:chOff x="3429000" y="2667000"/>
            <a:chExt cx="4953000" cy="3505200"/>
          </a:xfrm>
        </p:grpSpPr>
        <p:pic>
          <p:nvPicPr>
            <p:cNvPr id="7" name="Picture 6" descr="9th.bmp"/>
            <p:cNvPicPr>
              <a:picLocks noChangeAspect="1"/>
            </p:cNvPicPr>
            <p:nvPr/>
          </p:nvPicPr>
          <p:blipFill>
            <a:blip r:embed="rId2" cstate="screen"/>
            <a:stretch>
              <a:fillRect/>
            </a:stretch>
          </p:blipFill>
          <p:spPr>
            <a:xfrm>
              <a:off x="3429000" y="2667000"/>
              <a:ext cx="4953000" cy="3505200"/>
            </a:xfrm>
            <a:prstGeom prst="rect">
              <a:avLst/>
            </a:prstGeom>
            <a:ln>
              <a:solidFill>
                <a:schemeClr val="tx1"/>
              </a:solidFill>
            </a:ln>
          </p:spPr>
        </p:pic>
        <p:sp>
          <p:nvSpPr>
            <p:cNvPr id="5" name="Rectangle 4"/>
            <p:cNvSpPr/>
            <p:nvPr/>
          </p:nvSpPr>
          <p:spPr>
            <a:xfrm>
              <a:off x="3578543" y="3164842"/>
              <a:ext cx="4486296" cy="66378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018037" y="5488105"/>
              <a:ext cx="1196346" cy="49784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Ways to Install a Printer </a:t>
            </a:r>
            <a:r>
              <a:rPr lang="en-GB" sz="1600" dirty="0"/>
              <a:t>(11 of 11)</a:t>
            </a:r>
          </a:p>
        </p:txBody>
      </p:sp>
      <p:sp>
        <p:nvSpPr>
          <p:cNvPr id="3" name="Text Placeholder 2"/>
          <p:cNvSpPr>
            <a:spLocks noGrp="1"/>
          </p:cNvSpPr>
          <p:nvPr>
            <p:ph type="body" sz="quarter" idx="16"/>
          </p:nvPr>
        </p:nvSpPr>
        <p:spPr/>
        <p:txBody>
          <a:bodyPr>
            <a:normAutofit/>
          </a:bodyPr>
          <a:lstStyle/>
          <a:p>
            <a:pPr marL="342900" indent="-342900">
              <a:buNone/>
            </a:pPr>
            <a:r>
              <a:rPr dirty="0"/>
              <a:t>15.	Click </a:t>
            </a:r>
            <a:r>
              <a:rPr b="1" dirty="0"/>
              <a:t>Finish</a:t>
            </a:r>
            <a:r>
              <a:rPr dirty="0"/>
              <a:t>. </a:t>
            </a:r>
          </a:p>
        </p:txBody>
      </p:sp>
      <p:grpSp>
        <p:nvGrpSpPr>
          <p:cNvPr id="6" name="Group 5"/>
          <p:cNvGrpSpPr/>
          <p:nvPr/>
        </p:nvGrpSpPr>
        <p:grpSpPr>
          <a:xfrm>
            <a:off x="3657600" y="2362200"/>
            <a:ext cx="4685762" cy="3441755"/>
            <a:chOff x="3657600" y="2362200"/>
            <a:chExt cx="4685762" cy="3441755"/>
          </a:xfrm>
        </p:grpSpPr>
        <p:pic>
          <p:nvPicPr>
            <p:cNvPr id="4" name="Picture 3" descr="10th.bmp"/>
            <p:cNvPicPr>
              <a:picLocks noChangeAspect="1"/>
            </p:cNvPicPr>
            <p:nvPr/>
          </p:nvPicPr>
          <p:blipFill>
            <a:blip r:embed="rId2" cstate="screen"/>
            <a:stretch>
              <a:fillRect/>
            </a:stretch>
          </p:blipFill>
          <p:spPr>
            <a:xfrm>
              <a:off x="3657600" y="2362200"/>
              <a:ext cx="4685762" cy="3441755"/>
            </a:xfrm>
            <a:prstGeom prst="rect">
              <a:avLst/>
            </a:prstGeom>
            <a:ln>
              <a:solidFill>
                <a:schemeClr val="tx1"/>
              </a:solidFill>
            </a:ln>
          </p:spPr>
        </p:pic>
        <p:sp>
          <p:nvSpPr>
            <p:cNvPr id="5" name="Rectangle 4"/>
            <p:cNvSpPr/>
            <p:nvPr/>
          </p:nvSpPr>
          <p:spPr>
            <a:xfrm>
              <a:off x="7086600" y="5486400"/>
              <a:ext cx="6096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Demerits of IT Industry </a:t>
            </a:r>
            <a:r>
              <a:rPr lang="en-GB" sz="1600" dirty="0"/>
              <a:t>(9 of 9)</a:t>
            </a:r>
          </a:p>
        </p:txBody>
      </p:sp>
      <p:sp>
        <p:nvSpPr>
          <p:cNvPr id="3" name="Text Placeholder 2"/>
          <p:cNvSpPr>
            <a:spLocks noGrp="1"/>
          </p:cNvSpPr>
          <p:nvPr>
            <p:ph type="body" sz="quarter" idx="16"/>
          </p:nvPr>
        </p:nvSpPr>
        <p:spPr>
          <a:xfrm>
            <a:off x="598487" y="1371600"/>
            <a:ext cx="8240713" cy="4473575"/>
          </a:xfrm>
        </p:spPr>
        <p:txBody>
          <a:bodyPr/>
          <a:lstStyle/>
          <a:p>
            <a:pPr lvl="1">
              <a:lnSpc>
                <a:spcPct val="200000"/>
              </a:lnSpc>
              <a:buSzPct val="70000"/>
              <a:buFont typeface="Arial" pitchFamily="34" charset="0"/>
              <a:buChar char="•"/>
            </a:pPr>
            <a:r>
              <a:rPr dirty="0"/>
              <a:t>Cell phone signal can be intercepted and emails can be hacked.</a:t>
            </a:r>
          </a:p>
          <a:p>
            <a:pPr lvl="1">
              <a:lnSpc>
                <a:spcPct val="200000"/>
              </a:lnSpc>
              <a:buSzPct val="70000"/>
              <a:buFont typeface="Arial" pitchFamily="34" charset="0"/>
              <a:buChar char="•"/>
            </a:pPr>
            <a:r>
              <a:rPr dirty="0"/>
              <a:t>People are worried about private information becoming public knowledge. </a:t>
            </a:r>
          </a:p>
        </p:txBody>
      </p:sp>
      <p:pic>
        <p:nvPicPr>
          <p:cNvPr id="5" name="Picture Placeholder 4" descr="23689903.jpg"/>
          <p:cNvPicPr>
            <a:picLocks noGrp="1" noChangeAspect="1"/>
          </p:cNvPicPr>
          <p:nvPr>
            <p:ph type="pic" sz="quarter" idx="17"/>
          </p:nvPr>
        </p:nvPicPr>
        <p:blipFill>
          <a:blip r:embed="rId3" cstate="email"/>
          <a:srcRect/>
          <a:stretch>
            <a:fillRect/>
          </a:stretch>
        </p:blipFill>
        <p:spPr>
          <a:xfrm>
            <a:off x="6274190" y="3811740"/>
            <a:ext cx="2450709" cy="2017560"/>
          </a:xfrm>
          <a:prstGeom prst="rect">
            <a:avLst/>
          </a:prstGeom>
          <a:ln>
            <a:noFill/>
          </a:ln>
          <a:effectLst>
            <a:softEdge rad="112500"/>
          </a:effectLst>
        </p:spPr>
      </p:pic>
    </p:spTree>
  </p:cSld>
  <p:clrMapOvr>
    <a:masterClrMapping/>
  </p:clrMapOvr>
  <p:transition spd="slow">
    <p:wipe dir="d"/>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lstStyle/>
          <a:p>
            <a:pPr>
              <a:lnSpc>
                <a:spcPct val="200000"/>
              </a:lnSpc>
            </a:pPr>
            <a:r>
              <a:rPr lang="en-US" b="1" dirty="0"/>
              <a:t>List any two differences between FAT32 and NTFS.</a:t>
            </a:r>
          </a:p>
        </p:txBody>
      </p:sp>
    </p:spTree>
  </p:cSld>
  <p:clrMapOvr>
    <a:masterClrMapping/>
  </p:clrMapOvr>
  <p:transition spd="slow">
    <p:wipe dir="d"/>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4876800" y="2514600"/>
            <a:ext cx="4038599" cy="1250577"/>
          </a:xfrm>
        </p:spPr>
        <p:txBody>
          <a:bodyPr>
            <a:normAutofit/>
          </a:bodyPr>
          <a:lstStyle/>
          <a:p>
            <a:pPr>
              <a:lnSpc>
                <a:spcPct val="200000"/>
              </a:lnSpc>
            </a:pPr>
            <a:r>
              <a:rPr lang="en-US" b="1" dirty="0"/>
              <a:t>List any two flavors of Windows 7 Operating System.</a:t>
            </a:r>
          </a:p>
        </p:txBody>
      </p:sp>
    </p:spTree>
  </p:cSld>
  <p:clrMapOvr>
    <a:masterClrMapping/>
  </p:clrMapOvr>
  <p:transition spd="slow">
    <p:wipe dir="d"/>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What do you understand by  Folders?</a:t>
            </a:r>
          </a:p>
        </p:txBody>
      </p:sp>
    </p:spTree>
  </p:cSld>
  <p:clrMapOvr>
    <a:masterClrMapping/>
  </p:clrMapOvr>
  <p:transition spd="slow">
    <p:wipe dir="d"/>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What do you understand by  Directories?</a:t>
            </a:r>
          </a:p>
        </p:txBody>
      </p:sp>
    </p:spTree>
  </p:cSld>
  <p:clrMapOvr>
    <a:masterClrMapping/>
  </p:clrMapOvr>
  <p:transition spd="slow">
    <p:wipe dir="d"/>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What do you understand by IIS?</a:t>
            </a:r>
          </a:p>
        </p:txBody>
      </p:sp>
    </p:spTree>
  </p:cSld>
  <p:clrMapOvr>
    <a:masterClrMapping/>
  </p:clrMapOvr>
  <p:transition spd="slow">
    <p:wipe dir="d"/>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7774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Mention any two pre-requisite for installing an OS.</a:t>
            </a:r>
          </a:p>
        </p:txBody>
      </p:sp>
    </p:spTree>
  </p:cSld>
  <p:clrMapOvr>
    <a:masterClrMapping/>
  </p:clrMapOvr>
  <p:transition spd="slow">
    <p:wipe dir="d"/>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What do you understand by License Key?</a:t>
            </a:r>
          </a:p>
        </p:txBody>
      </p:sp>
    </p:spTree>
  </p:cSld>
  <p:clrMapOvr>
    <a:masterClrMapping/>
  </p:clrMapOvr>
  <p:transition spd="slow">
    <p:wipe dir="d"/>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List the different types of Softwares.</a:t>
            </a:r>
          </a:p>
        </p:txBody>
      </p:sp>
    </p:spTree>
  </p:cSld>
  <p:clrMapOvr>
    <a:masterClrMapping/>
  </p:clrMapOvr>
  <p:transition spd="slow">
    <p:wipe dir="d"/>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What do you understand by Patch management?</a:t>
            </a:r>
          </a:p>
        </p:txBody>
      </p:sp>
    </p:spTree>
  </p:cSld>
  <p:clrMapOvr>
    <a:masterClrMapping/>
  </p:clrMapOvr>
  <p:transition spd="slow">
    <p:wipe dir="d"/>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1"/>
            <a:ext cx="3755571" cy="914400"/>
          </a:xfrm>
        </p:spPr>
        <p:txBody>
          <a:bodyPr>
            <a:normAutofit/>
          </a:bodyPr>
          <a:lstStyle/>
          <a:p>
            <a:r>
              <a:rPr b="1" dirty="0"/>
              <a:t>List the different types of Virus.</a:t>
            </a:r>
          </a:p>
        </p:txBody>
      </p:sp>
    </p:spTree>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968601"/>
          </a:xfrm>
        </p:spPr>
        <p:txBody>
          <a:bodyPr>
            <a:normAutofit/>
          </a:bodyPr>
          <a:lstStyle/>
          <a:p>
            <a:r>
              <a:rPr lang="en-GB" dirty="0"/>
              <a:t>IT Infrastructure Overview</a:t>
            </a:r>
          </a:p>
        </p:txBody>
      </p:sp>
    </p:spTree>
  </p:cSld>
  <p:clrMapOvr>
    <a:masterClrMapping/>
  </p:clrMapOvr>
  <p:transition spd="slow">
    <p:wipe dir="d"/>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1"/>
            <a:ext cx="3755571" cy="990600"/>
          </a:xfrm>
        </p:spPr>
        <p:txBody>
          <a:bodyPr>
            <a:normAutofit/>
          </a:bodyPr>
          <a:lstStyle/>
          <a:p>
            <a:pPr>
              <a:lnSpc>
                <a:spcPct val="200000"/>
              </a:lnSpc>
            </a:pPr>
            <a:r>
              <a:rPr lang="en-US" b="1" dirty="0"/>
              <a:t>What is Disk Defragmentation?</a:t>
            </a:r>
          </a:p>
        </p:txBody>
      </p:sp>
    </p:spTree>
  </p:cSld>
  <p:clrMapOvr>
    <a:masterClrMapping/>
  </p:clrMapOvr>
  <p:transition spd="slow">
    <p:wipe dir="d"/>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755571" cy="1250577"/>
          </a:xfrm>
        </p:spPr>
        <p:txBody>
          <a:bodyPr>
            <a:normAutofit/>
          </a:bodyPr>
          <a:lstStyle/>
          <a:p>
            <a:pPr>
              <a:lnSpc>
                <a:spcPct val="200000"/>
              </a:lnSpc>
            </a:pPr>
            <a:r>
              <a:rPr lang="en-US" b="1" dirty="0"/>
              <a:t>What is Check disk?</a:t>
            </a:r>
          </a:p>
        </p:txBody>
      </p:sp>
    </p:spTree>
  </p:cSld>
  <p:clrMapOvr>
    <a:masterClrMapping/>
  </p:clrMapOvr>
  <p:transition spd="slow">
    <p:wipe dir="d"/>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1999"/>
          </a:xfrm>
        </p:spPr>
        <p:txBody>
          <a:bodyPr/>
          <a:lstStyle/>
          <a:p>
            <a:pPr>
              <a:lnSpc>
                <a:spcPct val="150000"/>
              </a:lnSpc>
            </a:pPr>
            <a:r>
              <a:rPr lang="en-US"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8" y="2514600"/>
            <a:ext cx="3984172" cy="1250577"/>
          </a:xfrm>
        </p:spPr>
        <p:txBody>
          <a:bodyPr>
            <a:normAutofit/>
          </a:bodyPr>
          <a:lstStyle/>
          <a:p>
            <a:pPr>
              <a:lnSpc>
                <a:spcPct val="200000"/>
              </a:lnSpc>
            </a:pPr>
            <a:r>
              <a:rPr lang="en-US" b="1" dirty="0"/>
              <a:t>What is meant by Computer Management?</a:t>
            </a:r>
          </a:p>
        </p:txBody>
      </p:sp>
    </p:spTree>
  </p:cSld>
  <p:clrMapOvr>
    <a:masterClrMapping/>
  </p:clrMapOvr>
  <p:transition spd="slow">
    <p:wipe dir="d"/>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877161"/>
          </a:xfrm>
        </p:spPr>
        <p:txBody>
          <a:bodyPr>
            <a:norm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2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53719"/>
            <a:ext cx="9143999" cy="770481"/>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Day 3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168756"/>
            <a:ext cx="9143999" cy="1327043"/>
          </a:xfrm>
        </p:spPr>
        <p:txBody>
          <a:bodyPr>
            <a:noAutofit/>
          </a:bodyPr>
          <a:lstStyle/>
          <a:p>
            <a:r>
              <a:rPr lang="en-US" sz="2800" dirty="0">
                <a:effectLst>
                  <a:glow rad="228600">
                    <a:schemeClr val="accent3">
                      <a:satMod val="175000"/>
                      <a:alpha val="40000"/>
                    </a:schemeClr>
                  </a:glow>
                </a:effectLst>
              </a:rPr>
              <a:t>Welcome  to  the  Day  3  Session  on  MS  Office - 2010</a:t>
            </a: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MS Office</a:t>
            </a:r>
          </a:p>
        </p:txBody>
      </p:sp>
      <p:sp>
        <p:nvSpPr>
          <p:cNvPr id="3" name="Text Placeholder 2"/>
          <p:cNvSpPr>
            <a:spLocks noGrp="1"/>
          </p:cNvSpPr>
          <p:nvPr>
            <p:ph type="body" sz="quarter" idx="16"/>
          </p:nvPr>
        </p:nvSpPr>
        <p:spPr/>
        <p:txBody>
          <a:bodyPr/>
          <a:lstStyle/>
          <a:p>
            <a:pPr>
              <a:lnSpc>
                <a:spcPct val="200000"/>
              </a:lnSpc>
            </a:pPr>
            <a:r>
              <a:rPr lang="en-GB" dirty="0"/>
              <a:t>MS Office is a suite of commercial office servers and services, inter-related desktop applications for the Mac OS X operating systems and Microsoft windows. </a:t>
            </a:r>
          </a:p>
          <a:p>
            <a:pPr>
              <a:lnSpc>
                <a:spcPct val="200000"/>
              </a:lnSpc>
            </a:pPr>
            <a:r>
              <a:rPr lang="en-GB" dirty="0"/>
              <a:t>It was developed by Microsoft on 1</a:t>
            </a:r>
            <a:r>
              <a:rPr lang="en-GB" baseline="30000" dirty="0"/>
              <a:t>st</a:t>
            </a:r>
            <a:r>
              <a:rPr lang="en-GB" dirty="0"/>
              <a:t> August 1989.</a:t>
            </a:r>
          </a:p>
        </p:txBody>
      </p:sp>
    </p:spTree>
  </p:cSld>
  <p:clrMapOvr>
    <a:masterClrMapping/>
  </p:clrMapOvr>
  <p:transition spd="slow">
    <p:wipe dir="d"/>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724400" y="5334000"/>
            <a:ext cx="2133600" cy="533400"/>
          </a:xfrm>
          <a:prstGeom prst="round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ext Placeholder 1"/>
          <p:cNvSpPr>
            <a:spLocks noGrp="1"/>
          </p:cNvSpPr>
          <p:nvPr>
            <p:ph type="body" sz="quarter" idx="11"/>
          </p:nvPr>
        </p:nvSpPr>
        <p:spPr>
          <a:xfrm>
            <a:off x="0" y="0"/>
            <a:ext cx="9144000" cy="784830"/>
          </a:xfrm>
        </p:spPr>
        <p:txBody>
          <a:bodyPr/>
          <a:lstStyle/>
          <a:p>
            <a:r>
              <a:rPr lang="en-GB" dirty="0"/>
              <a:t>Versions of MS Office</a:t>
            </a:r>
            <a:endParaRPr lang="en-GB" sz="1600" dirty="0"/>
          </a:p>
        </p:txBody>
      </p:sp>
      <p:sp>
        <p:nvSpPr>
          <p:cNvPr id="3" name="Text Placeholder 2"/>
          <p:cNvSpPr>
            <a:spLocks noGrp="1"/>
          </p:cNvSpPr>
          <p:nvPr>
            <p:ph type="body" sz="quarter" idx="16"/>
          </p:nvPr>
        </p:nvSpPr>
        <p:spPr>
          <a:xfrm>
            <a:off x="609600" y="1577976"/>
            <a:ext cx="3581399" cy="4811712"/>
          </a:xfrm>
        </p:spPr>
        <p:txBody>
          <a:bodyPr>
            <a:normAutofit/>
          </a:bodyPr>
          <a:lstStyle/>
          <a:p>
            <a:pPr marL="342900" indent="-342900">
              <a:lnSpc>
                <a:spcPct val="200000"/>
              </a:lnSpc>
              <a:buClr>
                <a:srgbClr val="595959"/>
              </a:buClr>
              <a:buFont typeface="+mj-lt"/>
              <a:buAutoNum type="arabicPeriod"/>
            </a:pPr>
            <a:r>
              <a:rPr lang="en-GB" dirty="0"/>
              <a:t>MS Office for Windows</a:t>
            </a:r>
          </a:p>
          <a:p>
            <a:pPr marL="342900" indent="-342900">
              <a:lnSpc>
                <a:spcPct val="200000"/>
              </a:lnSpc>
              <a:buClr>
                <a:srgbClr val="595959"/>
              </a:buClr>
              <a:buFont typeface="+mj-lt"/>
              <a:buAutoNum type="arabicPeriod"/>
            </a:pPr>
            <a:r>
              <a:rPr lang="en-GB" dirty="0"/>
              <a:t>MS Office for Windows 1.5</a:t>
            </a:r>
          </a:p>
          <a:p>
            <a:pPr marL="342900" indent="-342900">
              <a:lnSpc>
                <a:spcPct val="200000"/>
              </a:lnSpc>
              <a:buClr>
                <a:srgbClr val="595959"/>
              </a:buClr>
              <a:buFont typeface="+mj-lt"/>
              <a:buAutoNum type="arabicPeriod"/>
            </a:pPr>
            <a:r>
              <a:rPr lang="en-GB" dirty="0"/>
              <a:t>MS Office for Windows 1.6</a:t>
            </a:r>
          </a:p>
          <a:p>
            <a:pPr marL="342900" indent="-342900">
              <a:lnSpc>
                <a:spcPct val="200000"/>
              </a:lnSpc>
              <a:buClr>
                <a:srgbClr val="595959"/>
              </a:buClr>
              <a:buFont typeface="+mj-lt"/>
              <a:buAutoNum type="arabicPeriod"/>
            </a:pPr>
            <a:r>
              <a:rPr lang="en-GB" dirty="0"/>
              <a:t>MS Office for Windows 3.0</a:t>
            </a:r>
          </a:p>
          <a:p>
            <a:pPr marL="342900" indent="-342900">
              <a:lnSpc>
                <a:spcPct val="200000"/>
              </a:lnSpc>
              <a:buClr>
                <a:srgbClr val="595959"/>
              </a:buClr>
              <a:buFont typeface="+mj-lt"/>
              <a:buAutoNum type="arabicPeriod"/>
            </a:pPr>
            <a:r>
              <a:rPr lang="en-GB" dirty="0"/>
              <a:t>MS Office 4.0</a:t>
            </a:r>
          </a:p>
          <a:p>
            <a:pPr marL="342900" indent="-342900">
              <a:lnSpc>
                <a:spcPct val="200000"/>
              </a:lnSpc>
              <a:buClr>
                <a:srgbClr val="595959"/>
              </a:buClr>
              <a:buFont typeface="+mj-lt"/>
              <a:buAutoNum type="arabicPeriod"/>
            </a:pPr>
            <a:r>
              <a:rPr lang="en-GB" dirty="0"/>
              <a:t>MS Office 4.2</a:t>
            </a:r>
          </a:p>
          <a:p>
            <a:pPr marL="342900" indent="-342900">
              <a:lnSpc>
                <a:spcPct val="200000"/>
              </a:lnSpc>
              <a:buClr>
                <a:srgbClr val="595959"/>
              </a:buClr>
              <a:buFont typeface="+mj-lt"/>
              <a:buAutoNum type="arabicPeriod"/>
            </a:pPr>
            <a:r>
              <a:rPr lang="en-GB" dirty="0"/>
              <a:t>MS Office 4.3</a:t>
            </a:r>
          </a:p>
        </p:txBody>
      </p:sp>
      <p:sp>
        <p:nvSpPr>
          <p:cNvPr id="4" name="TextBox 3"/>
          <p:cNvSpPr txBox="1"/>
          <p:nvPr/>
        </p:nvSpPr>
        <p:spPr>
          <a:xfrm>
            <a:off x="685800" y="990600"/>
            <a:ext cx="8077200" cy="369332"/>
          </a:xfrm>
          <a:prstGeom prst="rect">
            <a:avLst/>
          </a:prstGeom>
          <a:noFill/>
        </p:spPr>
        <p:txBody>
          <a:bodyPr wrap="square" rtlCol="0">
            <a:spAutoFit/>
          </a:bodyPr>
          <a:lstStyle/>
          <a:p>
            <a:r>
              <a:rPr lang="en-GB" dirty="0">
                <a:solidFill>
                  <a:srgbClr val="595959"/>
                </a:solidFill>
                <a:cs typeface="Arial"/>
              </a:rPr>
              <a:t>Following are the different versions of MS Office:</a:t>
            </a:r>
          </a:p>
        </p:txBody>
      </p:sp>
      <p:sp>
        <p:nvSpPr>
          <p:cNvPr id="5" name="Text Placeholder 2"/>
          <p:cNvSpPr txBox="1">
            <a:spLocks/>
          </p:cNvSpPr>
          <p:nvPr/>
        </p:nvSpPr>
        <p:spPr>
          <a:xfrm>
            <a:off x="4648199" y="1589088"/>
            <a:ext cx="3352801" cy="4811712"/>
          </a:xfrm>
          <a:prstGeom prst="rect">
            <a:avLst/>
          </a:prstGeom>
        </p:spPr>
        <p:txBody>
          <a:bodyPr>
            <a:normAutofit/>
          </a:bodyPr>
          <a:lstStyle/>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MS Office 95</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MS Office 97</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MS Office 2000</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MS Office XP</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MS Office 2003</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MS Office 2007</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r>
              <a:rPr kumimoji="0" lang="en-GB" sz="1800" b="0" i="0" u="none" strike="noStrike" kern="1200" cap="none" spc="0" normalizeH="0" baseline="0" noProof="0" dirty="0">
                <a:ln>
                  <a:noFill/>
                </a:ln>
                <a:effectLst/>
                <a:uLnTx/>
                <a:uFillTx/>
                <a:latin typeface="+mn-lt"/>
                <a:ea typeface="+mn-ea"/>
                <a:cs typeface="Arial"/>
              </a:rPr>
              <a:t>MS Office 2010</a:t>
            </a: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342900" marR="0" lvl="0" indent="-342900" algn="l" defTabSz="457200" rtl="0" eaLnBrk="1" fontAlgn="auto" latinLnBrk="0" hangingPunct="1">
              <a:lnSpc>
                <a:spcPct val="200000"/>
              </a:lnSpc>
              <a:spcBef>
                <a:spcPct val="20000"/>
              </a:spcBef>
              <a:spcAft>
                <a:spcPts val="0"/>
              </a:spcAft>
              <a:buClr>
                <a:srgbClr val="595959"/>
              </a:buClr>
              <a:buSzPct val="70000"/>
              <a:buFont typeface="+mj-lt"/>
              <a:buAutoNum type="arabicPeriod" startAt="8"/>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MS Office 2010</a:t>
            </a:r>
            <a:endParaRPr lang="en-GB" sz="1600" dirty="0"/>
          </a:p>
        </p:txBody>
      </p:sp>
      <p:sp>
        <p:nvSpPr>
          <p:cNvPr id="3" name="Text Placeholder 2"/>
          <p:cNvSpPr>
            <a:spLocks noGrp="1"/>
          </p:cNvSpPr>
          <p:nvPr>
            <p:ph type="body" sz="quarter" idx="16"/>
          </p:nvPr>
        </p:nvSpPr>
        <p:spPr>
          <a:xfrm>
            <a:off x="228600" y="1589089"/>
            <a:ext cx="8240713" cy="544511"/>
          </a:xfrm>
        </p:spPr>
        <p:txBody>
          <a:bodyPr>
            <a:normAutofit/>
          </a:bodyPr>
          <a:lstStyle/>
          <a:p>
            <a:pPr>
              <a:lnSpc>
                <a:spcPct val="100000"/>
              </a:lnSpc>
              <a:buNone/>
            </a:pPr>
            <a:r>
              <a:rPr lang="en-GB" dirty="0"/>
              <a:t>Following are the suites of Microsoft Office 2010:</a:t>
            </a:r>
          </a:p>
          <a:p>
            <a:pPr>
              <a:buNone/>
            </a:pPr>
            <a:endParaRPr lang="en-GB" dirty="0"/>
          </a:p>
        </p:txBody>
      </p:sp>
      <p:sp>
        <p:nvSpPr>
          <p:cNvPr id="7" name="Text Placeholder 2"/>
          <p:cNvSpPr txBox="1">
            <a:spLocks/>
          </p:cNvSpPr>
          <p:nvPr/>
        </p:nvSpPr>
        <p:spPr>
          <a:xfrm>
            <a:off x="4876800" y="2057400"/>
            <a:ext cx="3505200" cy="2743200"/>
          </a:xfrm>
          <a:prstGeom prst="rect">
            <a:avLst/>
          </a:prstGeom>
        </p:spPr>
        <p:txBody>
          <a:bodyPr>
            <a:normAutofit/>
          </a:bodyPr>
          <a:lstStyle/>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Office Professional Plus 2010 </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Office Standard 2010</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Office Mobile 2010</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Office Starter 2010</a:t>
            </a:r>
          </a:p>
        </p:txBody>
      </p:sp>
      <p:sp>
        <p:nvSpPr>
          <p:cNvPr id="8" name="Text Placeholder 2"/>
          <p:cNvSpPr txBox="1">
            <a:spLocks/>
          </p:cNvSpPr>
          <p:nvPr/>
        </p:nvSpPr>
        <p:spPr>
          <a:xfrm>
            <a:off x="457200" y="2079625"/>
            <a:ext cx="4191000" cy="2720975"/>
          </a:xfrm>
          <a:prstGeom prst="rect">
            <a:avLst/>
          </a:prstGeom>
        </p:spPr>
        <p:txBody>
          <a:bodyPr>
            <a:normAutofit/>
          </a:bodyPr>
          <a:lstStyle/>
          <a:p>
            <a:pPr marL="231775" lvl="0" indent="-231775">
              <a:lnSpc>
                <a:spcPct val="200000"/>
              </a:lnSpc>
              <a:spcBef>
                <a:spcPct val="20000"/>
              </a:spcBef>
              <a:buClr>
                <a:srgbClr val="0070C0"/>
              </a:buClr>
              <a:buSzPct val="70000"/>
              <a:buBlip>
                <a:blip r:embed="rId2"/>
              </a:buBlip>
            </a:pPr>
            <a:r>
              <a:rPr lang="en-US" dirty="0">
                <a:solidFill>
                  <a:srgbClr val="595959"/>
                </a:solidFill>
                <a:cs typeface="Arial"/>
              </a:rPr>
              <a:t>Office Home and Business 2010</a:t>
            </a:r>
          </a:p>
          <a:p>
            <a:pPr marL="231775" lvl="0" indent="-231775">
              <a:lnSpc>
                <a:spcPct val="200000"/>
              </a:lnSpc>
              <a:spcBef>
                <a:spcPct val="20000"/>
              </a:spcBef>
              <a:buClr>
                <a:srgbClr val="0070C0"/>
              </a:buClr>
              <a:buSzPct val="70000"/>
              <a:buBlip>
                <a:blip r:embed="rId2"/>
              </a:buBlip>
            </a:pPr>
            <a:r>
              <a:rPr lang="en-US" dirty="0">
                <a:solidFill>
                  <a:srgbClr val="595959"/>
                </a:solidFill>
                <a:cs typeface="Arial"/>
              </a:rPr>
              <a:t>Office Home and Student 2010</a:t>
            </a:r>
            <a:endParaRPr lang="en-GB" dirty="0">
              <a:solidFill>
                <a:srgbClr val="595959"/>
              </a:solidFill>
              <a:cs typeface="Arial"/>
            </a:endParaRPr>
          </a:p>
          <a:p>
            <a:pPr marL="231775" lvl="0" indent="-231775">
              <a:lnSpc>
                <a:spcPct val="200000"/>
              </a:lnSpc>
              <a:spcBef>
                <a:spcPct val="20000"/>
              </a:spcBef>
              <a:buClr>
                <a:srgbClr val="0070C0"/>
              </a:buClr>
              <a:buSzPct val="70000"/>
              <a:buBlip>
                <a:blip r:embed="rId2"/>
              </a:buBlip>
            </a:pPr>
            <a:r>
              <a:rPr lang="en-GB" dirty="0">
                <a:solidFill>
                  <a:srgbClr val="595959"/>
                </a:solidFill>
                <a:cs typeface="Arial"/>
              </a:rPr>
              <a:t>Office Professional 2010</a:t>
            </a:r>
          </a:p>
          <a:p>
            <a:pPr marL="231775" lvl="0" indent="-231775">
              <a:lnSpc>
                <a:spcPct val="200000"/>
              </a:lnSpc>
              <a:spcBef>
                <a:spcPct val="20000"/>
              </a:spcBef>
              <a:buClr>
                <a:srgbClr val="0070C0"/>
              </a:buClr>
              <a:buSzPct val="70000"/>
              <a:buBlip>
                <a:blip r:embed="rId2"/>
              </a:buBlip>
            </a:pPr>
            <a:r>
              <a:rPr lang="en-GB" dirty="0">
                <a:solidFill>
                  <a:srgbClr val="595959"/>
                </a:solidFill>
                <a:cs typeface="Arial"/>
              </a:rPr>
              <a:t>Office Professional Academic 2010</a:t>
            </a: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p:txBody>
      </p:sp>
    </p:spTree>
  </p:cSld>
  <p:clrMapOvr>
    <a:masterClrMapping/>
  </p:clrMapOvr>
  <p:transition spd="slow">
    <p:wipe dir="d"/>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Components of MS Office 2010</a:t>
            </a:r>
          </a:p>
        </p:txBody>
      </p:sp>
      <p:sp>
        <p:nvSpPr>
          <p:cNvPr id="3" name="Text Placeholder 2"/>
          <p:cNvSpPr>
            <a:spLocks noGrp="1"/>
          </p:cNvSpPr>
          <p:nvPr>
            <p:ph type="body" sz="quarter" idx="16"/>
          </p:nvPr>
        </p:nvSpPr>
        <p:spPr/>
        <p:txBody>
          <a:bodyPr/>
          <a:lstStyle/>
          <a:p>
            <a:pPr>
              <a:lnSpc>
                <a:spcPct val="200000"/>
              </a:lnSpc>
              <a:buNone/>
            </a:pPr>
            <a:r>
              <a:rPr lang="en-GB" dirty="0"/>
              <a:t>Following are the components of MS Office:</a:t>
            </a:r>
          </a:p>
          <a:p>
            <a:pPr>
              <a:lnSpc>
                <a:spcPct val="200000"/>
              </a:lnSpc>
            </a:pPr>
            <a:r>
              <a:rPr lang="en-GB" dirty="0"/>
              <a:t>MS Word</a:t>
            </a:r>
          </a:p>
          <a:p>
            <a:pPr>
              <a:lnSpc>
                <a:spcPct val="200000"/>
              </a:lnSpc>
            </a:pPr>
            <a:r>
              <a:rPr lang="en-GB" dirty="0"/>
              <a:t>MS Excel</a:t>
            </a:r>
          </a:p>
          <a:p>
            <a:pPr>
              <a:lnSpc>
                <a:spcPct val="200000"/>
              </a:lnSpc>
            </a:pPr>
            <a:r>
              <a:rPr lang="en-GB" dirty="0"/>
              <a:t>MS PowerPoint </a:t>
            </a:r>
          </a:p>
          <a:p>
            <a:pPr>
              <a:lnSpc>
                <a:spcPct val="200000"/>
              </a:lnSpc>
            </a:pPr>
            <a:r>
              <a:rPr lang="en-GB" dirty="0"/>
              <a:t>MS Outlook</a:t>
            </a:r>
          </a:p>
          <a:p>
            <a:pPr>
              <a:lnSpc>
                <a:spcPct val="200000"/>
              </a:lnSpc>
            </a:pPr>
            <a:r>
              <a:rPr lang="en-GB" dirty="0"/>
              <a:t>MS Access</a:t>
            </a:r>
          </a:p>
          <a:p>
            <a:pPr>
              <a:lnSpc>
                <a:spcPct val="200000"/>
              </a:lnSpc>
            </a:pPr>
            <a:r>
              <a:rPr lang="en-GB" dirty="0"/>
              <a:t>MS One Note</a:t>
            </a:r>
          </a:p>
        </p:txBody>
      </p:sp>
    </p:spTree>
  </p:cSld>
  <p:clrMapOvr>
    <a:masterClrMapping/>
  </p:clrMapOvr>
  <p:transition spd="slow">
    <p:wipe dir="d"/>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 MS Word </a:t>
            </a:r>
            <a:endParaRPr lang="en-GB" sz="1600" dirty="0"/>
          </a:p>
        </p:txBody>
      </p:sp>
      <p:sp>
        <p:nvSpPr>
          <p:cNvPr id="3" name="Text Placeholder 2"/>
          <p:cNvSpPr>
            <a:spLocks noGrp="1"/>
          </p:cNvSpPr>
          <p:nvPr>
            <p:ph type="body" sz="quarter" idx="16"/>
          </p:nvPr>
        </p:nvSpPr>
        <p:spPr>
          <a:xfrm>
            <a:off x="457200" y="1389888"/>
            <a:ext cx="8240713" cy="4778375"/>
          </a:xfrm>
        </p:spPr>
        <p:txBody>
          <a:bodyPr>
            <a:normAutofit/>
          </a:bodyPr>
          <a:lstStyle/>
          <a:p>
            <a:pPr>
              <a:lnSpc>
                <a:spcPct val="200000"/>
              </a:lnSpc>
            </a:pPr>
            <a:r>
              <a:rPr lang="en-US" dirty="0"/>
              <a:t>Increase in Productivity</a:t>
            </a:r>
          </a:p>
          <a:p>
            <a:pPr lvl="1">
              <a:lnSpc>
                <a:spcPct val="200000"/>
              </a:lnSpc>
            </a:pPr>
            <a:r>
              <a:rPr lang="en-US" dirty="0"/>
              <a:t>New OpenType typography</a:t>
            </a:r>
            <a:r>
              <a:rPr lang="en-US" b="1" dirty="0"/>
              <a:t> </a:t>
            </a:r>
            <a:r>
              <a:rPr lang="en-US" dirty="0"/>
              <a:t>in Word 2010 offers flair to the ordinary text.</a:t>
            </a:r>
          </a:p>
          <a:p>
            <a:pPr lvl="1">
              <a:lnSpc>
                <a:spcPct val="200000"/>
              </a:lnSpc>
            </a:pPr>
            <a:r>
              <a:rPr lang="en-US" dirty="0"/>
              <a:t>The new</a:t>
            </a:r>
            <a:r>
              <a:rPr lang="en-US" b="1" dirty="0"/>
              <a:t> </a:t>
            </a:r>
            <a:r>
              <a:rPr lang="en-US" dirty="0"/>
              <a:t>co-authoring feature in Office 2010 makes it easier to edit the  same files concurrently with different people in different locations.</a:t>
            </a:r>
          </a:p>
          <a:p>
            <a:pPr lvl="1">
              <a:lnSpc>
                <a:spcPct val="200000"/>
              </a:lnSpc>
            </a:pPr>
            <a:r>
              <a:rPr lang="en-US" dirty="0"/>
              <a:t>The improved Ribbon, makes it easy to access more commands quickly and customise it.</a:t>
            </a:r>
          </a:p>
          <a:p>
            <a:pPr lvl="1">
              <a:lnSpc>
                <a:spcPct val="200000"/>
              </a:lnSpc>
            </a:pPr>
            <a:r>
              <a:rPr lang="en-US" dirty="0"/>
              <a:t>The new Paste with Live Preview feature offers to preview the Paste Options before the content gets pasted. </a:t>
            </a:r>
          </a:p>
          <a:p>
            <a:pPr lvl="1">
              <a:lnSpc>
                <a:spcPct val="200000"/>
              </a:lnSpc>
            </a:pPr>
            <a:endParaRPr lang="en-US" dirty="0"/>
          </a:p>
          <a:p>
            <a:pPr lvl="1">
              <a:lnSpc>
                <a:spcPct val="200000"/>
              </a:lnSpc>
            </a:pPr>
            <a:endParaRPr lang="en-US" dirty="0"/>
          </a:p>
        </p:txBody>
      </p:sp>
    </p:spTree>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0" y="0"/>
            <a:ext cx="9144000" cy="762000"/>
          </a:xfrm>
        </p:spPr>
        <p:txBody>
          <a:bodyPr/>
          <a:lstStyle/>
          <a:p>
            <a:r>
              <a:rPr lang="en-GB" dirty="0"/>
              <a:t>IT Infrastructure </a:t>
            </a:r>
            <a:r>
              <a:rPr lang="en-GB" sz="1600" dirty="0"/>
              <a:t>(1 of 3)</a:t>
            </a:r>
          </a:p>
        </p:txBody>
      </p:sp>
      <p:sp>
        <p:nvSpPr>
          <p:cNvPr id="6" name="Text Placeholder 5"/>
          <p:cNvSpPr>
            <a:spLocks noGrp="1"/>
          </p:cNvSpPr>
          <p:nvPr>
            <p:ph type="body" sz="quarter" idx="16"/>
          </p:nvPr>
        </p:nvSpPr>
        <p:spPr>
          <a:xfrm>
            <a:off x="457200" y="1393825"/>
            <a:ext cx="8240713" cy="4473575"/>
          </a:xfrm>
        </p:spPr>
        <p:txBody>
          <a:bodyPr/>
          <a:lstStyle/>
          <a:p>
            <a:pPr>
              <a:lnSpc>
                <a:spcPct val="200000"/>
              </a:lnSpc>
              <a:buSzPct val="70000"/>
              <a:buBlip>
                <a:blip r:embed="rId2"/>
              </a:buBlip>
            </a:pPr>
            <a:r>
              <a:rPr dirty="0"/>
              <a:t>IT infrastructure refers to the physical hardware used to interconnect computers.</a:t>
            </a:r>
          </a:p>
          <a:p>
            <a:pPr>
              <a:lnSpc>
                <a:spcPct val="200000"/>
              </a:lnSpc>
              <a:buSzPct val="70000"/>
              <a:buBlip>
                <a:blip r:embed="rId2"/>
              </a:buBlip>
            </a:pPr>
            <a:r>
              <a:rPr dirty="0"/>
              <a:t>It includes the routers, switches, hubs, telephone lines, cable television lines and satellites.</a:t>
            </a:r>
          </a:p>
        </p:txBody>
      </p:sp>
      <p:pic>
        <p:nvPicPr>
          <p:cNvPr id="13" name="Picture Placeholder 12" descr="93240440.jpg"/>
          <p:cNvPicPr>
            <a:picLocks noGrp="1" noChangeAspect="1"/>
          </p:cNvPicPr>
          <p:nvPr>
            <p:ph type="pic" sz="quarter" idx="17"/>
          </p:nvPr>
        </p:nvPicPr>
        <p:blipFill>
          <a:blip r:embed="rId3" cstate="email"/>
          <a:srcRect/>
          <a:stretch>
            <a:fillRect/>
          </a:stretch>
        </p:blipFill>
        <p:spPr>
          <a:xfrm>
            <a:off x="5773573" y="3553093"/>
            <a:ext cx="3092007" cy="2545513"/>
          </a:xfrm>
        </p:spPr>
      </p:pic>
    </p:spTree>
  </p:cSld>
  <p:clrMapOvr>
    <a:masterClrMapping/>
  </p:clrMapOvr>
  <p:transition spd="slow">
    <p:wipe dir="d"/>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 MS PowerPoint</a:t>
            </a:r>
            <a:endParaRPr lang="en-GB" sz="1600" dirty="0"/>
          </a:p>
        </p:txBody>
      </p:sp>
      <p:sp>
        <p:nvSpPr>
          <p:cNvPr id="3" name="Text Placeholder 2"/>
          <p:cNvSpPr>
            <a:spLocks noGrp="1"/>
          </p:cNvSpPr>
          <p:nvPr>
            <p:ph type="body" sz="quarter" idx="16"/>
          </p:nvPr>
        </p:nvSpPr>
        <p:spPr>
          <a:xfrm>
            <a:off x="457200" y="1389888"/>
            <a:ext cx="8240713" cy="4473575"/>
          </a:xfrm>
        </p:spPr>
        <p:txBody>
          <a:bodyPr>
            <a:normAutofit/>
          </a:bodyPr>
          <a:lstStyle/>
          <a:p>
            <a:pPr>
              <a:lnSpc>
                <a:spcPct val="200000"/>
              </a:lnSpc>
            </a:pPr>
            <a:r>
              <a:rPr lang="en-US" dirty="0"/>
              <a:t>Create visual impact</a:t>
            </a:r>
          </a:p>
          <a:p>
            <a:pPr lvl="1">
              <a:lnSpc>
                <a:spcPct val="200000"/>
              </a:lnSpc>
            </a:pPr>
            <a:r>
              <a:rPr lang="en-US" dirty="0"/>
              <a:t>The new Broadcast Slide Show feature in PowerPoint offers to publish  the live presentation over the Web quickly and fastly.</a:t>
            </a:r>
          </a:p>
          <a:p>
            <a:pPr lvl="1">
              <a:lnSpc>
                <a:spcPct val="200000"/>
              </a:lnSpc>
            </a:pPr>
            <a:r>
              <a:rPr lang="en-US" dirty="0"/>
              <a:t>Embedded videos in PowerPoint 2010 can be edited without the usage of any additional software.</a:t>
            </a:r>
          </a:p>
          <a:p>
            <a:pPr lvl="1"/>
            <a:endParaRPr lang="en-GB" dirty="0"/>
          </a:p>
        </p:txBody>
      </p:sp>
    </p:spTree>
  </p:cSld>
  <p:clrMapOvr>
    <a:masterClrMapping/>
  </p:clrMapOvr>
  <p:transition spd="slow">
    <p:wipe dir="d"/>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Benefits - MS Excel</a:t>
            </a:r>
            <a:endParaRPr lang="en-GB" sz="1600" dirty="0"/>
          </a:p>
        </p:txBody>
      </p:sp>
      <p:sp>
        <p:nvSpPr>
          <p:cNvPr id="3" name="Text Placeholder 2"/>
          <p:cNvSpPr>
            <a:spLocks noGrp="1"/>
          </p:cNvSpPr>
          <p:nvPr>
            <p:ph type="body" sz="quarter" idx="16"/>
          </p:nvPr>
        </p:nvSpPr>
        <p:spPr>
          <a:xfrm>
            <a:off x="457200" y="1389888"/>
            <a:ext cx="8240713" cy="4473575"/>
          </a:xfrm>
        </p:spPr>
        <p:txBody>
          <a:bodyPr/>
          <a:lstStyle/>
          <a:p>
            <a:pPr>
              <a:lnSpc>
                <a:spcPct val="200000"/>
              </a:lnSpc>
            </a:pPr>
            <a:r>
              <a:rPr lang="en-US" dirty="0"/>
              <a:t> Better decision making</a:t>
            </a:r>
          </a:p>
          <a:p>
            <a:pPr lvl="1">
              <a:lnSpc>
                <a:spcPct val="200000"/>
              </a:lnSpc>
            </a:pPr>
            <a:r>
              <a:rPr lang="en-US" dirty="0"/>
              <a:t>The new visualisation tools in Excel 2010 offers to add visual summary of the analysis along with the values in a tiny charts </a:t>
            </a:r>
            <a:r>
              <a:rPr dirty="0"/>
              <a:t>which </a:t>
            </a:r>
            <a:r>
              <a:rPr lang="en-US" dirty="0"/>
              <a:t>turns the complex things into simple.</a:t>
            </a:r>
          </a:p>
          <a:p>
            <a:pPr lvl="1">
              <a:lnSpc>
                <a:spcPct val="200000"/>
              </a:lnSpc>
            </a:pPr>
            <a:r>
              <a:rPr lang="en-US" dirty="0"/>
              <a:t>The new Application Parts</a:t>
            </a:r>
            <a:r>
              <a:rPr lang="en-US" b="1" dirty="0"/>
              <a:t> </a:t>
            </a:r>
            <a:r>
              <a:rPr lang="en-US" dirty="0"/>
              <a:t>enables you to add pre-built components to the database in just few simple steps.</a:t>
            </a:r>
          </a:p>
        </p:txBody>
      </p:sp>
    </p:spTree>
  </p:cSld>
  <p:clrMapOvr>
    <a:masterClrMapping/>
  </p:clrMapOvr>
  <p:transition spd="slow">
    <p:wipe dir="d"/>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892401"/>
          </a:xfrm>
        </p:spPr>
        <p:txBody>
          <a:bodyPr>
            <a:normAutofit/>
          </a:bodyPr>
          <a:lstStyle/>
          <a:p>
            <a:r>
              <a:rPr lang="en-GB" dirty="0"/>
              <a:t>MS Word</a:t>
            </a:r>
          </a:p>
        </p:txBody>
      </p:sp>
    </p:spTree>
  </p:cSld>
  <p:clrMapOvr>
    <a:masterClrMapping/>
  </p:clrMapOvr>
  <p:transition spd="slow">
    <p:wipe dir="d"/>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MS Word</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pPr>
            <a:r>
              <a:rPr dirty="0"/>
              <a:t>MS Word is an authoring tool used  to create, modify and produce text documents. </a:t>
            </a:r>
          </a:p>
          <a:p>
            <a:pPr>
              <a:lnSpc>
                <a:spcPct val="200000"/>
              </a:lnSpc>
            </a:pPr>
            <a:r>
              <a:rPr dirty="0"/>
              <a:t>It is available in Windows and Mac versions.  </a:t>
            </a:r>
          </a:p>
          <a:p>
            <a:pPr>
              <a:lnSpc>
                <a:spcPct val="200000"/>
              </a:lnSpc>
            </a:pPr>
            <a:r>
              <a:rPr dirty="0"/>
              <a:t>It has become one of the most popular word processor application. </a:t>
            </a:r>
          </a:p>
          <a:p>
            <a:pPr>
              <a:lnSpc>
                <a:spcPct val="200000"/>
              </a:lnSpc>
            </a:pPr>
            <a:r>
              <a:rPr dirty="0"/>
              <a:t>A word processor is an application that enables you to type text on a computer. </a:t>
            </a:r>
          </a:p>
        </p:txBody>
      </p:sp>
    </p:spTree>
  </p:cSld>
  <p:clrMapOvr>
    <a:masterClrMapping/>
  </p:clrMapOvr>
  <p:transition spd="slow">
    <p:wipe dir="d"/>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Getting Started</a:t>
            </a:r>
          </a:p>
        </p:txBody>
      </p:sp>
      <p:sp>
        <p:nvSpPr>
          <p:cNvPr id="5" name="Text Placeholder 2"/>
          <p:cNvSpPr>
            <a:spLocks noGrp="1"/>
          </p:cNvSpPr>
          <p:nvPr>
            <p:ph type="body" sz="quarter" idx="16"/>
          </p:nvPr>
        </p:nvSpPr>
        <p:spPr>
          <a:xfrm>
            <a:off x="457200" y="1360489"/>
            <a:ext cx="8240713" cy="773111"/>
          </a:xfrm>
        </p:spPr>
        <p:txBody>
          <a:bodyPr/>
          <a:lstStyle/>
          <a:p>
            <a:pPr>
              <a:lnSpc>
                <a:spcPct val="200000"/>
              </a:lnSpc>
              <a:buNone/>
            </a:pPr>
            <a:r>
              <a:rPr lang="en-GB" dirty="0"/>
              <a:t>This shows the title bar and menu bar of MS Word 2010.</a:t>
            </a:r>
          </a:p>
        </p:txBody>
      </p:sp>
      <p:grpSp>
        <p:nvGrpSpPr>
          <p:cNvPr id="3" name="Group 8"/>
          <p:cNvGrpSpPr/>
          <p:nvPr/>
        </p:nvGrpSpPr>
        <p:grpSpPr>
          <a:xfrm>
            <a:off x="152400" y="2133600"/>
            <a:ext cx="8839200" cy="3276600"/>
            <a:chOff x="152400" y="2133600"/>
            <a:chExt cx="8839200" cy="3276600"/>
          </a:xfrm>
        </p:grpSpPr>
        <p:pic>
          <p:nvPicPr>
            <p:cNvPr id="4" name="Picture 3" descr="ss1.JPG"/>
            <p:cNvPicPr>
              <a:picLocks noChangeAspect="1"/>
            </p:cNvPicPr>
            <p:nvPr/>
          </p:nvPicPr>
          <p:blipFill>
            <a:blip r:embed="rId2" cstate="screen"/>
            <a:stretch>
              <a:fillRect/>
            </a:stretch>
          </p:blipFill>
          <p:spPr>
            <a:xfrm>
              <a:off x="168052" y="3505200"/>
              <a:ext cx="8823548" cy="1905000"/>
            </a:xfrm>
            <a:prstGeom prst="rect">
              <a:avLst/>
            </a:prstGeom>
            <a:ln>
              <a:solidFill>
                <a:schemeClr val="tx1"/>
              </a:solidFill>
            </a:ln>
          </p:spPr>
        </p:pic>
        <p:sp>
          <p:nvSpPr>
            <p:cNvPr id="10" name="Rectangle 9"/>
            <p:cNvSpPr/>
            <p:nvPr/>
          </p:nvSpPr>
          <p:spPr>
            <a:xfrm>
              <a:off x="152400" y="3886200"/>
              <a:ext cx="8839200" cy="381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p:cNvSpPr/>
            <p:nvPr/>
          </p:nvSpPr>
          <p:spPr>
            <a:xfrm>
              <a:off x="152400" y="3505200"/>
              <a:ext cx="8839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Rounded Rectangular Callout 13"/>
            <p:cNvSpPr/>
            <p:nvPr/>
          </p:nvSpPr>
          <p:spPr>
            <a:xfrm>
              <a:off x="5105400" y="2133600"/>
              <a:ext cx="1066800" cy="762000"/>
            </a:xfrm>
            <a:prstGeom prst="wedgeRoundRectCallout">
              <a:avLst>
                <a:gd name="adj1" fmla="val -29128"/>
                <a:gd name="adj2" fmla="val 13604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Title bar</a:t>
              </a:r>
            </a:p>
          </p:txBody>
        </p:sp>
        <p:sp>
          <p:nvSpPr>
            <p:cNvPr id="12" name="Rounded Rectangular Callout 11"/>
            <p:cNvSpPr/>
            <p:nvPr/>
          </p:nvSpPr>
          <p:spPr>
            <a:xfrm>
              <a:off x="1447800" y="2438400"/>
              <a:ext cx="1066800" cy="762000"/>
            </a:xfrm>
            <a:prstGeom prst="wedgeRoundRectCallout">
              <a:avLst>
                <a:gd name="adj1" fmla="val -29128"/>
                <a:gd name="adj2" fmla="val 13604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Menu bar</a:t>
              </a:r>
            </a:p>
          </p:txBody>
        </p:sp>
      </p:grpSp>
    </p:spTree>
  </p:cSld>
  <p:clrMapOvr>
    <a:masterClrMapping/>
  </p:clrMapOvr>
  <p:transition spd="slow">
    <p:wipe dir="d"/>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MS Word Menus</a:t>
            </a:r>
          </a:p>
        </p:txBody>
      </p:sp>
      <p:sp>
        <p:nvSpPr>
          <p:cNvPr id="3" name="Text Placeholder 2"/>
          <p:cNvSpPr>
            <a:spLocks noGrp="1"/>
          </p:cNvSpPr>
          <p:nvPr>
            <p:ph type="body" sz="quarter" idx="16"/>
          </p:nvPr>
        </p:nvSpPr>
        <p:spPr>
          <a:xfrm>
            <a:off x="838200" y="2057400"/>
            <a:ext cx="2362200" cy="2687130"/>
          </a:xfrm>
        </p:spPr>
        <p:txBody>
          <a:bodyPr>
            <a:normAutofit/>
          </a:bodyPr>
          <a:lstStyle/>
          <a:p>
            <a:pPr>
              <a:lnSpc>
                <a:spcPct val="200000"/>
              </a:lnSpc>
            </a:pPr>
            <a:r>
              <a:rPr lang="en-GB" dirty="0"/>
              <a:t>File</a:t>
            </a:r>
          </a:p>
          <a:p>
            <a:pPr>
              <a:lnSpc>
                <a:spcPct val="200000"/>
              </a:lnSpc>
            </a:pPr>
            <a:r>
              <a:rPr lang="en-GB" dirty="0"/>
              <a:t>Home</a:t>
            </a:r>
          </a:p>
          <a:p>
            <a:pPr>
              <a:lnSpc>
                <a:spcPct val="200000"/>
              </a:lnSpc>
            </a:pPr>
            <a:r>
              <a:rPr lang="en-GB" dirty="0"/>
              <a:t>Insert</a:t>
            </a:r>
          </a:p>
          <a:p>
            <a:pPr>
              <a:lnSpc>
                <a:spcPct val="200000"/>
              </a:lnSpc>
            </a:pPr>
            <a:r>
              <a:rPr lang="en-GB" dirty="0"/>
              <a:t>Page Layout</a:t>
            </a:r>
          </a:p>
        </p:txBody>
      </p:sp>
      <p:sp>
        <p:nvSpPr>
          <p:cNvPr id="4" name="Text Placeholder 2"/>
          <p:cNvSpPr txBox="1">
            <a:spLocks/>
          </p:cNvSpPr>
          <p:nvPr/>
        </p:nvSpPr>
        <p:spPr>
          <a:xfrm>
            <a:off x="4419600" y="2057400"/>
            <a:ext cx="3352800" cy="2743200"/>
          </a:xfrm>
          <a:prstGeom prst="rect">
            <a:avLst/>
          </a:prstGeom>
        </p:spPr>
        <p:txBody>
          <a:bodyPr>
            <a:normAutofit/>
          </a:bodyPr>
          <a:lstStyle/>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References </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Mailings</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Review</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View</a:t>
            </a:r>
          </a:p>
        </p:txBody>
      </p:sp>
      <p:sp>
        <p:nvSpPr>
          <p:cNvPr id="5" name="Text Placeholder 2"/>
          <p:cNvSpPr txBox="1">
            <a:spLocks/>
          </p:cNvSpPr>
          <p:nvPr/>
        </p:nvSpPr>
        <p:spPr>
          <a:xfrm>
            <a:off x="457200" y="1524000"/>
            <a:ext cx="6553200" cy="457200"/>
          </a:xfrm>
          <a:prstGeom prst="rect">
            <a:avLst/>
          </a:prstGeom>
        </p:spPr>
        <p:txBody>
          <a:bodyPr>
            <a:normAutofit/>
          </a:bodyPr>
          <a:lstStyle/>
          <a:p>
            <a:pPr marL="231775" marR="0" lvl="0" indent="-231775" algn="l" defTabSz="457200" rtl="0" eaLnBrk="1" fontAlgn="auto" latinLnBrk="0" hangingPunct="1">
              <a:lnSpc>
                <a:spcPct val="100000"/>
              </a:lnSpc>
              <a:spcBef>
                <a:spcPct val="20000"/>
              </a:spcBef>
              <a:spcAft>
                <a:spcPts val="0"/>
              </a:spcAft>
              <a:buClr>
                <a:srgbClr val="0070C0"/>
              </a:buClr>
              <a:buSzPct val="70000"/>
              <a:buFontTx/>
              <a:buNone/>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Following are the menus of</a:t>
            </a:r>
            <a:r>
              <a:rPr kumimoji="0" lang="en-GB" sz="1800" b="0" i="0" u="none" strike="noStrike" kern="1200" cap="none" spc="0" normalizeH="0" noProof="0" dirty="0">
                <a:ln>
                  <a:noFill/>
                </a:ln>
                <a:solidFill>
                  <a:srgbClr val="595959"/>
                </a:solidFill>
                <a:effectLst/>
                <a:uLnTx/>
                <a:uFillTx/>
                <a:latin typeface="+mn-lt"/>
                <a:ea typeface="+mn-ea"/>
                <a:cs typeface="Arial"/>
              </a:rPr>
              <a:t> </a:t>
            </a:r>
            <a:r>
              <a:rPr kumimoji="0" lang="en-GB" sz="1800" b="0" i="0" u="none" strike="noStrike" kern="1200" cap="none" spc="0" normalizeH="0" baseline="0" noProof="0" dirty="0">
                <a:ln>
                  <a:noFill/>
                </a:ln>
                <a:solidFill>
                  <a:srgbClr val="595959"/>
                </a:solidFill>
                <a:effectLst/>
                <a:uLnTx/>
                <a:uFillTx/>
                <a:latin typeface="+mn-lt"/>
                <a:ea typeface="+mn-ea"/>
                <a:cs typeface="Arial"/>
              </a:rPr>
              <a:t>MS Word 2010:</a:t>
            </a:r>
          </a:p>
        </p:txBody>
      </p:sp>
    </p:spTree>
  </p:cSld>
  <p:clrMapOvr>
    <a:masterClrMapping/>
  </p:clrMapOvr>
  <p:transition spd="slow">
    <p:wipe dir="d"/>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(1 of 5)</a:t>
            </a:r>
          </a:p>
        </p:txBody>
      </p:sp>
      <p:sp>
        <p:nvSpPr>
          <p:cNvPr id="3" name="Text Placeholder 2"/>
          <p:cNvSpPr>
            <a:spLocks noGrp="1"/>
          </p:cNvSpPr>
          <p:nvPr>
            <p:ph type="body" sz="quarter" idx="16"/>
          </p:nvPr>
        </p:nvSpPr>
        <p:spPr>
          <a:xfrm>
            <a:off x="457200" y="1360488"/>
            <a:ext cx="6400800" cy="4887912"/>
          </a:xfrm>
        </p:spPr>
        <p:txBody>
          <a:bodyPr/>
          <a:lstStyle/>
          <a:p>
            <a:pPr>
              <a:lnSpc>
                <a:spcPct val="200000"/>
              </a:lnSpc>
            </a:pPr>
            <a:r>
              <a:rPr lang="en-GB" dirty="0"/>
              <a:t>Save</a:t>
            </a:r>
          </a:p>
          <a:p>
            <a:pPr lvl="1">
              <a:lnSpc>
                <a:spcPct val="200000"/>
              </a:lnSpc>
            </a:pPr>
            <a:r>
              <a:rPr lang="en-GB" dirty="0"/>
              <a:t>It is used to save the changes made to an existing file. </a:t>
            </a:r>
          </a:p>
          <a:p>
            <a:pPr>
              <a:lnSpc>
                <a:spcPct val="200000"/>
              </a:lnSpc>
            </a:pPr>
            <a:r>
              <a:rPr lang="en-GB" dirty="0"/>
              <a:t>Save As</a:t>
            </a:r>
          </a:p>
          <a:p>
            <a:pPr lvl="1">
              <a:lnSpc>
                <a:spcPct val="200000"/>
              </a:lnSpc>
            </a:pPr>
            <a:r>
              <a:rPr lang="en-GB" dirty="0"/>
              <a:t>It is used to change the file location or to rename the file.</a:t>
            </a:r>
          </a:p>
        </p:txBody>
      </p:sp>
      <p:pic>
        <p:nvPicPr>
          <p:cNvPr id="4" name="Picture 3" descr="ss2.JPG"/>
          <p:cNvPicPr>
            <a:picLocks noChangeAspect="1"/>
          </p:cNvPicPr>
          <p:nvPr/>
        </p:nvPicPr>
        <p:blipFill>
          <a:blip r:embed="rId2" cstate="screen"/>
          <a:stretch>
            <a:fillRect/>
          </a:stretch>
        </p:blipFill>
        <p:spPr>
          <a:xfrm>
            <a:off x="7086600" y="990600"/>
            <a:ext cx="1628775" cy="5321494"/>
          </a:xfrm>
          <a:prstGeom prst="rect">
            <a:avLst/>
          </a:prstGeom>
          <a:ln>
            <a:solidFill>
              <a:schemeClr val="tx1"/>
            </a:solidFill>
          </a:ln>
        </p:spPr>
      </p:pic>
      <p:sp>
        <p:nvSpPr>
          <p:cNvPr id="6" name="Rectangle 5"/>
          <p:cNvSpPr/>
          <p:nvPr/>
        </p:nvSpPr>
        <p:spPr>
          <a:xfrm>
            <a:off x="7315200" y="13716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315200" y="17526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(2 of 5)</a:t>
            </a:r>
          </a:p>
        </p:txBody>
      </p:sp>
      <p:sp>
        <p:nvSpPr>
          <p:cNvPr id="3" name="Text Placeholder 2"/>
          <p:cNvSpPr>
            <a:spLocks noGrp="1"/>
          </p:cNvSpPr>
          <p:nvPr>
            <p:ph type="body" sz="quarter" idx="16"/>
          </p:nvPr>
        </p:nvSpPr>
        <p:spPr>
          <a:xfrm>
            <a:off x="457201" y="1360488"/>
            <a:ext cx="6172200" cy="4887912"/>
          </a:xfrm>
        </p:spPr>
        <p:txBody>
          <a:bodyPr>
            <a:normAutofit/>
          </a:bodyPr>
          <a:lstStyle/>
          <a:p>
            <a:pPr>
              <a:lnSpc>
                <a:spcPct val="200000"/>
              </a:lnSpc>
            </a:pPr>
            <a:r>
              <a:rPr lang="en-GB" dirty="0"/>
              <a:t>Open</a:t>
            </a:r>
          </a:p>
          <a:p>
            <a:pPr lvl="1">
              <a:lnSpc>
                <a:spcPct val="200000"/>
              </a:lnSpc>
            </a:pPr>
            <a:r>
              <a:rPr lang="en-GB" dirty="0"/>
              <a:t>It is used to open the existing file or document.</a:t>
            </a:r>
          </a:p>
          <a:p>
            <a:pPr>
              <a:lnSpc>
                <a:spcPct val="200000"/>
              </a:lnSpc>
            </a:pPr>
            <a:r>
              <a:rPr lang="en-GB" dirty="0"/>
              <a:t>Close</a:t>
            </a:r>
          </a:p>
          <a:p>
            <a:pPr lvl="1">
              <a:lnSpc>
                <a:spcPct val="200000"/>
              </a:lnSpc>
            </a:pPr>
            <a:r>
              <a:rPr lang="en-GB" dirty="0"/>
              <a:t>It is used to close the opened file or document.</a:t>
            </a:r>
          </a:p>
          <a:p>
            <a:pPr>
              <a:lnSpc>
                <a:spcPct val="200000"/>
              </a:lnSpc>
            </a:pPr>
            <a:r>
              <a:rPr lang="en-GB" dirty="0"/>
              <a:t>Info</a:t>
            </a:r>
          </a:p>
          <a:p>
            <a:pPr lvl="1">
              <a:lnSpc>
                <a:spcPct val="200000"/>
              </a:lnSpc>
            </a:pPr>
            <a:r>
              <a:rPr lang="en-GB" dirty="0"/>
              <a:t>It provides detailed information about the existing or opened document.</a:t>
            </a:r>
          </a:p>
        </p:txBody>
      </p:sp>
      <p:pic>
        <p:nvPicPr>
          <p:cNvPr id="4" name="Picture 3" descr="ss2.JPG"/>
          <p:cNvPicPr>
            <a:picLocks noChangeAspect="1"/>
          </p:cNvPicPr>
          <p:nvPr/>
        </p:nvPicPr>
        <p:blipFill>
          <a:blip r:embed="rId3" cstate="screen"/>
          <a:stretch>
            <a:fillRect/>
          </a:stretch>
        </p:blipFill>
        <p:spPr>
          <a:xfrm>
            <a:off x="7086600" y="990600"/>
            <a:ext cx="1628775" cy="5321494"/>
          </a:xfrm>
          <a:prstGeom prst="rect">
            <a:avLst/>
          </a:prstGeom>
          <a:ln>
            <a:solidFill>
              <a:schemeClr val="tx1"/>
            </a:solidFill>
          </a:ln>
        </p:spPr>
      </p:pic>
      <p:sp>
        <p:nvSpPr>
          <p:cNvPr id="5" name="Rectangle 4"/>
          <p:cNvSpPr/>
          <p:nvPr/>
        </p:nvSpPr>
        <p:spPr>
          <a:xfrm>
            <a:off x="7315200" y="2057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2438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315200" y="2819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(3 of 5)</a:t>
            </a:r>
          </a:p>
        </p:txBody>
      </p:sp>
      <p:sp>
        <p:nvSpPr>
          <p:cNvPr id="3" name="Text Placeholder 2"/>
          <p:cNvSpPr>
            <a:spLocks noGrp="1"/>
          </p:cNvSpPr>
          <p:nvPr>
            <p:ph type="body" sz="quarter" idx="16"/>
          </p:nvPr>
        </p:nvSpPr>
        <p:spPr>
          <a:xfrm>
            <a:off x="457201" y="1360488"/>
            <a:ext cx="6477000" cy="4473575"/>
          </a:xfrm>
        </p:spPr>
        <p:txBody>
          <a:bodyPr/>
          <a:lstStyle/>
          <a:p>
            <a:pPr>
              <a:lnSpc>
                <a:spcPct val="200000"/>
              </a:lnSpc>
            </a:pPr>
            <a:r>
              <a:rPr lang="en-GB" dirty="0"/>
              <a:t>Recent</a:t>
            </a:r>
          </a:p>
          <a:p>
            <a:pPr lvl="1">
              <a:lnSpc>
                <a:spcPct val="200000"/>
              </a:lnSpc>
            </a:pPr>
            <a:r>
              <a:rPr lang="en-GB" dirty="0"/>
              <a:t>It displays the recently opened documents.</a:t>
            </a:r>
          </a:p>
          <a:p>
            <a:pPr>
              <a:lnSpc>
                <a:spcPct val="200000"/>
              </a:lnSpc>
            </a:pPr>
            <a:r>
              <a:rPr lang="en-GB" dirty="0"/>
              <a:t>New</a:t>
            </a:r>
          </a:p>
          <a:p>
            <a:pPr lvl="1">
              <a:lnSpc>
                <a:spcPct val="200000"/>
              </a:lnSpc>
            </a:pPr>
            <a:r>
              <a:rPr lang="en-GB" dirty="0"/>
              <a:t>It is used to create a new document.</a:t>
            </a:r>
          </a:p>
          <a:p>
            <a:pPr>
              <a:lnSpc>
                <a:spcPct val="200000"/>
              </a:lnSpc>
            </a:pPr>
            <a:r>
              <a:rPr lang="en-GB" dirty="0"/>
              <a:t>Print</a:t>
            </a:r>
          </a:p>
          <a:p>
            <a:pPr lvl="1">
              <a:lnSpc>
                <a:spcPct val="200000"/>
              </a:lnSpc>
            </a:pPr>
            <a:r>
              <a:rPr lang="en-GB" dirty="0"/>
              <a:t>It is used to print the document.</a:t>
            </a:r>
          </a:p>
          <a:p>
            <a:pPr lvl="1">
              <a:lnSpc>
                <a:spcPct val="200000"/>
              </a:lnSpc>
            </a:pPr>
            <a:endParaRPr lang="en-GB" dirty="0"/>
          </a:p>
        </p:txBody>
      </p:sp>
      <p:pic>
        <p:nvPicPr>
          <p:cNvPr id="4" name="Picture 3" descr="ss2.JPG"/>
          <p:cNvPicPr>
            <a:picLocks noChangeAspect="1"/>
          </p:cNvPicPr>
          <p:nvPr/>
        </p:nvPicPr>
        <p:blipFill>
          <a:blip r:embed="rId2" cstate="screen"/>
          <a:stretch>
            <a:fillRect/>
          </a:stretch>
        </p:blipFill>
        <p:spPr>
          <a:xfrm>
            <a:off x="7086600" y="990600"/>
            <a:ext cx="1628775" cy="5321494"/>
          </a:xfrm>
          <a:prstGeom prst="rect">
            <a:avLst/>
          </a:prstGeom>
          <a:ln>
            <a:solidFill>
              <a:schemeClr val="tx1"/>
            </a:solidFill>
          </a:ln>
        </p:spPr>
      </p:pic>
      <p:sp>
        <p:nvSpPr>
          <p:cNvPr id="5" name="Rectangle 4"/>
          <p:cNvSpPr/>
          <p:nvPr/>
        </p:nvSpPr>
        <p:spPr>
          <a:xfrm>
            <a:off x="7239000" y="33528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239000" y="38100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239000" y="42672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(4 of 5)</a:t>
            </a:r>
          </a:p>
        </p:txBody>
      </p:sp>
      <p:sp>
        <p:nvSpPr>
          <p:cNvPr id="3" name="Text Placeholder 2"/>
          <p:cNvSpPr>
            <a:spLocks noGrp="1"/>
          </p:cNvSpPr>
          <p:nvPr>
            <p:ph type="body" sz="quarter" idx="16"/>
          </p:nvPr>
        </p:nvSpPr>
        <p:spPr>
          <a:xfrm>
            <a:off x="457201" y="1360488"/>
            <a:ext cx="6248400" cy="4473575"/>
          </a:xfrm>
        </p:spPr>
        <p:txBody>
          <a:bodyPr/>
          <a:lstStyle/>
          <a:p>
            <a:pPr>
              <a:lnSpc>
                <a:spcPct val="200000"/>
              </a:lnSpc>
            </a:pPr>
            <a:r>
              <a:rPr lang="en-GB" dirty="0"/>
              <a:t>Save &amp; Send</a:t>
            </a:r>
          </a:p>
          <a:p>
            <a:pPr lvl="1">
              <a:lnSpc>
                <a:spcPct val="200000"/>
              </a:lnSpc>
            </a:pPr>
            <a:r>
              <a:rPr lang="en-GB" dirty="0"/>
              <a:t>It saves the file and gives the option of sending file in different formats.</a:t>
            </a:r>
          </a:p>
          <a:p>
            <a:pPr>
              <a:lnSpc>
                <a:spcPct val="200000"/>
              </a:lnSpc>
            </a:pPr>
            <a:r>
              <a:rPr lang="en-GB" dirty="0"/>
              <a:t>Help</a:t>
            </a:r>
          </a:p>
          <a:p>
            <a:pPr lvl="1">
              <a:lnSpc>
                <a:spcPct val="200000"/>
              </a:lnSpc>
            </a:pPr>
            <a:r>
              <a:rPr lang="en-GB" dirty="0"/>
              <a:t>It is the online help for MS Word 2010.</a:t>
            </a:r>
          </a:p>
        </p:txBody>
      </p:sp>
      <p:pic>
        <p:nvPicPr>
          <p:cNvPr id="4" name="Picture 3" descr="ss2.JPG"/>
          <p:cNvPicPr>
            <a:picLocks noChangeAspect="1"/>
          </p:cNvPicPr>
          <p:nvPr/>
        </p:nvPicPr>
        <p:blipFill>
          <a:blip r:embed="rId3" cstate="screen"/>
          <a:stretch>
            <a:fillRect/>
          </a:stretch>
        </p:blipFill>
        <p:spPr>
          <a:xfrm>
            <a:off x="7086600" y="990600"/>
            <a:ext cx="1628775" cy="5321494"/>
          </a:xfrm>
          <a:prstGeom prst="rect">
            <a:avLst/>
          </a:prstGeom>
          <a:ln>
            <a:solidFill>
              <a:schemeClr val="tx1"/>
            </a:solidFill>
          </a:ln>
        </p:spPr>
      </p:pic>
      <p:sp>
        <p:nvSpPr>
          <p:cNvPr id="5" name="Rectangle 4"/>
          <p:cNvSpPr/>
          <p:nvPr/>
        </p:nvSpPr>
        <p:spPr>
          <a:xfrm>
            <a:off x="7315200" y="48006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5181600"/>
            <a:ext cx="685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IT Infrastructure </a:t>
            </a:r>
            <a:r>
              <a:rPr lang="en-GB" sz="1600" dirty="0"/>
              <a:t>(2 of 3)</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buSzPct val="70000"/>
              <a:buBlip>
                <a:blip r:embed="rId2"/>
              </a:buBlip>
            </a:pPr>
            <a:r>
              <a:rPr lang="en-US" dirty="0"/>
              <a:t>It also includes the software applications to send, receive and manage the communication signals.</a:t>
            </a:r>
          </a:p>
          <a:p>
            <a:pPr>
              <a:lnSpc>
                <a:spcPct val="200000"/>
              </a:lnSpc>
              <a:buSzPct val="70000"/>
              <a:buBlip>
                <a:blip r:embed="rId2"/>
              </a:buBlip>
            </a:pPr>
            <a:r>
              <a:rPr lang="en-US" dirty="0"/>
              <a:t>In simple words, it includes everything that supports the flow of information.</a:t>
            </a:r>
            <a:endParaRPr dirty="0"/>
          </a:p>
          <a:p>
            <a:pPr>
              <a:lnSpc>
                <a:spcPct val="200000"/>
              </a:lnSpc>
              <a:buSzPct val="70000"/>
              <a:buBlip>
                <a:blip r:embed="rId2"/>
              </a:buBlip>
            </a:pPr>
            <a:r>
              <a:rPr dirty="0"/>
              <a:t>IT Infrastructure plays a vital role in promoting the Internet. </a:t>
            </a:r>
          </a:p>
          <a:p>
            <a:pPr>
              <a:lnSpc>
                <a:spcPct val="100000"/>
              </a:lnSpc>
            </a:pPr>
            <a:endParaRPr lang="en-GB" dirty="0"/>
          </a:p>
        </p:txBody>
      </p:sp>
      <p:pic>
        <p:nvPicPr>
          <p:cNvPr id="6" name="Picture Placeholder 5" descr="100778698.jpg"/>
          <p:cNvPicPr>
            <a:picLocks noGrp="1" noChangeAspect="1"/>
          </p:cNvPicPr>
          <p:nvPr>
            <p:ph type="pic" sz="quarter" idx="17"/>
          </p:nvPr>
        </p:nvPicPr>
        <p:blipFill>
          <a:blip r:embed="rId3" cstate="email"/>
          <a:srcRect/>
          <a:stretch>
            <a:fillRect/>
          </a:stretch>
        </p:blipFill>
        <p:spPr>
          <a:xfrm>
            <a:off x="5636521" y="3814353"/>
            <a:ext cx="3141727" cy="2586445"/>
          </a:xfrm>
        </p:spPr>
      </p:pic>
    </p:spTree>
  </p:cSld>
  <p:clrMapOvr>
    <a:masterClrMapping/>
  </p:clrMapOvr>
  <p:transition spd="slow">
    <p:wipe dir="d"/>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(5 of 5)</a:t>
            </a:r>
          </a:p>
        </p:txBody>
      </p:sp>
      <p:sp>
        <p:nvSpPr>
          <p:cNvPr id="3" name="Text Placeholder 2"/>
          <p:cNvSpPr>
            <a:spLocks noGrp="1"/>
          </p:cNvSpPr>
          <p:nvPr>
            <p:ph type="body" sz="quarter" idx="16"/>
          </p:nvPr>
        </p:nvSpPr>
        <p:spPr>
          <a:xfrm>
            <a:off x="457201" y="1360488"/>
            <a:ext cx="5715000" cy="4473575"/>
          </a:xfrm>
        </p:spPr>
        <p:txBody>
          <a:bodyPr/>
          <a:lstStyle/>
          <a:p>
            <a:pPr>
              <a:lnSpc>
                <a:spcPct val="200000"/>
              </a:lnSpc>
            </a:pPr>
            <a:r>
              <a:rPr lang="en-GB" dirty="0"/>
              <a:t>Options</a:t>
            </a:r>
          </a:p>
          <a:p>
            <a:pPr lvl="1">
              <a:lnSpc>
                <a:spcPct val="200000"/>
              </a:lnSpc>
            </a:pPr>
            <a:r>
              <a:rPr lang="en-GB" dirty="0"/>
              <a:t>It displays the word options.</a:t>
            </a:r>
          </a:p>
          <a:p>
            <a:pPr>
              <a:lnSpc>
                <a:spcPct val="200000"/>
              </a:lnSpc>
            </a:pPr>
            <a:r>
              <a:rPr lang="en-GB" dirty="0"/>
              <a:t>Exit</a:t>
            </a:r>
          </a:p>
          <a:p>
            <a:pPr lvl="1">
              <a:lnSpc>
                <a:spcPct val="200000"/>
              </a:lnSpc>
            </a:pPr>
            <a:r>
              <a:rPr lang="en-GB" dirty="0"/>
              <a:t>It closes the MS Word 2010 Window.</a:t>
            </a:r>
          </a:p>
          <a:p>
            <a:pPr>
              <a:lnSpc>
                <a:spcPct val="200000"/>
              </a:lnSpc>
            </a:pPr>
            <a:endParaRPr lang="en-GB" dirty="0"/>
          </a:p>
        </p:txBody>
      </p:sp>
      <p:pic>
        <p:nvPicPr>
          <p:cNvPr id="4" name="Picture 3" descr="ss2.JPG"/>
          <p:cNvPicPr>
            <a:picLocks noChangeAspect="1"/>
          </p:cNvPicPr>
          <p:nvPr/>
        </p:nvPicPr>
        <p:blipFill>
          <a:blip r:embed="rId2" cstate="screen"/>
          <a:stretch>
            <a:fillRect/>
          </a:stretch>
        </p:blipFill>
        <p:spPr>
          <a:xfrm>
            <a:off x="7086600" y="990600"/>
            <a:ext cx="1628775" cy="5321494"/>
          </a:xfrm>
          <a:prstGeom prst="rect">
            <a:avLst/>
          </a:prstGeom>
          <a:ln>
            <a:solidFill>
              <a:schemeClr val="tx1"/>
            </a:solidFill>
          </a:ln>
        </p:spPr>
      </p:pic>
      <p:sp>
        <p:nvSpPr>
          <p:cNvPr id="5" name="Rectangle 4"/>
          <p:cNvSpPr/>
          <p:nvPr/>
        </p:nvSpPr>
        <p:spPr>
          <a:xfrm>
            <a:off x="7315200" y="56388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60198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(1 of 2)</a:t>
            </a:r>
          </a:p>
        </p:txBody>
      </p:sp>
      <p:sp>
        <p:nvSpPr>
          <p:cNvPr id="3" name="Text Placeholder 2"/>
          <p:cNvSpPr>
            <a:spLocks noGrp="1"/>
          </p:cNvSpPr>
          <p:nvPr>
            <p:ph type="body" sz="quarter" idx="16"/>
          </p:nvPr>
        </p:nvSpPr>
        <p:spPr>
          <a:xfrm>
            <a:off x="381000" y="1371600"/>
            <a:ext cx="8240713" cy="3352800"/>
          </a:xfrm>
        </p:spPr>
        <p:txBody>
          <a:bodyPr>
            <a:normAutofit/>
          </a:bodyPr>
          <a:lstStyle/>
          <a:p>
            <a:pPr>
              <a:lnSpc>
                <a:spcPct val="200000"/>
              </a:lnSpc>
            </a:pPr>
            <a:r>
              <a:rPr lang="en-GB" dirty="0"/>
              <a:t>Clipboard</a:t>
            </a:r>
          </a:p>
          <a:p>
            <a:pPr lvl="1">
              <a:lnSpc>
                <a:spcPct val="200000"/>
              </a:lnSpc>
            </a:pPr>
            <a:r>
              <a:rPr lang="en-GB" dirty="0"/>
              <a:t>It stores the information which is been copied or moved. You can select the text and use copy, cut and paste options from the clipboard.</a:t>
            </a:r>
          </a:p>
          <a:p>
            <a:pPr>
              <a:lnSpc>
                <a:spcPct val="200000"/>
              </a:lnSpc>
            </a:pPr>
            <a:r>
              <a:rPr lang="en-GB" dirty="0"/>
              <a:t>Font</a:t>
            </a:r>
          </a:p>
          <a:p>
            <a:pPr lvl="1">
              <a:lnSpc>
                <a:spcPct val="200000"/>
              </a:lnSpc>
            </a:pPr>
            <a:r>
              <a:rPr lang="en-GB" dirty="0"/>
              <a:t>It is used to change the font style of the text through different font family.</a:t>
            </a:r>
          </a:p>
          <a:p>
            <a:pPr lvl="1"/>
            <a:endParaRPr lang="en-GB" dirty="0"/>
          </a:p>
        </p:txBody>
      </p:sp>
      <p:pic>
        <p:nvPicPr>
          <p:cNvPr id="8" name="Picture 7" descr="ss3.JPG"/>
          <p:cNvPicPr>
            <a:picLocks noChangeAspect="1"/>
          </p:cNvPicPr>
          <p:nvPr/>
        </p:nvPicPr>
        <p:blipFill>
          <a:blip r:embed="rId3" cstate="screen"/>
          <a:stretch>
            <a:fillRect/>
          </a:stretch>
        </p:blipFill>
        <p:spPr>
          <a:xfrm>
            <a:off x="152400" y="4876800"/>
            <a:ext cx="8839200" cy="1504106"/>
          </a:xfrm>
          <a:prstGeom prst="rect">
            <a:avLst/>
          </a:prstGeom>
          <a:ln>
            <a:solidFill>
              <a:schemeClr val="tx1"/>
            </a:solidFill>
          </a:ln>
        </p:spPr>
      </p:pic>
      <p:sp>
        <p:nvSpPr>
          <p:cNvPr id="9" name="Rectangle 8"/>
          <p:cNvSpPr/>
          <p:nvPr/>
        </p:nvSpPr>
        <p:spPr>
          <a:xfrm>
            <a:off x="152400" y="5237906"/>
            <a:ext cx="609600" cy="10866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ctangle 9"/>
          <p:cNvSpPr/>
          <p:nvPr/>
        </p:nvSpPr>
        <p:spPr>
          <a:xfrm>
            <a:off x="838200" y="5257800"/>
            <a:ext cx="2286000" cy="10866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(2 of 2)</a:t>
            </a:r>
          </a:p>
        </p:txBody>
      </p:sp>
      <p:sp>
        <p:nvSpPr>
          <p:cNvPr id="3" name="Text Placeholder 2"/>
          <p:cNvSpPr>
            <a:spLocks noGrp="1"/>
          </p:cNvSpPr>
          <p:nvPr>
            <p:ph type="body" sz="quarter" idx="16"/>
          </p:nvPr>
        </p:nvSpPr>
        <p:spPr>
          <a:xfrm>
            <a:off x="381000" y="914400"/>
            <a:ext cx="8240713" cy="4419600"/>
          </a:xfrm>
        </p:spPr>
        <p:txBody>
          <a:bodyPr>
            <a:normAutofit/>
          </a:bodyPr>
          <a:lstStyle/>
          <a:p>
            <a:pPr>
              <a:lnSpc>
                <a:spcPct val="200000"/>
              </a:lnSpc>
            </a:pPr>
            <a:r>
              <a:rPr lang="en-GB" dirty="0"/>
              <a:t>Paragraph</a:t>
            </a:r>
          </a:p>
          <a:p>
            <a:pPr lvl="1">
              <a:lnSpc>
                <a:spcPct val="200000"/>
              </a:lnSpc>
            </a:pPr>
            <a:r>
              <a:rPr lang="en-GB" dirty="0"/>
              <a:t>It is used to edit the whole paragraph, not only the single text.</a:t>
            </a:r>
          </a:p>
          <a:p>
            <a:pPr>
              <a:lnSpc>
                <a:spcPct val="200000"/>
              </a:lnSpc>
            </a:pPr>
            <a:r>
              <a:rPr lang="en-GB" dirty="0"/>
              <a:t>Styles</a:t>
            </a:r>
          </a:p>
          <a:p>
            <a:pPr lvl="1">
              <a:lnSpc>
                <a:spcPct val="200000"/>
              </a:lnSpc>
            </a:pPr>
            <a:r>
              <a:rPr lang="en-GB" dirty="0"/>
              <a:t>It is used to change or modify the text styles .</a:t>
            </a:r>
          </a:p>
          <a:p>
            <a:pPr>
              <a:lnSpc>
                <a:spcPct val="200000"/>
              </a:lnSpc>
            </a:pPr>
            <a:r>
              <a:rPr lang="en-GB" dirty="0"/>
              <a:t>Editing</a:t>
            </a:r>
          </a:p>
          <a:p>
            <a:pPr lvl="1">
              <a:lnSpc>
                <a:spcPct val="200000"/>
              </a:lnSpc>
            </a:pPr>
            <a:r>
              <a:rPr lang="en-GB" dirty="0"/>
              <a:t>It is used to find, replace and select the content or object in the document.</a:t>
            </a:r>
          </a:p>
        </p:txBody>
      </p:sp>
      <p:grpSp>
        <p:nvGrpSpPr>
          <p:cNvPr id="11" name="Group 10"/>
          <p:cNvGrpSpPr/>
          <p:nvPr/>
        </p:nvGrpSpPr>
        <p:grpSpPr>
          <a:xfrm>
            <a:off x="152400" y="5049094"/>
            <a:ext cx="8839200" cy="1504106"/>
            <a:chOff x="152400" y="4876800"/>
            <a:chExt cx="8839200" cy="1504106"/>
          </a:xfrm>
        </p:grpSpPr>
        <p:pic>
          <p:nvPicPr>
            <p:cNvPr id="8" name="Picture 7" descr="ss3.JPG"/>
            <p:cNvPicPr>
              <a:picLocks noChangeAspect="1"/>
            </p:cNvPicPr>
            <p:nvPr/>
          </p:nvPicPr>
          <p:blipFill>
            <a:blip r:embed="rId2" cstate="screen"/>
            <a:stretch>
              <a:fillRect/>
            </a:stretch>
          </p:blipFill>
          <p:spPr>
            <a:xfrm>
              <a:off x="152400" y="4876800"/>
              <a:ext cx="8839200" cy="1504106"/>
            </a:xfrm>
            <a:prstGeom prst="rect">
              <a:avLst/>
            </a:prstGeom>
            <a:ln>
              <a:solidFill>
                <a:schemeClr val="tx1"/>
              </a:solidFill>
            </a:ln>
          </p:spPr>
        </p:pic>
        <p:sp>
          <p:nvSpPr>
            <p:cNvPr id="9" name="Rectangle 8"/>
            <p:cNvSpPr/>
            <p:nvPr/>
          </p:nvSpPr>
          <p:spPr>
            <a:xfrm>
              <a:off x="5181600" y="5257800"/>
              <a:ext cx="3124200" cy="10866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ctangle 9"/>
            <p:cNvSpPr/>
            <p:nvPr/>
          </p:nvSpPr>
          <p:spPr>
            <a:xfrm>
              <a:off x="3124200" y="5257800"/>
              <a:ext cx="1981200" cy="10866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7" name="Rectangle 6"/>
          <p:cNvSpPr/>
          <p:nvPr/>
        </p:nvSpPr>
        <p:spPr>
          <a:xfrm>
            <a:off x="8382000" y="5410200"/>
            <a:ext cx="609600" cy="10866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(1 of 4)</a:t>
            </a:r>
          </a:p>
        </p:txBody>
      </p:sp>
      <p:sp>
        <p:nvSpPr>
          <p:cNvPr id="3" name="Text Placeholder 2"/>
          <p:cNvSpPr>
            <a:spLocks noGrp="1"/>
          </p:cNvSpPr>
          <p:nvPr>
            <p:ph type="body" sz="quarter" idx="16"/>
          </p:nvPr>
        </p:nvSpPr>
        <p:spPr>
          <a:xfrm>
            <a:off x="457200" y="1371600"/>
            <a:ext cx="8240713" cy="3048000"/>
          </a:xfrm>
        </p:spPr>
        <p:txBody>
          <a:bodyPr/>
          <a:lstStyle/>
          <a:p>
            <a:pPr>
              <a:lnSpc>
                <a:spcPct val="200000"/>
              </a:lnSpc>
            </a:pPr>
            <a:r>
              <a:rPr lang="en-GB" dirty="0"/>
              <a:t>Pages</a:t>
            </a:r>
          </a:p>
          <a:p>
            <a:pPr lvl="1">
              <a:lnSpc>
                <a:spcPct val="200000"/>
              </a:lnSpc>
            </a:pPr>
            <a:r>
              <a:rPr lang="en-GB" dirty="0"/>
              <a:t>It helps in formatting, inserting and modifying the pages. </a:t>
            </a:r>
          </a:p>
          <a:p>
            <a:pPr>
              <a:lnSpc>
                <a:spcPct val="200000"/>
              </a:lnSpc>
            </a:pPr>
            <a:r>
              <a:rPr lang="en-GB" dirty="0"/>
              <a:t>Tables</a:t>
            </a:r>
          </a:p>
          <a:p>
            <a:pPr lvl="1">
              <a:lnSpc>
                <a:spcPct val="200000"/>
              </a:lnSpc>
            </a:pPr>
            <a:r>
              <a:rPr lang="en-GB" dirty="0"/>
              <a:t>It helps in inserting and modifying the tables.</a:t>
            </a:r>
          </a:p>
          <a:p>
            <a:endParaRPr lang="en-GB" dirty="0"/>
          </a:p>
        </p:txBody>
      </p:sp>
      <p:grpSp>
        <p:nvGrpSpPr>
          <p:cNvPr id="7" name="Group 6"/>
          <p:cNvGrpSpPr/>
          <p:nvPr/>
        </p:nvGrpSpPr>
        <p:grpSpPr>
          <a:xfrm>
            <a:off x="152400" y="4761370"/>
            <a:ext cx="8839200" cy="1791830"/>
            <a:chOff x="152400" y="4456570"/>
            <a:chExt cx="8839200" cy="1791830"/>
          </a:xfrm>
        </p:grpSpPr>
        <p:pic>
          <p:nvPicPr>
            <p:cNvPr id="4" name="Picture 3" descr="ss4.JPG"/>
            <p:cNvPicPr>
              <a:picLocks noChangeAspect="1"/>
            </p:cNvPicPr>
            <p:nvPr/>
          </p:nvPicPr>
          <p:blipFill>
            <a:blip r:embed="rId2" cstate="screen"/>
            <a:stretch>
              <a:fillRect/>
            </a:stretch>
          </p:blipFill>
          <p:spPr>
            <a:xfrm>
              <a:off x="152400" y="4456570"/>
              <a:ext cx="8839200" cy="1791830"/>
            </a:xfrm>
            <a:prstGeom prst="rect">
              <a:avLst/>
            </a:prstGeom>
            <a:ln>
              <a:solidFill>
                <a:schemeClr val="tx1"/>
              </a:solidFill>
            </a:ln>
          </p:spPr>
        </p:pic>
        <p:sp>
          <p:nvSpPr>
            <p:cNvPr id="5" name="Rectangle 4"/>
            <p:cNvSpPr/>
            <p:nvPr/>
          </p:nvSpPr>
          <p:spPr>
            <a:xfrm>
              <a:off x="152400" y="4856906"/>
              <a:ext cx="838200" cy="12390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066800" y="4876800"/>
              <a:ext cx="3810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(2 of 4)</a:t>
            </a:r>
          </a:p>
        </p:txBody>
      </p:sp>
      <p:sp>
        <p:nvSpPr>
          <p:cNvPr id="3" name="Text Placeholder 2"/>
          <p:cNvSpPr>
            <a:spLocks noGrp="1"/>
          </p:cNvSpPr>
          <p:nvPr>
            <p:ph type="body" sz="quarter" idx="16"/>
          </p:nvPr>
        </p:nvSpPr>
        <p:spPr>
          <a:xfrm>
            <a:off x="457200" y="1371600"/>
            <a:ext cx="8240713" cy="3886200"/>
          </a:xfrm>
        </p:spPr>
        <p:txBody>
          <a:bodyPr>
            <a:normAutofit/>
          </a:bodyPr>
          <a:lstStyle/>
          <a:p>
            <a:pPr>
              <a:lnSpc>
                <a:spcPct val="210000"/>
              </a:lnSpc>
            </a:pPr>
            <a:r>
              <a:rPr lang="en-GB" dirty="0"/>
              <a:t>Illustrations</a:t>
            </a:r>
          </a:p>
          <a:p>
            <a:pPr lvl="1">
              <a:lnSpc>
                <a:spcPct val="210000"/>
              </a:lnSpc>
            </a:pPr>
            <a:r>
              <a:rPr lang="en-GB" dirty="0"/>
              <a:t>It helps in inserting the graphics.</a:t>
            </a:r>
          </a:p>
          <a:p>
            <a:pPr>
              <a:lnSpc>
                <a:spcPct val="210000"/>
              </a:lnSpc>
            </a:pPr>
            <a:r>
              <a:rPr lang="en-GB" dirty="0"/>
              <a:t>Links</a:t>
            </a:r>
          </a:p>
          <a:p>
            <a:pPr lvl="1">
              <a:lnSpc>
                <a:spcPct val="210000"/>
              </a:lnSpc>
            </a:pPr>
            <a:r>
              <a:rPr lang="en-GB" dirty="0"/>
              <a:t>It helps in giving cross-reference and hyperlink. It is also used to bookmark the content.</a:t>
            </a:r>
          </a:p>
        </p:txBody>
      </p:sp>
      <p:grpSp>
        <p:nvGrpSpPr>
          <p:cNvPr id="7" name="Group 6"/>
          <p:cNvGrpSpPr/>
          <p:nvPr/>
        </p:nvGrpSpPr>
        <p:grpSpPr>
          <a:xfrm>
            <a:off x="152400" y="4761370"/>
            <a:ext cx="8839200" cy="1791830"/>
            <a:chOff x="152400" y="4456570"/>
            <a:chExt cx="8839200" cy="1791830"/>
          </a:xfrm>
        </p:grpSpPr>
        <p:pic>
          <p:nvPicPr>
            <p:cNvPr id="4" name="Picture 3" descr="ss4.JPG"/>
            <p:cNvPicPr>
              <a:picLocks noChangeAspect="1"/>
            </p:cNvPicPr>
            <p:nvPr/>
          </p:nvPicPr>
          <p:blipFill>
            <a:blip r:embed="rId2" cstate="screen"/>
            <a:stretch>
              <a:fillRect/>
            </a:stretch>
          </p:blipFill>
          <p:spPr>
            <a:xfrm>
              <a:off x="152400" y="4456570"/>
              <a:ext cx="8839200" cy="1791830"/>
            </a:xfrm>
            <a:prstGeom prst="rect">
              <a:avLst/>
            </a:prstGeom>
            <a:ln>
              <a:solidFill>
                <a:schemeClr val="tx1"/>
              </a:solidFill>
            </a:ln>
          </p:spPr>
        </p:pic>
        <p:sp>
          <p:nvSpPr>
            <p:cNvPr id="5" name="Rectangle 4"/>
            <p:cNvSpPr/>
            <p:nvPr/>
          </p:nvSpPr>
          <p:spPr>
            <a:xfrm>
              <a:off x="1447800" y="4870704"/>
              <a:ext cx="2468880" cy="12390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038600" y="4876800"/>
              <a:ext cx="9144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(3 of 4)</a:t>
            </a:r>
          </a:p>
        </p:txBody>
      </p:sp>
      <p:sp>
        <p:nvSpPr>
          <p:cNvPr id="3" name="Text Placeholder 2"/>
          <p:cNvSpPr>
            <a:spLocks noGrp="1"/>
          </p:cNvSpPr>
          <p:nvPr>
            <p:ph type="body" sz="quarter" idx="16"/>
          </p:nvPr>
        </p:nvSpPr>
        <p:spPr>
          <a:xfrm>
            <a:off x="457200" y="1371600"/>
            <a:ext cx="8240713" cy="3505200"/>
          </a:xfrm>
        </p:spPr>
        <p:txBody>
          <a:bodyPr>
            <a:normAutofit/>
          </a:bodyPr>
          <a:lstStyle/>
          <a:p>
            <a:pPr>
              <a:lnSpc>
                <a:spcPct val="200000"/>
              </a:lnSpc>
            </a:pPr>
            <a:r>
              <a:rPr lang="en-GB" dirty="0"/>
              <a:t>Header &amp; Footer</a:t>
            </a:r>
          </a:p>
          <a:p>
            <a:pPr lvl="1">
              <a:lnSpc>
                <a:spcPct val="200000"/>
              </a:lnSpc>
            </a:pPr>
            <a:r>
              <a:rPr lang="en-GB" dirty="0"/>
              <a:t>It helps in inserting header, footer and page numbers.</a:t>
            </a:r>
          </a:p>
          <a:p>
            <a:pPr>
              <a:lnSpc>
                <a:spcPct val="200000"/>
              </a:lnSpc>
            </a:pPr>
            <a:r>
              <a:rPr lang="en-GB" dirty="0"/>
              <a:t>Text</a:t>
            </a:r>
          </a:p>
          <a:p>
            <a:pPr lvl="1">
              <a:lnSpc>
                <a:spcPct val="200000"/>
              </a:lnSpc>
            </a:pPr>
            <a:r>
              <a:rPr lang="en-GB" dirty="0"/>
              <a:t>It helps in inserting text box, object or text from file, word art and signature line.</a:t>
            </a:r>
          </a:p>
          <a:p>
            <a:pPr>
              <a:lnSpc>
                <a:spcPct val="120000"/>
              </a:lnSpc>
            </a:pPr>
            <a:endParaRPr lang="en-GB" dirty="0"/>
          </a:p>
        </p:txBody>
      </p:sp>
      <p:grpSp>
        <p:nvGrpSpPr>
          <p:cNvPr id="7" name="Group 6"/>
          <p:cNvGrpSpPr/>
          <p:nvPr/>
        </p:nvGrpSpPr>
        <p:grpSpPr>
          <a:xfrm>
            <a:off x="152400" y="4761370"/>
            <a:ext cx="8839200" cy="1791830"/>
            <a:chOff x="152400" y="4761370"/>
            <a:chExt cx="8839200" cy="1791830"/>
          </a:xfrm>
        </p:grpSpPr>
        <p:pic>
          <p:nvPicPr>
            <p:cNvPr id="4" name="Picture 3" descr="ss4.JPG"/>
            <p:cNvPicPr>
              <a:picLocks noChangeAspect="1"/>
            </p:cNvPicPr>
            <p:nvPr/>
          </p:nvPicPr>
          <p:blipFill>
            <a:blip r:embed="rId3" cstate="screen"/>
            <a:stretch>
              <a:fillRect/>
            </a:stretch>
          </p:blipFill>
          <p:spPr>
            <a:xfrm>
              <a:off x="152400" y="4761370"/>
              <a:ext cx="8839200" cy="1791830"/>
            </a:xfrm>
            <a:prstGeom prst="rect">
              <a:avLst/>
            </a:prstGeom>
            <a:ln>
              <a:solidFill>
                <a:schemeClr val="tx1"/>
              </a:solidFill>
            </a:ln>
          </p:spPr>
        </p:pic>
        <p:sp>
          <p:nvSpPr>
            <p:cNvPr id="5" name="Rectangle 4"/>
            <p:cNvSpPr/>
            <p:nvPr/>
          </p:nvSpPr>
          <p:spPr>
            <a:xfrm>
              <a:off x="6019800" y="5161706"/>
              <a:ext cx="2133600" cy="12390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5029200" y="5181600"/>
              <a:ext cx="9144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(4 of 4)</a:t>
            </a:r>
          </a:p>
        </p:txBody>
      </p:sp>
      <p:sp>
        <p:nvSpPr>
          <p:cNvPr id="3" name="Text Placeholder 2"/>
          <p:cNvSpPr>
            <a:spLocks noGrp="1"/>
          </p:cNvSpPr>
          <p:nvPr>
            <p:ph type="body" sz="quarter" idx="16"/>
          </p:nvPr>
        </p:nvSpPr>
        <p:spPr>
          <a:xfrm>
            <a:off x="457200" y="1371600"/>
            <a:ext cx="8240713" cy="1600200"/>
          </a:xfrm>
        </p:spPr>
        <p:txBody>
          <a:bodyPr>
            <a:normAutofit/>
          </a:bodyPr>
          <a:lstStyle/>
          <a:p>
            <a:pPr>
              <a:lnSpc>
                <a:spcPct val="200000"/>
              </a:lnSpc>
            </a:pPr>
            <a:r>
              <a:rPr lang="en-GB" dirty="0"/>
              <a:t>Symbols</a:t>
            </a:r>
          </a:p>
          <a:p>
            <a:pPr lvl="1">
              <a:lnSpc>
                <a:spcPct val="200000"/>
              </a:lnSpc>
            </a:pPr>
            <a:r>
              <a:rPr lang="en-GB" dirty="0"/>
              <a:t>It helps in inserting equations and symbols.</a:t>
            </a:r>
          </a:p>
          <a:p>
            <a:pPr>
              <a:lnSpc>
                <a:spcPct val="200000"/>
              </a:lnSpc>
            </a:pPr>
            <a:endParaRPr lang="en-GB" dirty="0"/>
          </a:p>
        </p:txBody>
      </p:sp>
      <p:grpSp>
        <p:nvGrpSpPr>
          <p:cNvPr id="7" name="Group 6"/>
          <p:cNvGrpSpPr/>
          <p:nvPr/>
        </p:nvGrpSpPr>
        <p:grpSpPr>
          <a:xfrm>
            <a:off x="152400" y="4761370"/>
            <a:ext cx="8839200" cy="1791830"/>
            <a:chOff x="152400" y="4761370"/>
            <a:chExt cx="8839200" cy="1791830"/>
          </a:xfrm>
        </p:grpSpPr>
        <p:pic>
          <p:nvPicPr>
            <p:cNvPr id="4" name="Picture 3" descr="ss4.JPG"/>
            <p:cNvPicPr>
              <a:picLocks noChangeAspect="1"/>
            </p:cNvPicPr>
            <p:nvPr/>
          </p:nvPicPr>
          <p:blipFill>
            <a:blip r:embed="rId3" cstate="screen"/>
            <a:stretch>
              <a:fillRect/>
            </a:stretch>
          </p:blipFill>
          <p:spPr>
            <a:xfrm>
              <a:off x="152400" y="4761370"/>
              <a:ext cx="8839200" cy="1791830"/>
            </a:xfrm>
            <a:prstGeom prst="rect">
              <a:avLst/>
            </a:prstGeom>
            <a:ln>
              <a:solidFill>
                <a:schemeClr val="tx1"/>
              </a:solidFill>
            </a:ln>
          </p:spPr>
        </p:pic>
        <p:sp>
          <p:nvSpPr>
            <p:cNvPr id="6" name="Rectangle 5"/>
            <p:cNvSpPr/>
            <p:nvPr/>
          </p:nvSpPr>
          <p:spPr>
            <a:xfrm>
              <a:off x="8229600" y="5181600"/>
              <a:ext cx="7620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Page Layout </a:t>
            </a:r>
            <a:r>
              <a:rPr lang="en-GB" sz="1600" dirty="0"/>
              <a:t>(1 of 3)</a:t>
            </a:r>
          </a:p>
        </p:txBody>
      </p:sp>
      <p:sp>
        <p:nvSpPr>
          <p:cNvPr id="3" name="Text Placeholder 2"/>
          <p:cNvSpPr>
            <a:spLocks noGrp="1"/>
          </p:cNvSpPr>
          <p:nvPr>
            <p:ph type="body" sz="quarter" idx="16"/>
          </p:nvPr>
        </p:nvSpPr>
        <p:spPr>
          <a:xfrm>
            <a:off x="457200" y="1371600"/>
            <a:ext cx="8240713" cy="3287711"/>
          </a:xfrm>
        </p:spPr>
        <p:txBody>
          <a:bodyPr/>
          <a:lstStyle/>
          <a:p>
            <a:pPr>
              <a:lnSpc>
                <a:spcPct val="200000"/>
              </a:lnSpc>
            </a:pPr>
            <a:r>
              <a:rPr lang="en-GB" dirty="0"/>
              <a:t>Themes</a:t>
            </a:r>
          </a:p>
          <a:p>
            <a:pPr lvl="1">
              <a:lnSpc>
                <a:spcPct val="200000"/>
              </a:lnSpc>
            </a:pPr>
            <a:r>
              <a:rPr lang="en-GB" dirty="0"/>
              <a:t>It helps in inserting different themes to the layout.</a:t>
            </a:r>
          </a:p>
          <a:p>
            <a:pPr>
              <a:lnSpc>
                <a:spcPct val="200000"/>
              </a:lnSpc>
            </a:pPr>
            <a:r>
              <a:rPr lang="en-GB" dirty="0"/>
              <a:t>Page Setup</a:t>
            </a:r>
          </a:p>
          <a:p>
            <a:pPr lvl="1">
              <a:lnSpc>
                <a:spcPct val="200000"/>
              </a:lnSpc>
            </a:pPr>
            <a:r>
              <a:rPr lang="en-GB" dirty="0"/>
              <a:t>It helps in setting the layout of the page.</a:t>
            </a:r>
          </a:p>
        </p:txBody>
      </p:sp>
      <p:grpSp>
        <p:nvGrpSpPr>
          <p:cNvPr id="7" name="Group 6"/>
          <p:cNvGrpSpPr/>
          <p:nvPr/>
        </p:nvGrpSpPr>
        <p:grpSpPr>
          <a:xfrm>
            <a:off x="152400" y="4724398"/>
            <a:ext cx="8839200" cy="1828802"/>
            <a:chOff x="152400" y="4572000"/>
            <a:chExt cx="8839200" cy="1828802"/>
          </a:xfrm>
        </p:grpSpPr>
        <p:pic>
          <p:nvPicPr>
            <p:cNvPr id="4" name="Picture 3" descr="ss5.JPG"/>
            <p:cNvPicPr>
              <a:picLocks noChangeAspect="1"/>
            </p:cNvPicPr>
            <p:nvPr/>
          </p:nvPicPr>
          <p:blipFill>
            <a:blip r:embed="rId3" cstate="screen"/>
            <a:stretch>
              <a:fillRect/>
            </a:stretch>
          </p:blipFill>
          <p:spPr>
            <a:xfrm>
              <a:off x="152400" y="4572000"/>
              <a:ext cx="8839200" cy="1828802"/>
            </a:xfrm>
            <a:prstGeom prst="rect">
              <a:avLst/>
            </a:prstGeom>
            <a:ln>
              <a:solidFill>
                <a:schemeClr val="tx1"/>
              </a:solidFill>
            </a:ln>
          </p:spPr>
        </p:pic>
        <p:sp>
          <p:nvSpPr>
            <p:cNvPr id="5" name="Rectangle 4"/>
            <p:cNvSpPr/>
            <p:nvPr/>
          </p:nvSpPr>
          <p:spPr>
            <a:xfrm>
              <a:off x="152400" y="4953000"/>
              <a:ext cx="609600" cy="1295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914400" y="4953000"/>
              <a:ext cx="2057400" cy="1295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Page Layout </a:t>
            </a:r>
            <a:r>
              <a:rPr lang="en-GB" sz="1600" dirty="0"/>
              <a:t>(2 of 3)</a:t>
            </a:r>
          </a:p>
        </p:txBody>
      </p:sp>
      <p:sp>
        <p:nvSpPr>
          <p:cNvPr id="3" name="Text Placeholder 2"/>
          <p:cNvSpPr>
            <a:spLocks noGrp="1"/>
          </p:cNvSpPr>
          <p:nvPr>
            <p:ph type="body" sz="quarter" idx="16"/>
          </p:nvPr>
        </p:nvSpPr>
        <p:spPr>
          <a:xfrm>
            <a:off x="457200" y="1371600"/>
            <a:ext cx="8240713" cy="3287711"/>
          </a:xfrm>
        </p:spPr>
        <p:txBody>
          <a:bodyPr/>
          <a:lstStyle/>
          <a:p>
            <a:pPr>
              <a:lnSpc>
                <a:spcPct val="200000"/>
              </a:lnSpc>
            </a:pPr>
            <a:r>
              <a:rPr lang="en-GB" dirty="0"/>
              <a:t>Page Background</a:t>
            </a:r>
          </a:p>
          <a:p>
            <a:pPr lvl="1">
              <a:lnSpc>
                <a:spcPct val="200000"/>
              </a:lnSpc>
            </a:pPr>
            <a:r>
              <a:rPr lang="en-GB" dirty="0"/>
              <a:t>It is used to apply colour, border and watermark to a page.</a:t>
            </a:r>
          </a:p>
          <a:p>
            <a:pPr>
              <a:lnSpc>
                <a:spcPct val="200000"/>
              </a:lnSpc>
            </a:pPr>
            <a:r>
              <a:rPr lang="en-GB" dirty="0"/>
              <a:t>Paragraph</a:t>
            </a:r>
          </a:p>
          <a:p>
            <a:pPr lvl="1">
              <a:lnSpc>
                <a:spcPct val="200000"/>
              </a:lnSpc>
            </a:pPr>
            <a:r>
              <a:rPr lang="en-GB" dirty="0"/>
              <a:t>It is used to give indentation and spacing to a paragraph.</a:t>
            </a:r>
          </a:p>
        </p:txBody>
      </p:sp>
      <p:grpSp>
        <p:nvGrpSpPr>
          <p:cNvPr id="7" name="Group 6"/>
          <p:cNvGrpSpPr/>
          <p:nvPr/>
        </p:nvGrpSpPr>
        <p:grpSpPr>
          <a:xfrm>
            <a:off x="152400" y="4724398"/>
            <a:ext cx="8839200" cy="1828802"/>
            <a:chOff x="152400" y="4572000"/>
            <a:chExt cx="8839200" cy="1828802"/>
          </a:xfrm>
        </p:grpSpPr>
        <p:pic>
          <p:nvPicPr>
            <p:cNvPr id="4" name="Picture 3" descr="ss5.JPG"/>
            <p:cNvPicPr>
              <a:picLocks noChangeAspect="1"/>
            </p:cNvPicPr>
            <p:nvPr/>
          </p:nvPicPr>
          <p:blipFill>
            <a:blip r:embed="rId2" cstate="screen"/>
            <a:stretch>
              <a:fillRect/>
            </a:stretch>
          </p:blipFill>
          <p:spPr>
            <a:xfrm>
              <a:off x="152400" y="4572000"/>
              <a:ext cx="8839200" cy="1828802"/>
            </a:xfrm>
            <a:prstGeom prst="rect">
              <a:avLst/>
            </a:prstGeom>
            <a:ln>
              <a:solidFill>
                <a:schemeClr val="tx1"/>
              </a:solidFill>
            </a:ln>
          </p:spPr>
        </p:pic>
        <p:sp>
          <p:nvSpPr>
            <p:cNvPr id="5" name="Rectangle 4"/>
            <p:cNvSpPr/>
            <p:nvPr/>
          </p:nvSpPr>
          <p:spPr>
            <a:xfrm>
              <a:off x="3026664" y="4953000"/>
              <a:ext cx="914400" cy="1295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3977640" y="4953000"/>
              <a:ext cx="2423160" cy="1295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Page Layout </a:t>
            </a:r>
            <a:r>
              <a:rPr lang="en-GB" sz="1600" dirty="0"/>
              <a:t>(3 of 3)</a:t>
            </a:r>
          </a:p>
        </p:txBody>
      </p:sp>
      <p:sp>
        <p:nvSpPr>
          <p:cNvPr id="3" name="Text Placeholder 2"/>
          <p:cNvSpPr>
            <a:spLocks noGrp="1"/>
          </p:cNvSpPr>
          <p:nvPr>
            <p:ph type="body" sz="quarter" idx="16"/>
          </p:nvPr>
        </p:nvSpPr>
        <p:spPr>
          <a:xfrm>
            <a:off x="457200" y="1371600"/>
            <a:ext cx="8240713" cy="3287711"/>
          </a:xfrm>
        </p:spPr>
        <p:txBody>
          <a:bodyPr/>
          <a:lstStyle/>
          <a:p>
            <a:pPr>
              <a:lnSpc>
                <a:spcPct val="200000"/>
              </a:lnSpc>
            </a:pPr>
            <a:r>
              <a:rPr lang="en-GB" dirty="0"/>
              <a:t>Arrange</a:t>
            </a:r>
          </a:p>
          <a:p>
            <a:pPr lvl="1">
              <a:lnSpc>
                <a:spcPct val="200000"/>
              </a:lnSpc>
            </a:pPr>
            <a:r>
              <a:rPr lang="en-GB" dirty="0"/>
              <a:t>It is used to align, group and rotate the objects. It is also used to wrap the text.</a:t>
            </a:r>
          </a:p>
          <a:p>
            <a:pPr>
              <a:lnSpc>
                <a:spcPct val="200000"/>
              </a:lnSpc>
            </a:pPr>
            <a:endParaRPr lang="en-GB" dirty="0"/>
          </a:p>
        </p:txBody>
      </p:sp>
      <p:grpSp>
        <p:nvGrpSpPr>
          <p:cNvPr id="7" name="Group 6"/>
          <p:cNvGrpSpPr/>
          <p:nvPr/>
        </p:nvGrpSpPr>
        <p:grpSpPr>
          <a:xfrm>
            <a:off x="152400" y="4724398"/>
            <a:ext cx="8839200" cy="1828802"/>
            <a:chOff x="152400" y="4572000"/>
            <a:chExt cx="8839200" cy="1828802"/>
          </a:xfrm>
        </p:grpSpPr>
        <p:pic>
          <p:nvPicPr>
            <p:cNvPr id="4" name="Picture 3" descr="ss5.JPG"/>
            <p:cNvPicPr>
              <a:picLocks noChangeAspect="1"/>
            </p:cNvPicPr>
            <p:nvPr/>
          </p:nvPicPr>
          <p:blipFill>
            <a:blip r:embed="rId2" cstate="screen"/>
            <a:stretch>
              <a:fillRect/>
            </a:stretch>
          </p:blipFill>
          <p:spPr>
            <a:xfrm>
              <a:off x="152400" y="4572000"/>
              <a:ext cx="8839200" cy="1828802"/>
            </a:xfrm>
            <a:prstGeom prst="rect">
              <a:avLst/>
            </a:prstGeom>
            <a:ln>
              <a:solidFill>
                <a:schemeClr val="tx1"/>
              </a:solidFill>
            </a:ln>
          </p:spPr>
        </p:pic>
        <p:sp>
          <p:nvSpPr>
            <p:cNvPr id="6" name="Rectangle 5"/>
            <p:cNvSpPr/>
            <p:nvPr/>
          </p:nvSpPr>
          <p:spPr>
            <a:xfrm>
              <a:off x="6400800" y="4953000"/>
              <a:ext cx="2514600" cy="1295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IT Infrastructure </a:t>
            </a:r>
            <a:r>
              <a:rPr lang="en-GB" sz="1600" dirty="0"/>
              <a:t>(3 of 3)</a:t>
            </a:r>
          </a:p>
        </p:txBody>
      </p:sp>
      <p:sp>
        <p:nvSpPr>
          <p:cNvPr id="3" name="Text Placeholder 2"/>
          <p:cNvSpPr>
            <a:spLocks noGrp="1"/>
          </p:cNvSpPr>
          <p:nvPr>
            <p:ph type="body" sz="quarter" idx="16"/>
          </p:nvPr>
        </p:nvSpPr>
        <p:spPr>
          <a:xfrm>
            <a:off x="457200" y="1393825"/>
            <a:ext cx="8240713" cy="4473575"/>
          </a:xfrm>
        </p:spPr>
        <p:txBody>
          <a:bodyPr/>
          <a:lstStyle/>
          <a:p>
            <a:pPr>
              <a:lnSpc>
                <a:spcPct val="200000"/>
              </a:lnSpc>
              <a:buSzPct val="70000"/>
              <a:buBlip>
                <a:blip r:embed="rId2"/>
              </a:buBlip>
            </a:pPr>
            <a:r>
              <a:rPr lang="en-GB" dirty="0"/>
              <a:t>IT infrastructure incorporates technology to support business needs of an organisation.</a:t>
            </a:r>
          </a:p>
          <a:p>
            <a:pPr>
              <a:lnSpc>
                <a:spcPct val="200000"/>
              </a:lnSpc>
              <a:buSzPct val="70000"/>
              <a:buBlip>
                <a:blip r:embed="rId2"/>
              </a:buBlip>
            </a:pPr>
            <a:r>
              <a:rPr lang="en-GB" dirty="0"/>
              <a:t>This improves the productivity and profitability of a business organisation. It is considered as a core competency for an organisation's success. </a:t>
            </a:r>
          </a:p>
          <a:p>
            <a:pPr>
              <a:lnSpc>
                <a:spcPct val="100000"/>
              </a:lnSpc>
            </a:pPr>
            <a:endParaRPr lang="en-GB" dirty="0"/>
          </a:p>
        </p:txBody>
      </p:sp>
      <p:pic>
        <p:nvPicPr>
          <p:cNvPr id="6" name="Picture Placeholder 5" descr="100778698.jpg"/>
          <p:cNvPicPr>
            <a:picLocks noGrp="1" noChangeAspect="1"/>
          </p:cNvPicPr>
          <p:nvPr>
            <p:ph type="pic" sz="quarter" idx="17"/>
          </p:nvPr>
        </p:nvPicPr>
        <p:blipFill>
          <a:blip r:embed="rId3" cstate="email"/>
          <a:srcRect/>
          <a:stretch>
            <a:fillRect/>
          </a:stretch>
        </p:blipFill>
        <p:spPr>
          <a:xfrm>
            <a:off x="6028623" y="4193174"/>
            <a:ext cx="2749625" cy="2263645"/>
          </a:xfrm>
        </p:spPr>
      </p:pic>
    </p:spTree>
  </p:cSld>
  <p:clrMapOvr>
    <a:masterClrMapping/>
  </p:clrMapOvr>
  <p:transition spd="slow">
    <p:wipe dir="d"/>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References </a:t>
            </a:r>
            <a:r>
              <a:rPr lang="en-GB" sz="1600" dirty="0"/>
              <a:t>(1 of 3)</a:t>
            </a:r>
          </a:p>
        </p:txBody>
      </p:sp>
      <p:sp>
        <p:nvSpPr>
          <p:cNvPr id="3" name="Text Placeholder 2"/>
          <p:cNvSpPr>
            <a:spLocks noGrp="1"/>
          </p:cNvSpPr>
          <p:nvPr>
            <p:ph type="body" sz="quarter" idx="16"/>
          </p:nvPr>
        </p:nvSpPr>
        <p:spPr>
          <a:xfrm>
            <a:off x="457200" y="1371600"/>
            <a:ext cx="8240713" cy="3211512"/>
          </a:xfrm>
        </p:spPr>
        <p:txBody>
          <a:bodyPr/>
          <a:lstStyle/>
          <a:p>
            <a:pPr>
              <a:lnSpc>
                <a:spcPct val="200000"/>
              </a:lnSpc>
            </a:pPr>
            <a:r>
              <a:rPr lang="en-GB" dirty="0"/>
              <a:t>Table of Contents</a:t>
            </a:r>
          </a:p>
          <a:p>
            <a:pPr lvl="1">
              <a:lnSpc>
                <a:spcPct val="200000"/>
              </a:lnSpc>
            </a:pPr>
            <a:r>
              <a:rPr lang="en-GB" dirty="0"/>
              <a:t>To insert the table of contents and to update the table.</a:t>
            </a:r>
          </a:p>
          <a:p>
            <a:pPr>
              <a:lnSpc>
                <a:spcPct val="200000"/>
              </a:lnSpc>
            </a:pPr>
            <a:r>
              <a:rPr lang="en-GB" dirty="0"/>
              <a:t>Footnotes</a:t>
            </a:r>
          </a:p>
          <a:p>
            <a:pPr lvl="1">
              <a:lnSpc>
                <a:spcPct val="200000"/>
              </a:lnSpc>
            </a:pPr>
            <a:r>
              <a:rPr lang="en-GB" dirty="0"/>
              <a:t>To insert a footnote at the end of the page.</a:t>
            </a:r>
          </a:p>
          <a:p>
            <a:pPr>
              <a:lnSpc>
                <a:spcPct val="100000"/>
              </a:lnSpc>
            </a:pPr>
            <a:endParaRPr lang="en-GB" dirty="0"/>
          </a:p>
        </p:txBody>
      </p:sp>
      <p:grpSp>
        <p:nvGrpSpPr>
          <p:cNvPr id="8" name="Group 7"/>
          <p:cNvGrpSpPr/>
          <p:nvPr/>
        </p:nvGrpSpPr>
        <p:grpSpPr>
          <a:xfrm>
            <a:off x="228600" y="5105400"/>
            <a:ext cx="8686800" cy="1447800"/>
            <a:chOff x="228600" y="4953000"/>
            <a:chExt cx="8686800" cy="1447800"/>
          </a:xfrm>
        </p:grpSpPr>
        <p:pic>
          <p:nvPicPr>
            <p:cNvPr id="5" name="Picture 4" descr="ss6.JPG"/>
            <p:cNvPicPr>
              <a:picLocks noChangeAspect="1"/>
            </p:cNvPicPr>
            <p:nvPr/>
          </p:nvPicPr>
          <p:blipFill>
            <a:blip r:embed="rId2" cstate="screen"/>
            <a:stretch>
              <a:fillRect/>
            </a:stretch>
          </p:blipFill>
          <p:spPr>
            <a:xfrm>
              <a:off x="228600" y="4953000"/>
              <a:ext cx="8686800" cy="1447800"/>
            </a:xfrm>
            <a:prstGeom prst="rect">
              <a:avLst/>
            </a:prstGeom>
            <a:ln>
              <a:solidFill>
                <a:schemeClr val="tx1"/>
              </a:solidFill>
            </a:ln>
          </p:spPr>
        </p:pic>
        <p:sp>
          <p:nvSpPr>
            <p:cNvPr id="6" name="Rectangle 5"/>
            <p:cNvSpPr/>
            <p:nvPr/>
          </p:nvSpPr>
          <p:spPr>
            <a:xfrm>
              <a:off x="228600" y="5334000"/>
              <a:ext cx="14478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1752600" y="5334000"/>
              <a:ext cx="15240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References </a:t>
            </a:r>
            <a:r>
              <a:rPr lang="en-GB" sz="1600" dirty="0"/>
              <a:t>(2 of 3)</a:t>
            </a:r>
          </a:p>
        </p:txBody>
      </p:sp>
      <p:sp>
        <p:nvSpPr>
          <p:cNvPr id="3" name="Text Placeholder 2"/>
          <p:cNvSpPr>
            <a:spLocks noGrp="1"/>
          </p:cNvSpPr>
          <p:nvPr>
            <p:ph type="body" sz="quarter" idx="16"/>
          </p:nvPr>
        </p:nvSpPr>
        <p:spPr>
          <a:xfrm>
            <a:off x="457200" y="1371600"/>
            <a:ext cx="8240713" cy="3211512"/>
          </a:xfrm>
        </p:spPr>
        <p:txBody>
          <a:bodyPr/>
          <a:lstStyle/>
          <a:p>
            <a:pPr>
              <a:lnSpc>
                <a:spcPct val="200000"/>
              </a:lnSpc>
            </a:pPr>
            <a:r>
              <a:rPr lang="en-GB" dirty="0"/>
              <a:t>Citations &amp; Bibliography</a:t>
            </a:r>
          </a:p>
          <a:p>
            <a:pPr lvl="1">
              <a:lnSpc>
                <a:spcPct val="200000"/>
              </a:lnSpc>
            </a:pPr>
            <a:r>
              <a:rPr lang="en-GB" dirty="0"/>
              <a:t>It helps in managing the sources and inserting bibliography.</a:t>
            </a:r>
          </a:p>
          <a:p>
            <a:pPr>
              <a:lnSpc>
                <a:spcPct val="200000"/>
              </a:lnSpc>
            </a:pPr>
            <a:r>
              <a:rPr lang="en-GB" dirty="0"/>
              <a:t>Captions</a:t>
            </a:r>
          </a:p>
          <a:p>
            <a:pPr lvl="1">
              <a:lnSpc>
                <a:spcPct val="200000"/>
              </a:lnSpc>
            </a:pPr>
            <a:r>
              <a:rPr lang="en-GB" dirty="0"/>
              <a:t>It helps in inserting captions to tables and figures.</a:t>
            </a:r>
          </a:p>
          <a:p>
            <a:pPr lvl="1">
              <a:lnSpc>
                <a:spcPct val="100000"/>
              </a:lnSpc>
            </a:pPr>
            <a:endParaRPr lang="en-GB" dirty="0"/>
          </a:p>
        </p:txBody>
      </p:sp>
      <p:grpSp>
        <p:nvGrpSpPr>
          <p:cNvPr id="8" name="Group 7"/>
          <p:cNvGrpSpPr/>
          <p:nvPr/>
        </p:nvGrpSpPr>
        <p:grpSpPr>
          <a:xfrm>
            <a:off x="228600" y="5105400"/>
            <a:ext cx="8686800" cy="1447800"/>
            <a:chOff x="228600" y="4953000"/>
            <a:chExt cx="8686800" cy="1447800"/>
          </a:xfrm>
        </p:grpSpPr>
        <p:pic>
          <p:nvPicPr>
            <p:cNvPr id="5" name="Picture 4" descr="ss6.JPG"/>
            <p:cNvPicPr>
              <a:picLocks noChangeAspect="1"/>
            </p:cNvPicPr>
            <p:nvPr/>
          </p:nvPicPr>
          <p:blipFill>
            <a:blip r:embed="rId2" cstate="screen"/>
            <a:stretch>
              <a:fillRect/>
            </a:stretch>
          </p:blipFill>
          <p:spPr>
            <a:xfrm>
              <a:off x="228600" y="4953000"/>
              <a:ext cx="8686800" cy="1447800"/>
            </a:xfrm>
            <a:prstGeom prst="rect">
              <a:avLst/>
            </a:prstGeom>
            <a:ln>
              <a:solidFill>
                <a:schemeClr val="tx1"/>
              </a:solidFill>
            </a:ln>
          </p:spPr>
        </p:pic>
        <p:sp>
          <p:nvSpPr>
            <p:cNvPr id="6" name="Rectangle 5"/>
            <p:cNvSpPr/>
            <p:nvPr/>
          </p:nvSpPr>
          <p:spPr>
            <a:xfrm>
              <a:off x="4876800" y="5269992"/>
              <a:ext cx="17526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3276600" y="5269992"/>
              <a:ext cx="15240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References </a:t>
            </a:r>
            <a:r>
              <a:rPr lang="en-GB" sz="1600" dirty="0"/>
              <a:t>(3 of 3)</a:t>
            </a:r>
          </a:p>
        </p:txBody>
      </p:sp>
      <p:sp>
        <p:nvSpPr>
          <p:cNvPr id="3" name="Text Placeholder 2"/>
          <p:cNvSpPr>
            <a:spLocks noGrp="1"/>
          </p:cNvSpPr>
          <p:nvPr>
            <p:ph type="body" sz="quarter" idx="16"/>
          </p:nvPr>
        </p:nvSpPr>
        <p:spPr>
          <a:xfrm>
            <a:off x="457200" y="1371600"/>
            <a:ext cx="8240713" cy="3211512"/>
          </a:xfrm>
        </p:spPr>
        <p:txBody>
          <a:bodyPr/>
          <a:lstStyle/>
          <a:p>
            <a:pPr>
              <a:lnSpc>
                <a:spcPct val="200000"/>
              </a:lnSpc>
            </a:pPr>
            <a:r>
              <a:rPr lang="en-GB" dirty="0"/>
              <a:t>Index</a:t>
            </a:r>
          </a:p>
          <a:p>
            <a:pPr lvl="1">
              <a:lnSpc>
                <a:spcPct val="200000"/>
              </a:lnSpc>
            </a:pPr>
            <a:r>
              <a:rPr lang="en-GB" dirty="0"/>
              <a:t>To mark the entry and to insert the table of index.</a:t>
            </a:r>
          </a:p>
          <a:p>
            <a:pPr>
              <a:lnSpc>
                <a:spcPct val="200000"/>
              </a:lnSpc>
            </a:pPr>
            <a:r>
              <a:rPr lang="en-GB" dirty="0"/>
              <a:t>Table of Authorities</a:t>
            </a:r>
          </a:p>
          <a:p>
            <a:pPr lvl="1">
              <a:lnSpc>
                <a:spcPct val="200000"/>
              </a:lnSpc>
            </a:pPr>
            <a:r>
              <a:rPr lang="en-GB" dirty="0"/>
              <a:t>It list the references in legal documents.</a:t>
            </a:r>
          </a:p>
          <a:p>
            <a:pPr lvl="1">
              <a:lnSpc>
                <a:spcPct val="100000"/>
              </a:lnSpc>
            </a:pPr>
            <a:endParaRPr lang="en-GB" dirty="0"/>
          </a:p>
        </p:txBody>
      </p:sp>
      <p:grpSp>
        <p:nvGrpSpPr>
          <p:cNvPr id="8" name="Group 7"/>
          <p:cNvGrpSpPr/>
          <p:nvPr/>
        </p:nvGrpSpPr>
        <p:grpSpPr>
          <a:xfrm>
            <a:off x="228600" y="5105400"/>
            <a:ext cx="8686800" cy="1447800"/>
            <a:chOff x="228600" y="4953000"/>
            <a:chExt cx="8686800" cy="1447800"/>
          </a:xfrm>
        </p:grpSpPr>
        <p:pic>
          <p:nvPicPr>
            <p:cNvPr id="5" name="Picture 4" descr="ss6.JPG"/>
            <p:cNvPicPr>
              <a:picLocks noChangeAspect="1"/>
            </p:cNvPicPr>
            <p:nvPr/>
          </p:nvPicPr>
          <p:blipFill>
            <a:blip r:embed="rId2" cstate="screen"/>
            <a:stretch>
              <a:fillRect/>
            </a:stretch>
          </p:blipFill>
          <p:spPr>
            <a:xfrm>
              <a:off x="228600" y="4953000"/>
              <a:ext cx="8686800" cy="1447800"/>
            </a:xfrm>
            <a:prstGeom prst="rect">
              <a:avLst/>
            </a:prstGeom>
            <a:ln>
              <a:solidFill>
                <a:schemeClr val="tx1"/>
              </a:solidFill>
            </a:ln>
          </p:spPr>
        </p:pic>
        <p:sp>
          <p:nvSpPr>
            <p:cNvPr id="6" name="Rectangle 5"/>
            <p:cNvSpPr/>
            <p:nvPr/>
          </p:nvSpPr>
          <p:spPr>
            <a:xfrm>
              <a:off x="7924800" y="5242560"/>
              <a:ext cx="990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6705600" y="5242560"/>
              <a:ext cx="11430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Mailings </a:t>
            </a:r>
            <a:r>
              <a:rPr lang="en-GB" sz="1600" dirty="0"/>
              <a:t>(1 of 2) </a:t>
            </a:r>
          </a:p>
        </p:txBody>
      </p:sp>
      <p:sp>
        <p:nvSpPr>
          <p:cNvPr id="3" name="Text Placeholder 2"/>
          <p:cNvSpPr>
            <a:spLocks noGrp="1"/>
          </p:cNvSpPr>
          <p:nvPr>
            <p:ph type="body" sz="quarter" idx="16"/>
          </p:nvPr>
        </p:nvSpPr>
        <p:spPr>
          <a:xfrm>
            <a:off x="457200" y="1371600"/>
            <a:ext cx="8240713" cy="3059112"/>
          </a:xfrm>
        </p:spPr>
        <p:txBody>
          <a:bodyPr/>
          <a:lstStyle/>
          <a:p>
            <a:pPr>
              <a:lnSpc>
                <a:spcPct val="200000"/>
              </a:lnSpc>
            </a:pPr>
            <a:r>
              <a:rPr lang="en-GB" dirty="0"/>
              <a:t>Create</a:t>
            </a:r>
          </a:p>
          <a:p>
            <a:pPr lvl="1">
              <a:lnSpc>
                <a:spcPct val="200000"/>
              </a:lnSpc>
            </a:pPr>
            <a:r>
              <a:rPr lang="en-GB" dirty="0"/>
              <a:t>To create the envelopes and labels in the document.</a:t>
            </a:r>
          </a:p>
          <a:p>
            <a:pPr>
              <a:lnSpc>
                <a:spcPct val="200000"/>
              </a:lnSpc>
            </a:pPr>
            <a:r>
              <a:rPr lang="en-GB" dirty="0"/>
              <a:t>Start Mail Merge</a:t>
            </a:r>
          </a:p>
          <a:p>
            <a:pPr lvl="1">
              <a:lnSpc>
                <a:spcPct val="200000"/>
              </a:lnSpc>
            </a:pPr>
            <a:r>
              <a:rPr lang="en-GB" dirty="0"/>
              <a:t>To select, edit the recipients list and to merge the mail.</a:t>
            </a:r>
          </a:p>
          <a:p>
            <a:pPr lvl="1">
              <a:lnSpc>
                <a:spcPct val="100000"/>
              </a:lnSpc>
            </a:pPr>
            <a:endParaRPr lang="en-GB" dirty="0"/>
          </a:p>
        </p:txBody>
      </p:sp>
      <p:grpSp>
        <p:nvGrpSpPr>
          <p:cNvPr id="7" name="Group 6"/>
          <p:cNvGrpSpPr/>
          <p:nvPr/>
        </p:nvGrpSpPr>
        <p:grpSpPr>
          <a:xfrm>
            <a:off x="228600" y="5105400"/>
            <a:ext cx="8686800" cy="1447800"/>
            <a:chOff x="228600" y="4572001"/>
            <a:chExt cx="8686800" cy="1447800"/>
          </a:xfrm>
        </p:grpSpPr>
        <p:pic>
          <p:nvPicPr>
            <p:cNvPr id="4" name="Picture 3" descr="ss7.JPG"/>
            <p:cNvPicPr>
              <a:picLocks noChangeAspect="1"/>
            </p:cNvPicPr>
            <p:nvPr/>
          </p:nvPicPr>
          <p:blipFill>
            <a:blip r:embed="rId2" cstate="screen"/>
            <a:stretch>
              <a:fillRect/>
            </a:stretch>
          </p:blipFill>
          <p:spPr>
            <a:xfrm>
              <a:off x="228600" y="4572001"/>
              <a:ext cx="8686800" cy="1447800"/>
            </a:xfrm>
            <a:prstGeom prst="rect">
              <a:avLst/>
            </a:prstGeom>
            <a:ln>
              <a:solidFill>
                <a:schemeClr val="tx1"/>
              </a:solidFill>
            </a:ln>
          </p:spPr>
        </p:pic>
        <p:sp>
          <p:nvSpPr>
            <p:cNvPr id="5" name="Rectangle 4"/>
            <p:cNvSpPr/>
            <p:nvPr/>
          </p:nvSpPr>
          <p:spPr>
            <a:xfrm>
              <a:off x="228600" y="4876800"/>
              <a:ext cx="990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295400" y="4876800"/>
              <a:ext cx="19050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Mailings </a:t>
            </a:r>
            <a:r>
              <a:rPr lang="en-GB" sz="1600" dirty="0"/>
              <a:t>(2 of 2) </a:t>
            </a:r>
          </a:p>
        </p:txBody>
      </p:sp>
      <p:sp>
        <p:nvSpPr>
          <p:cNvPr id="3" name="Text Placeholder 2"/>
          <p:cNvSpPr>
            <a:spLocks noGrp="1"/>
          </p:cNvSpPr>
          <p:nvPr>
            <p:ph type="body" sz="quarter" idx="16"/>
          </p:nvPr>
        </p:nvSpPr>
        <p:spPr>
          <a:xfrm>
            <a:off x="457200" y="1143000"/>
            <a:ext cx="8240713" cy="3809999"/>
          </a:xfrm>
        </p:spPr>
        <p:txBody>
          <a:bodyPr>
            <a:normAutofit/>
          </a:bodyPr>
          <a:lstStyle/>
          <a:p>
            <a:pPr>
              <a:lnSpc>
                <a:spcPct val="200000"/>
              </a:lnSpc>
            </a:pPr>
            <a:r>
              <a:rPr lang="en-GB" dirty="0"/>
              <a:t>Write &amp; Insert Fields</a:t>
            </a:r>
          </a:p>
          <a:p>
            <a:pPr lvl="1">
              <a:lnSpc>
                <a:spcPct val="200000"/>
              </a:lnSpc>
            </a:pPr>
            <a:r>
              <a:rPr lang="en-GB" dirty="0"/>
              <a:t>To update, insert, manage and write the fields in mailing list.</a:t>
            </a:r>
          </a:p>
          <a:p>
            <a:pPr>
              <a:lnSpc>
                <a:spcPct val="200000"/>
              </a:lnSpc>
            </a:pPr>
            <a:r>
              <a:rPr lang="en-GB" dirty="0"/>
              <a:t>Preview Results</a:t>
            </a:r>
          </a:p>
          <a:p>
            <a:pPr lvl="1">
              <a:lnSpc>
                <a:spcPct val="200000"/>
              </a:lnSpc>
            </a:pPr>
            <a:r>
              <a:rPr lang="en-GB" dirty="0"/>
              <a:t>To preview the results, find recipient and check for errors.</a:t>
            </a:r>
          </a:p>
          <a:p>
            <a:pPr>
              <a:lnSpc>
                <a:spcPct val="200000"/>
              </a:lnSpc>
            </a:pPr>
            <a:r>
              <a:rPr lang="en-GB" dirty="0"/>
              <a:t>Finish</a:t>
            </a:r>
          </a:p>
          <a:p>
            <a:pPr lvl="1">
              <a:lnSpc>
                <a:spcPct val="200000"/>
              </a:lnSpc>
            </a:pPr>
            <a:r>
              <a:rPr lang="en-GB" dirty="0"/>
              <a:t>To finish and merge the mail.</a:t>
            </a:r>
          </a:p>
        </p:txBody>
      </p:sp>
      <p:grpSp>
        <p:nvGrpSpPr>
          <p:cNvPr id="8" name="Group 7"/>
          <p:cNvGrpSpPr/>
          <p:nvPr/>
        </p:nvGrpSpPr>
        <p:grpSpPr>
          <a:xfrm>
            <a:off x="228600" y="5105400"/>
            <a:ext cx="8686800" cy="1447800"/>
            <a:chOff x="228600" y="5105400"/>
            <a:chExt cx="8686800" cy="1447800"/>
          </a:xfrm>
        </p:grpSpPr>
        <p:pic>
          <p:nvPicPr>
            <p:cNvPr id="4" name="Picture 3" descr="ss7.JPG"/>
            <p:cNvPicPr>
              <a:picLocks noChangeAspect="1"/>
            </p:cNvPicPr>
            <p:nvPr/>
          </p:nvPicPr>
          <p:blipFill>
            <a:blip r:embed="rId2" cstate="screen"/>
            <a:stretch>
              <a:fillRect/>
            </a:stretch>
          </p:blipFill>
          <p:spPr>
            <a:xfrm>
              <a:off x="228600" y="5105400"/>
              <a:ext cx="8686800" cy="1447800"/>
            </a:xfrm>
            <a:prstGeom prst="rect">
              <a:avLst/>
            </a:prstGeom>
            <a:ln>
              <a:solidFill>
                <a:schemeClr val="tx1"/>
              </a:solidFill>
            </a:ln>
          </p:spPr>
        </p:pic>
        <p:sp>
          <p:nvSpPr>
            <p:cNvPr id="5" name="Rectangle 4"/>
            <p:cNvSpPr/>
            <p:nvPr/>
          </p:nvSpPr>
          <p:spPr>
            <a:xfrm>
              <a:off x="6553200" y="5410200"/>
              <a:ext cx="1752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3200400" y="5410200"/>
              <a:ext cx="32004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8382000" y="5410200"/>
              <a:ext cx="5334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Review </a:t>
            </a:r>
            <a:r>
              <a:rPr lang="en-GB" sz="1600" dirty="0"/>
              <a:t>(1 of 3) </a:t>
            </a:r>
          </a:p>
        </p:txBody>
      </p:sp>
      <p:sp>
        <p:nvSpPr>
          <p:cNvPr id="3" name="Text Placeholder 2"/>
          <p:cNvSpPr>
            <a:spLocks noGrp="1"/>
          </p:cNvSpPr>
          <p:nvPr>
            <p:ph type="body" sz="quarter" idx="16"/>
          </p:nvPr>
        </p:nvSpPr>
        <p:spPr>
          <a:xfrm>
            <a:off x="457200" y="1371600"/>
            <a:ext cx="8240713" cy="3135312"/>
          </a:xfrm>
        </p:spPr>
        <p:txBody>
          <a:bodyPr/>
          <a:lstStyle/>
          <a:p>
            <a:pPr>
              <a:lnSpc>
                <a:spcPct val="200000"/>
              </a:lnSpc>
            </a:pPr>
            <a:r>
              <a:rPr lang="en-GB" dirty="0"/>
              <a:t>Proofing</a:t>
            </a:r>
          </a:p>
          <a:p>
            <a:pPr lvl="1">
              <a:lnSpc>
                <a:spcPct val="200000"/>
              </a:lnSpc>
            </a:pPr>
            <a:r>
              <a:rPr lang="en-GB" dirty="0"/>
              <a:t>To check for the grammar, spelling and word count.</a:t>
            </a:r>
          </a:p>
          <a:p>
            <a:pPr>
              <a:lnSpc>
                <a:spcPct val="200000"/>
              </a:lnSpc>
            </a:pPr>
            <a:r>
              <a:rPr lang="en-GB" dirty="0"/>
              <a:t>Language</a:t>
            </a:r>
          </a:p>
          <a:p>
            <a:pPr lvl="1">
              <a:lnSpc>
                <a:spcPct val="200000"/>
              </a:lnSpc>
            </a:pPr>
            <a:r>
              <a:rPr lang="en-GB" dirty="0"/>
              <a:t>To change and translate the language.</a:t>
            </a:r>
          </a:p>
          <a:p>
            <a:pPr lvl="1">
              <a:lnSpc>
                <a:spcPct val="100000"/>
              </a:lnSpc>
            </a:pPr>
            <a:endParaRPr lang="en-GB" dirty="0"/>
          </a:p>
        </p:txBody>
      </p:sp>
      <p:grpSp>
        <p:nvGrpSpPr>
          <p:cNvPr id="7" name="Group 6"/>
          <p:cNvGrpSpPr/>
          <p:nvPr/>
        </p:nvGrpSpPr>
        <p:grpSpPr>
          <a:xfrm>
            <a:off x="228600" y="5032717"/>
            <a:ext cx="8686800" cy="1520483"/>
            <a:chOff x="228600" y="4727917"/>
            <a:chExt cx="8686800" cy="1520483"/>
          </a:xfrm>
        </p:grpSpPr>
        <p:pic>
          <p:nvPicPr>
            <p:cNvPr id="4" name="Picture 3" descr="ss8.JPG"/>
            <p:cNvPicPr>
              <a:picLocks noChangeAspect="1"/>
            </p:cNvPicPr>
            <p:nvPr/>
          </p:nvPicPr>
          <p:blipFill>
            <a:blip r:embed="rId2" cstate="screen"/>
            <a:stretch>
              <a:fillRect/>
            </a:stretch>
          </p:blipFill>
          <p:spPr>
            <a:xfrm>
              <a:off x="228600" y="4727917"/>
              <a:ext cx="8686800" cy="1520483"/>
            </a:xfrm>
            <a:prstGeom prst="rect">
              <a:avLst/>
            </a:prstGeom>
            <a:ln>
              <a:solidFill>
                <a:schemeClr val="tx1"/>
              </a:solidFill>
            </a:ln>
          </p:spPr>
        </p:pic>
        <p:sp>
          <p:nvSpPr>
            <p:cNvPr id="5" name="Rectangle 4"/>
            <p:cNvSpPr/>
            <p:nvPr/>
          </p:nvSpPr>
          <p:spPr>
            <a:xfrm>
              <a:off x="228600" y="5105400"/>
              <a:ext cx="1371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676400" y="5105400"/>
              <a:ext cx="9144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75430"/>
          </a:xfrm>
        </p:spPr>
        <p:txBody>
          <a:bodyPr/>
          <a:lstStyle/>
          <a:p>
            <a:r>
              <a:rPr lang="en-GB" dirty="0"/>
              <a:t>Review </a:t>
            </a:r>
            <a:r>
              <a:rPr lang="en-GB" sz="1600" dirty="0"/>
              <a:t>(2 of 3) </a:t>
            </a:r>
          </a:p>
        </p:txBody>
      </p:sp>
      <p:sp>
        <p:nvSpPr>
          <p:cNvPr id="3" name="Text Placeholder 2"/>
          <p:cNvSpPr>
            <a:spLocks noGrp="1"/>
          </p:cNvSpPr>
          <p:nvPr>
            <p:ph type="body" sz="quarter" idx="16"/>
          </p:nvPr>
        </p:nvSpPr>
        <p:spPr>
          <a:xfrm>
            <a:off x="457200" y="1143000"/>
            <a:ext cx="8240713" cy="3733800"/>
          </a:xfrm>
        </p:spPr>
        <p:txBody>
          <a:bodyPr/>
          <a:lstStyle/>
          <a:p>
            <a:pPr>
              <a:lnSpc>
                <a:spcPct val="200000"/>
              </a:lnSpc>
            </a:pPr>
            <a:r>
              <a:rPr lang="en-GB" dirty="0"/>
              <a:t>Comments</a:t>
            </a:r>
          </a:p>
          <a:p>
            <a:pPr lvl="1">
              <a:lnSpc>
                <a:spcPct val="200000"/>
              </a:lnSpc>
            </a:pPr>
            <a:r>
              <a:rPr lang="en-GB" dirty="0"/>
              <a:t>To insert a new comment.</a:t>
            </a:r>
          </a:p>
          <a:p>
            <a:pPr>
              <a:lnSpc>
                <a:spcPct val="200000"/>
              </a:lnSpc>
            </a:pPr>
            <a:r>
              <a:rPr lang="en-GB" dirty="0"/>
              <a:t>Tracking</a:t>
            </a:r>
          </a:p>
          <a:p>
            <a:pPr lvl="1">
              <a:lnSpc>
                <a:spcPct val="200000"/>
              </a:lnSpc>
            </a:pPr>
            <a:r>
              <a:rPr lang="en-GB" dirty="0"/>
              <a:t>To change the track and to show the mark up.</a:t>
            </a:r>
          </a:p>
          <a:p>
            <a:pPr>
              <a:lnSpc>
                <a:spcPct val="200000"/>
              </a:lnSpc>
            </a:pPr>
            <a:r>
              <a:rPr lang="en-GB" dirty="0"/>
              <a:t>Changes</a:t>
            </a:r>
          </a:p>
          <a:p>
            <a:pPr lvl="1">
              <a:lnSpc>
                <a:spcPct val="200000"/>
              </a:lnSpc>
            </a:pPr>
            <a:r>
              <a:rPr lang="en-GB" dirty="0"/>
              <a:t>To accept or reject the changes.</a:t>
            </a:r>
          </a:p>
          <a:p>
            <a:pPr lvl="1">
              <a:lnSpc>
                <a:spcPct val="100000"/>
              </a:lnSpc>
            </a:pPr>
            <a:endParaRPr lang="en-GB" dirty="0"/>
          </a:p>
        </p:txBody>
      </p:sp>
      <p:grpSp>
        <p:nvGrpSpPr>
          <p:cNvPr id="8" name="Group 7"/>
          <p:cNvGrpSpPr/>
          <p:nvPr/>
        </p:nvGrpSpPr>
        <p:grpSpPr>
          <a:xfrm>
            <a:off x="228600" y="5032717"/>
            <a:ext cx="8686800" cy="1520483"/>
            <a:chOff x="228600" y="4880317"/>
            <a:chExt cx="8686800" cy="1520483"/>
          </a:xfrm>
        </p:grpSpPr>
        <p:pic>
          <p:nvPicPr>
            <p:cNvPr id="4" name="Picture 3" descr="ss8.JPG"/>
            <p:cNvPicPr>
              <a:picLocks noChangeAspect="1"/>
            </p:cNvPicPr>
            <p:nvPr/>
          </p:nvPicPr>
          <p:blipFill>
            <a:blip r:embed="rId2" cstate="screen"/>
            <a:stretch>
              <a:fillRect/>
            </a:stretch>
          </p:blipFill>
          <p:spPr>
            <a:xfrm>
              <a:off x="228600" y="4880317"/>
              <a:ext cx="8686800" cy="1520483"/>
            </a:xfrm>
            <a:prstGeom prst="rect">
              <a:avLst/>
            </a:prstGeom>
            <a:ln>
              <a:solidFill>
                <a:schemeClr val="tx1"/>
              </a:solidFill>
            </a:ln>
          </p:spPr>
        </p:pic>
        <p:sp>
          <p:nvSpPr>
            <p:cNvPr id="5" name="Rectangle 4"/>
            <p:cNvSpPr/>
            <p:nvPr/>
          </p:nvSpPr>
          <p:spPr>
            <a:xfrm>
              <a:off x="2743200" y="5257800"/>
              <a:ext cx="10668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3886200" y="5257800"/>
              <a:ext cx="2133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6096000" y="5257800"/>
              <a:ext cx="12954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spTree>
  </p:cSld>
  <p:clrMapOvr>
    <a:masterClrMapping/>
  </p:clrMapOvr>
  <p:transition spd="slow">
    <p:wipe dir="d"/>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Review </a:t>
            </a:r>
            <a:r>
              <a:rPr lang="en-GB" sz="1600" dirty="0"/>
              <a:t>(3 of 3) </a:t>
            </a:r>
          </a:p>
        </p:txBody>
      </p:sp>
      <p:sp>
        <p:nvSpPr>
          <p:cNvPr id="3" name="Text Placeholder 2"/>
          <p:cNvSpPr>
            <a:spLocks noGrp="1"/>
          </p:cNvSpPr>
          <p:nvPr>
            <p:ph type="body" sz="quarter" idx="16"/>
          </p:nvPr>
        </p:nvSpPr>
        <p:spPr>
          <a:xfrm>
            <a:off x="457200" y="1371600"/>
            <a:ext cx="8240713" cy="3200400"/>
          </a:xfrm>
        </p:spPr>
        <p:txBody>
          <a:bodyPr/>
          <a:lstStyle/>
          <a:p>
            <a:pPr>
              <a:lnSpc>
                <a:spcPct val="200000"/>
              </a:lnSpc>
            </a:pPr>
            <a:r>
              <a:rPr lang="en-GB" dirty="0"/>
              <a:t>Compare</a:t>
            </a:r>
          </a:p>
          <a:p>
            <a:pPr lvl="1">
              <a:lnSpc>
                <a:spcPct val="200000"/>
              </a:lnSpc>
            </a:pPr>
            <a:r>
              <a:rPr lang="en-GB" dirty="0"/>
              <a:t>To compare the two versions of the document.</a:t>
            </a:r>
          </a:p>
          <a:p>
            <a:pPr>
              <a:lnSpc>
                <a:spcPct val="200000"/>
              </a:lnSpc>
            </a:pPr>
            <a:r>
              <a:rPr lang="en-GB" dirty="0"/>
              <a:t>Protect</a:t>
            </a:r>
          </a:p>
          <a:p>
            <a:pPr lvl="1">
              <a:lnSpc>
                <a:spcPct val="200000"/>
              </a:lnSpc>
            </a:pPr>
            <a:r>
              <a:rPr lang="en-GB" dirty="0"/>
              <a:t>It restricts to edit and block the unauthorised users.</a:t>
            </a:r>
          </a:p>
        </p:txBody>
      </p:sp>
      <p:grpSp>
        <p:nvGrpSpPr>
          <p:cNvPr id="8" name="Group 7"/>
          <p:cNvGrpSpPr/>
          <p:nvPr/>
        </p:nvGrpSpPr>
        <p:grpSpPr>
          <a:xfrm>
            <a:off x="228600" y="5029200"/>
            <a:ext cx="8686800" cy="1524000"/>
            <a:chOff x="228600" y="4724400"/>
            <a:chExt cx="8686800" cy="1524000"/>
          </a:xfrm>
        </p:grpSpPr>
        <p:pic>
          <p:nvPicPr>
            <p:cNvPr id="4" name="Picture 3" descr="ss8.JPG"/>
            <p:cNvPicPr>
              <a:picLocks noChangeAspect="1"/>
            </p:cNvPicPr>
            <p:nvPr/>
          </p:nvPicPr>
          <p:blipFill>
            <a:blip r:embed="rId2" cstate="screen"/>
            <a:stretch>
              <a:fillRect/>
            </a:stretch>
          </p:blipFill>
          <p:spPr>
            <a:xfrm>
              <a:off x="228600" y="4724400"/>
              <a:ext cx="8686800" cy="1520483"/>
            </a:xfrm>
            <a:prstGeom prst="rect">
              <a:avLst/>
            </a:prstGeom>
            <a:ln>
              <a:solidFill>
                <a:schemeClr val="tx1"/>
              </a:solidFill>
            </a:ln>
          </p:spPr>
        </p:pic>
        <p:sp>
          <p:nvSpPr>
            <p:cNvPr id="5" name="Rectangle 4"/>
            <p:cNvSpPr/>
            <p:nvPr/>
          </p:nvSpPr>
          <p:spPr>
            <a:xfrm>
              <a:off x="8001000" y="5105400"/>
              <a:ext cx="9144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467600" y="5105400"/>
              <a:ext cx="493776"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spTree>
  </p:cSld>
  <p:clrMapOvr>
    <a:masterClrMapping/>
  </p:clrMapOvr>
  <p:transition spd="slow">
    <p:wipe dir="d"/>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View </a:t>
            </a:r>
            <a:r>
              <a:rPr lang="en-GB" sz="1600" dirty="0"/>
              <a:t>(1 of 2) </a:t>
            </a:r>
          </a:p>
        </p:txBody>
      </p:sp>
      <p:sp>
        <p:nvSpPr>
          <p:cNvPr id="3" name="Text Placeholder 2"/>
          <p:cNvSpPr>
            <a:spLocks noGrp="1"/>
          </p:cNvSpPr>
          <p:nvPr>
            <p:ph type="body" sz="quarter" idx="16"/>
          </p:nvPr>
        </p:nvSpPr>
        <p:spPr>
          <a:xfrm>
            <a:off x="457200" y="1371600"/>
            <a:ext cx="8240713" cy="3440112"/>
          </a:xfrm>
        </p:spPr>
        <p:txBody>
          <a:bodyPr/>
          <a:lstStyle/>
          <a:p>
            <a:pPr>
              <a:lnSpc>
                <a:spcPct val="200000"/>
              </a:lnSpc>
            </a:pPr>
            <a:r>
              <a:rPr lang="en-GB" dirty="0"/>
              <a:t>Document Views</a:t>
            </a:r>
          </a:p>
          <a:p>
            <a:pPr lvl="1">
              <a:lnSpc>
                <a:spcPct val="200000"/>
              </a:lnSpc>
            </a:pPr>
            <a:r>
              <a:rPr lang="en-GB" dirty="0"/>
              <a:t>To view the document in various layouts.</a:t>
            </a:r>
          </a:p>
          <a:p>
            <a:pPr>
              <a:lnSpc>
                <a:spcPct val="200000"/>
              </a:lnSpc>
            </a:pPr>
            <a:r>
              <a:rPr lang="en-GB" dirty="0"/>
              <a:t>Show</a:t>
            </a:r>
          </a:p>
          <a:p>
            <a:pPr lvl="1">
              <a:lnSpc>
                <a:spcPct val="200000"/>
              </a:lnSpc>
            </a:pPr>
            <a:r>
              <a:rPr lang="en-GB" dirty="0"/>
              <a:t>Show the document in ruler, gridlines and navigation pane.</a:t>
            </a:r>
          </a:p>
        </p:txBody>
      </p:sp>
      <p:grpSp>
        <p:nvGrpSpPr>
          <p:cNvPr id="7" name="Group 6"/>
          <p:cNvGrpSpPr/>
          <p:nvPr/>
        </p:nvGrpSpPr>
        <p:grpSpPr>
          <a:xfrm>
            <a:off x="152400" y="5181600"/>
            <a:ext cx="8839200" cy="1371600"/>
            <a:chOff x="152400" y="5029200"/>
            <a:chExt cx="8839200" cy="1371600"/>
          </a:xfrm>
        </p:grpSpPr>
        <p:pic>
          <p:nvPicPr>
            <p:cNvPr id="4" name="Picture 3" descr="ss9.JPG"/>
            <p:cNvPicPr>
              <a:picLocks noChangeAspect="1"/>
            </p:cNvPicPr>
            <p:nvPr/>
          </p:nvPicPr>
          <p:blipFill>
            <a:blip r:embed="rId2" cstate="screen"/>
            <a:stretch>
              <a:fillRect/>
            </a:stretch>
          </p:blipFill>
          <p:spPr>
            <a:xfrm>
              <a:off x="152400" y="5029200"/>
              <a:ext cx="8839200" cy="1371600"/>
            </a:xfrm>
            <a:prstGeom prst="rect">
              <a:avLst/>
            </a:prstGeom>
            <a:ln>
              <a:solidFill>
                <a:schemeClr val="tx1"/>
              </a:solidFill>
            </a:ln>
          </p:spPr>
        </p:pic>
        <p:sp>
          <p:nvSpPr>
            <p:cNvPr id="5" name="Rectangle 4"/>
            <p:cNvSpPr/>
            <p:nvPr/>
          </p:nvSpPr>
          <p:spPr>
            <a:xfrm>
              <a:off x="152400" y="5029200"/>
              <a:ext cx="2133600" cy="1371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2362200" y="5029200"/>
              <a:ext cx="1066800" cy="1371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View </a:t>
            </a:r>
            <a:r>
              <a:rPr lang="en-GB" sz="1600" dirty="0"/>
              <a:t>(2 of 2) </a:t>
            </a:r>
          </a:p>
        </p:txBody>
      </p:sp>
      <p:sp>
        <p:nvSpPr>
          <p:cNvPr id="3" name="Text Placeholder 2"/>
          <p:cNvSpPr>
            <a:spLocks noGrp="1"/>
          </p:cNvSpPr>
          <p:nvPr>
            <p:ph type="body" sz="quarter" idx="16"/>
          </p:nvPr>
        </p:nvSpPr>
        <p:spPr>
          <a:xfrm>
            <a:off x="457200" y="1371599"/>
            <a:ext cx="8240713" cy="3810001"/>
          </a:xfrm>
        </p:spPr>
        <p:txBody>
          <a:bodyPr/>
          <a:lstStyle/>
          <a:p>
            <a:pPr>
              <a:lnSpc>
                <a:spcPct val="200000"/>
              </a:lnSpc>
            </a:pPr>
            <a:r>
              <a:rPr lang="en-GB" dirty="0"/>
              <a:t>Zoom</a:t>
            </a:r>
          </a:p>
          <a:p>
            <a:pPr lvl="1">
              <a:lnSpc>
                <a:spcPct val="200000"/>
              </a:lnSpc>
            </a:pPr>
            <a:r>
              <a:rPr lang="en-GB" dirty="0"/>
              <a:t>To zoom and view the content.</a:t>
            </a:r>
          </a:p>
          <a:p>
            <a:pPr>
              <a:lnSpc>
                <a:spcPct val="200000"/>
              </a:lnSpc>
            </a:pPr>
            <a:r>
              <a:rPr lang="en-GB" dirty="0"/>
              <a:t>Window</a:t>
            </a:r>
          </a:p>
          <a:p>
            <a:pPr lvl="1">
              <a:lnSpc>
                <a:spcPct val="200000"/>
              </a:lnSpc>
            </a:pPr>
            <a:r>
              <a:rPr lang="en-GB" dirty="0"/>
              <a:t>To display a new window and to switch through the windows.</a:t>
            </a:r>
          </a:p>
          <a:p>
            <a:pPr>
              <a:lnSpc>
                <a:spcPct val="200000"/>
              </a:lnSpc>
            </a:pPr>
            <a:r>
              <a:rPr lang="en-GB" dirty="0"/>
              <a:t>Macros</a:t>
            </a:r>
          </a:p>
          <a:p>
            <a:pPr lvl="1">
              <a:lnSpc>
                <a:spcPct val="200000"/>
              </a:lnSpc>
            </a:pPr>
            <a:r>
              <a:rPr lang="en-GB" dirty="0"/>
              <a:t>To record the table and use it several times.</a:t>
            </a:r>
          </a:p>
        </p:txBody>
      </p:sp>
      <p:grpSp>
        <p:nvGrpSpPr>
          <p:cNvPr id="8" name="Group 7"/>
          <p:cNvGrpSpPr/>
          <p:nvPr/>
        </p:nvGrpSpPr>
        <p:grpSpPr>
          <a:xfrm>
            <a:off x="152400" y="5181600"/>
            <a:ext cx="8839200" cy="1371600"/>
            <a:chOff x="152400" y="5029200"/>
            <a:chExt cx="8839200" cy="1371600"/>
          </a:xfrm>
        </p:grpSpPr>
        <p:pic>
          <p:nvPicPr>
            <p:cNvPr id="4" name="Picture 3" descr="ss9.JPG"/>
            <p:cNvPicPr>
              <a:picLocks noChangeAspect="1"/>
            </p:cNvPicPr>
            <p:nvPr/>
          </p:nvPicPr>
          <p:blipFill>
            <a:blip r:embed="rId2" cstate="screen"/>
            <a:stretch>
              <a:fillRect/>
            </a:stretch>
          </p:blipFill>
          <p:spPr>
            <a:xfrm>
              <a:off x="152400" y="5029200"/>
              <a:ext cx="8839200" cy="1371600"/>
            </a:xfrm>
            <a:prstGeom prst="rect">
              <a:avLst/>
            </a:prstGeom>
            <a:ln>
              <a:solidFill>
                <a:schemeClr val="tx1"/>
              </a:solidFill>
            </a:ln>
          </p:spPr>
        </p:pic>
        <p:sp>
          <p:nvSpPr>
            <p:cNvPr id="5" name="Rectangle 4"/>
            <p:cNvSpPr/>
            <p:nvPr/>
          </p:nvSpPr>
          <p:spPr>
            <a:xfrm>
              <a:off x="5181600" y="5334000"/>
              <a:ext cx="32766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3429000" y="5334000"/>
              <a:ext cx="16002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8534400" y="5334000"/>
              <a:ext cx="4572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spTree>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Need for IT Infrastructure Tools</a:t>
            </a:r>
          </a:p>
        </p:txBody>
      </p:sp>
      <p:sp>
        <p:nvSpPr>
          <p:cNvPr id="3" name="Text Placeholder 2"/>
          <p:cNvSpPr>
            <a:spLocks noGrp="1"/>
          </p:cNvSpPr>
          <p:nvPr>
            <p:ph type="body" sz="quarter" idx="16"/>
          </p:nvPr>
        </p:nvSpPr>
        <p:spPr>
          <a:xfrm>
            <a:off x="457200" y="1389888"/>
            <a:ext cx="8240713" cy="4473575"/>
          </a:xfrm>
        </p:spPr>
        <p:txBody>
          <a:bodyPr/>
          <a:lstStyle/>
          <a:p>
            <a:pPr>
              <a:lnSpc>
                <a:spcPct val="200000"/>
              </a:lnSpc>
              <a:buSzPct val="70000"/>
              <a:buBlip>
                <a:blip r:embed="rId3"/>
              </a:buBlip>
            </a:pPr>
            <a:r>
              <a:rPr dirty="0"/>
              <a:t>Provides a standardised process to maintain.</a:t>
            </a:r>
          </a:p>
          <a:p>
            <a:pPr>
              <a:lnSpc>
                <a:spcPct val="200000"/>
              </a:lnSpc>
              <a:buSzPct val="70000"/>
              <a:buBlip>
                <a:blip r:embed="rId3"/>
              </a:buBlip>
            </a:pPr>
            <a:r>
              <a:rPr dirty="0"/>
              <a:t>Need for transparency in IT infrastructure management activities.</a:t>
            </a:r>
          </a:p>
          <a:p>
            <a:pPr>
              <a:lnSpc>
                <a:spcPct val="200000"/>
              </a:lnSpc>
              <a:buSzPct val="70000"/>
              <a:buBlip>
                <a:blip r:embed="rId3"/>
              </a:buBlip>
            </a:pPr>
            <a:r>
              <a:rPr dirty="0"/>
              <a:t>Transparency reduces total cost of owning various tools.</a:t>
            </a:r>
          </a:p>
          <a:p>
            <a:pPr>
              <a:lnSpc>
                <a:spcPct val="200000"/>
              </a:lnSpc>
              <a:buSzPct val="70000"/>
              <a:buBlip>
                <a:blip r:embed="rId3"/>
              </a:buBlip>
            </a:pPr>
            <a:r>
              <a:rPr dirty="0"/>
              <a:t>Provides scope for </a:t>
            </a:r>
            <a:r>
              <a:rPr lang="en-US" dirty="0"/>
              <a:t>s</a:t>
            </a:r>
            <a:r>
              <a:rPr dirty="0"/>
              <a:t>ervice </a:t>
            </a:r>
            <a:r>
              <a:rPr lang="en-US" dirty="0"/>
              <a:t>i</a:t>
            </a:r>
            <a:r>
              <a:rPr dirty="0"/>
              <a:t>mprovement.</a:t>
            </a:r>
          </a:p>
          <a:p>
            <a:pPr>
              <a:lnSpc>
                <a:spcPct val="200000"/>
              </a:lnSpc>
              <a:buSzPct val="70000"/>
              <a:buBlip>
                <a:blip r:embed="rId3"/>
              </a:buBlip>
            </a:pPr>
            <a:endParaRPr dirty="0"/>
          </a:p>
          <a:p>
            <a:pPr>
              <a:buNone/>
            </a:pPr>
            <a:endParaRPr lang="en-GB" dirty="0"/>
          </a:p>
        </p:txBody>
      </p:sp>
    </p:spTree>
  </p:cSld>
  <p:clrMapOvr>
    <a:masterClrMapping/>
  </p:clrMapOvr>
  <p:transition spd="slow">
    <p:wipe dir="d"/>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Practice </a:t>
            </a:r>
            <a:r>
              <a:rPr lang="en-GB" sz="1600" dirty="0"/>
              <a:t>(1 of 2)</a:t>
            </a:r>
          </a:p>
        </p:txBody>
      </p:sp>
      <p:sp>
        <p:nvSpPr>
          <p:cNvPr id="3" name="Text Placeholder 2"/>
          <p:cNvSpPr>
            <a:spLocks noGrp="1"/>
          </p:cNvSpPr>
          <p:nvPr>
            <p:ph type="body" sz="quarter" idx="16"/>
          </p:nvPr>
        </p:nvSpPr>
        <p:spPr>
          <a:xfrm>
            <a:off x="457200" y="1360488"/>
            <a:ext cx="8240713" cy="4811712"/>
          </a:xfrm>
        </p:spPr>
        <p:txBody>
          <a:bodyPr>
            <a:normAutofit/>
          </a:bodyPr>
          <a:lstStyle/>
          <a:p>
            <a:pPr>
              <a:lnSpc>
                <a:spcPct val="200000"/>
              </a:lnSpc>
              <a:buNone/>
            </a:pPr>
            <a:r>
              <a:rPr lang="en-GB" dirty="0"/>
              <a:t>Practice the following scenarios:</a:t>
            </a:r>
          </a:p>
          <a:p>
            <a:pPr>
              <a:lnSpc>
                <a:spcPct val="200000"/>
              </a:lnSpc>
            </a:pPr>
            <a:r>
              <a:rPr lang="en-GB" dirty="0"/>
              <a:t>Creating a document</a:t>
            </a:r>
          </a:p>
          <a:p>
            <a:pPr>
              <a:lnSpc>
                <a:spcPct val="200000"/>
              </a:lnSpc>
            </a:pPr>
            <a:r>
              <a:rPr lang="en-GB" dirty="0"/>
              <a:t>Opening a document</a:t>
            </a:r>
          </a:p>
          <a:p>
            <a:pPr>
              <a:lnSpc>
                <a:spcPct val="200000"/>
              </a:lnSpc>
            </a:pPr>
            <a:r>
              <a:rPr lang="en-GB" dirty="0"/>
              <a:t>Saving a document</a:t>
            </a:r>
          </a:p>
          <a:p>
            <a:pPr>
              <a:lnSpc>
                <a:spcPct val="200000"/>
              </a:lnSpc>
            </a:pPr>
            <a:r>
              <a:rPr lang="en-GB" dirty="0"/>
              <a:t>Customising the document by Paragraphing</a:t>
            </a:r>
          </a:p>
          <a:p>
            <a:pPr>
              <a:lnSpc>
                <a:spcPct val="200000"/>
              </a:lnSpc>
            </a:pPr>
            <a:r>
              <a:rPr lang="en-GB" dirty="0"/>
              <a:t>Customising the Document by Formatting text</a:t>
            </a:r>
          </a:p>
          <a:p>
            <a:pPr>
              <a:buNone/>
            </a:pPr>
            <a:endParaRPr lang="en-GB" dirty="0"/>
          </a:p>
          <a:p>
            <a:endParaRPr lang="en-GB" dirty="0"/>
          </a:p>
        </p:txBody>
      </p:sp>
    </p:spTree>
  </p:cSld>
  <p:clrMapOvr>
    <a:masterClrMapping/>
  </p:clrMapOvr>
  <p:transition spd="slow">
    <p:wipe dir="d"/>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Practice </a:t>
            </a:r>
            <a:r>
              <a:rPr lang="en-GB" sz="1600" dirty="0"/>
              <a:t>(2 of 2)</a:t>
            </a:r>
          </a:p>
        </p:txBody>
      </p:sp>
      <p:sp>
        <p:nvSpPr>
          <p:cNvPr id="3" name="Text Placeholder 2"/>
          <p:cNvSpPr>
            <a:spLocks noGrp="1"/>
          </p:cNvSpPr>
          <p:nvPr>
            <p:ph type="body" sz="quarter" idx="16"/>
          </p:nvPr>
        </p:nvSpPr>
        <p:spPr>
          <a:xfrm>
            <a:off x="457200" y="1360488"/>
            <a:ext cx="8240713" cy="4811712"/>
          </a:xfrm>
        </p:spPr>
        <p:txBody>
          <a:bodyPr>
            <a:normAutofit/>
          </a:bodyPr>
          <a:lstStyle/>
          <a:p>
            <a:pPr>
              <a:lnSpc>
                <a:spcPct val="200000"/>
              </a:lnSpc>
            </a:pPr>
            <a:r>
              <a:rPr lang="en-GB" dirty="0"/>
              <a:t>Customising the document by Applying styles</a:t>
            </a:r>
          </a:p>
          <a:p>
            <a:pPr>
              <a:lnSpc>
                <a:spcPct val="200000"/>
              </a:lnSpc>
            </a:pPr>
            <a:r>
              <a:rPr lang="en-GB" dirty="0"/>
              <a:t>Adding Graphics</a:t>
            </a:r>
          </a:p>
          <a:p>
            <a:pPr>
              <a:lnSpc>
                <a:spcPct val="200000"/>
              </a:lnSpc>
            </a:pPr>
            <a:r>
              <a:rPr lang="en-GB" dirty="0"/>
              <a:t>Adding Table of Contents</a:t>
            </a:r>
          </a:p>
          <a:p>
            <a:pPr>
              <a:lnSpc>
                <a:spcPct val="200000"/>
              </a:lnSpc>
            </a:pPr>
            <a:r>
              <a:rPr lang="en-GB" dirty="0"/>
              <a:t>Adding Header and Footer</a:t>
            </a:r>
          </a:p>
          <a:p>
            <a:pPr>
              <a:lnSpc>
                <a:spcPct val="200000"/>
              </a:lnSpc>
            </a:pPr>
            <a:r>
              <a:rPr lang="en-GB" dirty="0"/>
              <a:t>Enabling Track Changes</a:t>
            </a:r>
            <a:br>
              <a:rPr lang="en-GB" dirty="0"/>
            </a:br>
            <a:endParaRPr lang="en-GB" dirty="0"/>
          </a:p>
          <a:p>
            <a:pPr>
              <a:lnSpc>
                <a:spcPct val="200000"/>
              </a:lnSpc>
              <a:buNone/>
            </a:pPr>
            <a:r>
              <a:rPr lang="en-GB" b="1" dirty="0"/>
              <a:t>Note: Refer to the practice session scenario document for the solution.</a:t>
            </a:r>
          </a:p>
          <a:p>
            <a:endParaRPr lang="en-GB" dirty="0"/>
          </a:p>
          <a:p>
            <a:endParaRPr lang="en-GB" dirty="0"/>
          </a:p>
        </p:txBody>
      </p:sp>
    </p:spTree>
  </p:cSld>
  <p:clrMapOvr>
    <a:masterClrMapping/>
  </p:clrMapOvr>
  <p:transition spd="slow">
    <p:wipe dir="d"/>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514600"/>
            <a:ext cx="9143999" cy="914400"/>
          </a:xfrm>
        </p:spPr>
        <p:txBody>
          <a:bodyPr>
            <a:normAutofit/>
          </a:bodyPr>
          <a:lstStyle/>
          <a:p>
            <a:r>
              <a:rPr lang="en-GB" dirty="0"/>
              <a:t>MS-Excel</a:t>
            </a:r>
          </a:p>
        </p:txBody>
      </p:sp>
    </p:spTree>
  </p:cSld>
  <p:clrMapOvr>
    <a:masterClrMapping/>
  </p:clrMapOvr>
  <p:transition spd="slow">
    <p:wipe dir="d"/>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MS Excel</a:t>
            </a:r>
          </a:p>
        </p:txBody>
      </p:sp>
      <p:sp>
        <p:nvSpPr>
          <p:cNvPr id="3" name="Text Placeholder 2"/>
          <p:cNvSpPr>
            <a:spLocks noGrp="1"/>
          </p:cNvSpPr>
          <p:nvPr>
            <p:ph type="body" sz="quarter" idx="16"/>
          </p:nvPr>
        </p:nvSpPr>
        <p:spPr/>
        <p:txBody>
          <a:bodyPr>
            <a:normAutofit/>
          </a:bodyPr>
          <a:lstStyle/>
          <a:p>
            <a:pPr>
              <a:lnSpc>
                <a:spcPct val="210000"/>
              </a:lnSpc>
            </a:pPr>
            <a:r>
              <a:rPr lang="en-GB" dirty="0"/>
              <a:t>MS Excel is a spreadsheet used to store and manipulate data. </a:t>
            </a:r>
          </a:p>
          <a:p>
            <a:pPr>
              <a:lnSpc>
                <a:spcPct val="210000"/>
              </a:lnSpc>
            </a:pPr>
            <a:r>
              <a:rPr lang="en-GB" dirty="0"/>
              <a:t>It organises, summarises and compares the data and helps graphical presentation of it.</a:t>
            </a:r>
          </a:p>
          <a:p>
            <a:pPr>
              <a:lnSpc>
                <a:spcPct val="210000"/>
              </a:lnSpc>
            </a:pPr>
            <a:r>
              <a:rPr lang="en-GB" dirty="0"/>
              <a:t> It includes cells, rows, columns, worksheets, workbooks, charts and macros.</a:t>
            </a:r>
          </a:p>
        </p:txBody>
      </p:sp>
      <p:sp>
        <p:nvSpPr>
          <p:cNvPr id="4" name="Text Placeholder 2"/>
          <p:cNvSpPr txBox="1">
            <a:spLocks/>
          </p:cNvSpPr>
          <p:nvPr/>
        </p:nvSpPr>
        <p:spPr>
          <a:xfrm>
            <a:off x="6324600" y="1512888"/>
            <a:ext cx="2525713" cy="4473575"/>
          </a:xfrm>
          <a:prstGeom prst="rect">
            <a:avLst/>
          </a:prstGeom>
        </p:spPr>
        <p:txBody>
          <a:bodyPr>
            <a:normAutofit/>
          </a:bodyPr>
          <a:lstStyle/>
          <a:p>
            <a:pPr marL="742950" marR="0" lvl="1" indent="-285750" algn="l" defTabSz="457200" rtl="0" eaLnBrk="1" fontAlgn="auto" latinLnBrk="0" hangingPunct="1">
              <a:lnSpc>
                <a:spcPct val="100000"/>
              </a:lnSpc>
              <a:spcBef>
                <a:spcPct val="20000"/>
              </a:spcBef>
              <a:spcAft>
                <a:spcPts val="0"/>
              </a:spcAft>
              <a:buClr>
                <a:srgbClr val="0070C0"/>
              </a:buClr>
              <a:buSzPct val="70000"/>
              <a:buFont typeface="Arial" pitchFamily="34" charset="0"/>
              <a:buChar char="•"/>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mn-cs"/>
            </a:endParaRPr>
          </a:p>
        </p:txBody>
      </p:sp>
      <p:sp>
        <p:nvSpPr>
          <p:cNvPr id="5" name="Text Placeholder 2"/>
          <p:cNvSpPr txBox="1">
            <a:spLocks/>
          </p:cNvSpPr>
          <p:nvPr/>
        </p:nvSpPr>
        <p:spPr>
          <a:xfrm>
            <a:off x="533400" y="3048000"/>
            <a:ext cx="2666999" cy="2971800"/>
          </a:xfrm>
          <a:prstGeom prst="rect">
            <a:avLst/>
          </a:prstGeom>
        </p:spPr>
        <p:txBody>
          <a:bodyPr>
            <a:normAutofit/>
          </a:bodyPr>
          <a:lstStyle/>
          <a:p>
            <a:pPr marL="742950" marR="0" lvl="1" indent="-285750" algn="l" defTabSz="457200" rtl="0" eaLnBrk="1" fontAlgn="auto" latinLnBrk="0" hangingPunct="1">
              <a:lnSpc>
                <a:spcPct val="100000"/>
              </a:lnSpc>
              <a:spcBef>
                <a:spcPct val="20000"/>
              </a:spcBef>
              <a:spcAft>
                <a:spcPts val="0"/>
              </a:spcAft>
              <a:buClr>
                <a:srgbClr val="0070C0"/>
              </a:buClr>
              <a:buSzPct val="70000"/>
              <a:buFont typeface="Arial" pitchFamily="34" charset="0"/>
              <a:buChar char="•"/>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mn-cs"/>
            </a:endParaRPr>
          </a:p>
        </p:txBody>
      </p:sp>
      <p:sp>
        <p:nvSpPr>
          <p:cNvPr id="6" name="Text Placeholder 2"/>
          <p:cNvSpPr txBox="1">
            <a:spLocks/>
          </p:cNvSpPr>
          <p:nvPr/>
        </p:nvSpPr>
        <p:spPr>
          <a:xfrm>
            <a:off x="2286001" y="3200400"/>
            <a:ext cx="2666999" cy="2971800"/>
          </a:xfrm>
          <a:prstGeom prst="rect">
            <a:avLst/>
          </a:prstGeom>
        </p:spPr>
        <p:txBody>
          <a:bodyPr>
            <a:normAutofit/>
          </a:bodyPr>
          <a:lstStyle/>
          <a:p>
            <a:pPr marL="742950" marR="0" lvl="1" indent="-285750" algn="l" defTabSz="457200" rtl="0" eaLnBrk="1" fontAlgn="auto" latinLnBrk="0" hangingPunct="1">
              <a:lnSpc>
                <a:spcPct val="100000"/>
              </a:lnSpc>
              <a:spcBef>
                <a:spcPct val="20000"/>
              </a:spcBef>
              <a:spcAft>
                <a:spcPts val="0"/>
              </a:spcAft>
              <a:buClr>
                <a:srgbClr val="0070C0"/>
              </a:buClr>
              <a:buSzPct val="70000"/>
              <a:buFont typeface="Arial" pitchFamily="34" charset="0"/>
              <a:buChar char="•"/>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mn-cs"/>
            </a:endParaRPr>
          </a:p>
        </p:txBody>
      </p:sp>
      <p:sp>
        <p:nvSpPr>
          <p:cNvPr id="7" name="Text Placeholder 2"/>
          <p:cNvSpPr txBox="1">
            <a:spLocks/>
          </p:cNvSpPr>
          <p:nvPr/>
        </p:nvSpPr>
        <p:spPr>
          <a:xfrm>
            <a:off x="914400" y="2971800"/>
            <a:ext cx="2666999" cy="2971800"/>
          </a:xfrm>
          <a:prstGeom prst="rect">
            <a:avLst/>
          </a:prstGeom>
        </p:spPr>
        <p:txBody>
          <a:bodyPr>
            <a:normAutofit/>
          </a:bodyPr>
          <a:lstStyle/>
          <a:p>
            <a:pPr marL="742950" marR="0" lvl="1" indent="-285750" algn="l" defTabSz="457200" rtl="0" eaLnBrk="1" fontAlgn="auto" latinLnBrk="0" hangingPunct="1">
              <a:lnSpc>
                <a:spcPct val="100000"/>
              </a:lnSpc>
              <a:spcBef>
                <a:spcPct val="20000"/>
              </a:spcBef>
              <a:spcAft>
                <a:spcPts val="0"/>
              </a:spcAft>
              <a:buClr>
                <a:srgbClr val="0070C0"/>
              </a:buClr>
              <a:buSzPct val="70000"/>
              <a:buFont typeface="Arial" pitchFamily="34" charset="0"/>
              <a:buChar char="•"/>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mn-cs"/>
            </a:endParaRPr>
          </a:p>
        </p:txBody>
      </p:sp>
    </p:spTree>
  </p:cSld>
  <p:clrMapOvr>
    <a:masterClrMapping/>
  </p:clrMapOvr>
  <p:transition spd="slow">
    <p:wipe dir="d"/>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Getting Started</a:t>
            </a:r>
          </a:p>
        </p:txBody>
      </p:sp>
      <p:sp>
        <p:nvSpPr>
          <p:cNvPr id="5" name="Text Placeholder 2"/>
          <p:cNvSpPr>
            <a:spLocks noGrp="1"/>
          </p:cNvSpPr>
          <p:nvPr>
            <p:ph type="body" sz="quarter" idx="16"/>
          </p:nvPr>
        </p:nvSpPr>
        <p:spPr>
          <a:xfrm>
            <a:off x="457200" y="1360489"/>
            <a:ext cx="8240713" cy="773111"/>
          </a:xfrm>
        </p:spPr>
        <p:txBody>
          <a:bodyPr/>
          <a:lstStyle/>
          <a:p>
            <a:pPr>
              <a:lnSpc>
                <a:spcPct val="200000"/>
              </a:lnSpc>
              <a:buNone/>
            </a:pPr>
            <a:r>
              <a:rPr lang="en-GB" dirty="0"/>
              <a:t>This shows the title bar and menu bar of MS Excel 2010.</a:t>
            </a:r>
          </a:p>
        </p:txBody>
      </p:sp>
      <p:grpSp>
        <p:nvGrpSpPr>
          <p:cNvPr id="3" name="Group 10"/>
          <p:cNvGrpSpPr/>
          <p:nvPr/>
        </p:nvGrpSpPr>
        <p:grpSpPr>
          <a:xfrm>
            <a:off x="228600" y="2514600"/>
            <a:ext cx="8686800" cy="2971800"/>
            <a:chOff x="228600" y="2514600"/>
            <a:chExt cx="8686800" cy="2971800"/>
          </a:xfrm>
        </p:grpSpPr>
        <p:pic>
          <p:nvPicPr>
            <p:cNvPr id="9" name="Picture 8" descr="ss17.JPG"/>
            <p:cNvPicPr>
              <a:picLocks noChangeAspect="1"/>
            </p:cNvPicPr>
            <p:nvPr/>
          </p:nvPicPr>
          <p:blipFill>
            <a:blip r:embed="rId2" cstate="screen"/>
            <a:stretch>
              <a:fillRect/>
            </a:stretch>
          </p:blipFill>
          <p:spPr>
            <a:xfrm>
              <a:off x="228600" y="3886200"/>
              <a:ext cx="8686800" cy="1600200"/>
            </a:xfrm>
            <a:prstGeom prst="rect">
              <a:avLst/>
            </a:prstGeom>
            <a:ln>
              <a:solidFill>
                <a:schemeClr val="tx1"/>
              </a:solidFill>
            </a:ln>
          </p:spPr>
        </p:pic>
        <p:sp>
          <p:nvSpPr>
            <p:cNvPr id="10" name="Rectangle 9"/>
            <p:cNvSpPr/>
            <p:nvPr/>
          </p:nvSpPr>
          <p:spPr>
            <a:xfrm>
              <a:off x="228600" y="4191000"/>
              <a:ext cx="868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p:cNvSpPr/>
            <p:nvPr/>
          </p:nvSpPr>
          <p:spPr>
            <a:xfrm>
              <a:off x="228600" y="3886200"/>
              <a:ext cx="868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ounded Rectangular Callout 11"/>
            <p:cNvSpPr/>
            <p:nvPr/>
          </p:nvSpPr>
          <p:spPr>
            <a:xfrm>
              <a:off x="1447800" y="2819400"/>
              <a:ext cx="1066800" cy="762000"/>
            </a:xfrm>
            <a:prstGeom prst="wedgeRoundRectCallout">
              <a:avLst>
                <a:gd name="adj1" fmla="val -29128"/>
                <a:gd name="adj2" fmla="val 13604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Menu bar</a:t>
              </a:r>
            </a:p>
          </p:txBody>
        </p:sp>
        <p:sp>
          <p:nvSpPr>
            <p:cNvPr id="14" name="Rounded Rectangular Callout 13"/>
            <p:cNvSpPr/>
            <p:nvPr/>
          </p:nvSpPr>
          <p:spPr>
            <a:xfrm>
              <a:off x="5105400" y="2514600"/>
              <a:ext cx="1066800" cy="762000"/>
            </a:xfrm>
            <a:prstGeom prst="wedgeRoundRectCallout">
              <a:avLst>
                <a:gd name="adj1" fmla="val -29128"/>
                <a:gd name="adj2" fmla="val 13604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Title bar</a:t>
              </a:r>
            </a:p>
          </p:txBody>
        </p:sp>
      </p:grpSp>
    </p:spTree>
  </p:cSld>
  <p:clrMapOvr>
    <a:masterClrMapping/>
  </p:clrMapOvr>
  <p:transition spd="slow">
    <p:wipe dir="d"/>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MS Excel Menus</a:t>
            </a:r>
          </a:p>
        </p:txBody>
      </p:sp>
      <p:sp>
        <p:nvSpPr>
          <p:cNvPr id="3" name="Text Placeholder 2"/>
          <p:cNvSpPr>
            <a:spLocks noGrp="1"/>
          </p:cNvSpPr>
          <p:nvPr>
            <p:ph type="body" sz="quarter" idx="16"/>
          </p:nvPr>
        </p:nvSpPr>
        <p:spPr>
          <a:xfrm>
            <a:off x="838200" y="2057400"/>
            <a:ext cx="2362200" cy="3516312"/>
          </a:xfrm>
        </p:spPr>
        <p:txBody>
          <a:bodyPr>
            <a:normAutofit/>
          </a:bodyPr>
          <a:lstStyle/>
          <a:p>
            <a:pPr>
              <a:lnSpc>
                <a:spcPct val="200000"/>
              </a:lnSpc>
            </a:pPr>
            <a:r>
              <a:rPr lang="en-GB" dirty="0"/>
              <a:t>File</a:t>
            </a:r>
          </a:p>
          <a:p>
            <a:pPr>
              <a:lnSpc>
                <a:spcPct val="200000"/>
              </a:lnSpc>
            </a:pPr>
            <a:r>
              <a:rPr lang="en-GB" dirty="0"/>
              <a:t>Home</a:t>
            </a:r>
          </a:p>
          <a:p>
            <a:pPr>
              <a:lnSpc>
                <a:spcPct val="200000"/>
              </a:lnSpc>
            </a:pPr>
            <a:r>
              <a:rPr lang="en-GB" dirty="0"/>
              <a:t>Insert</a:t>
            </a:r>
          </a:p>
          <a:p>
            <a:pPr>
              <a:lnSpc>
                <a:spcPct val="200000"/>
              </a:lnSpc>
            </a:pPr>
            <a:r>
              <a:rPr lang="en-GB" dirty="0"/>
              <a:t>Page Layout</a:t>
            </a:r>
          </a:p>
        </p:txBody>
      </p:sp>
      <p:sp>
        <p:nvSpPr>
          <p:cNvPr id="4" name="Text Placeholder 2"/>
          <p:cNvSpPr txBox="1">
            <a:spLocks/>
          </p:cNvSpPr>
          <p:nvPr/>
        </p:nvSpPr>
        <p:spPr>
          <a:xfrm>
            <a:off x="4419600" y="2057400"/>
            <a:ext cx="3352800" cy="2743200"/>
          </a:xfrm>
          <a:prstGeom prst="rect">
            <a:avLst/>
          </a:prstGeom>
        </p:spPr>
        <p:txBody>
          <a:bodyPr>
            <a:normAutofit/>
          </a:bodyPr>
          <a:lstStyle/>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Formulas  </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Data </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Review</a:t>
            </a: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3"/>
              </a:buBlip>
              <a:tabLst/>
              <a:defRPr/>
            </a:pPr>
            <a:r>
              <a:rPr lang="en-GB" dirty="0">
                <a:solidFill>
                  <a:srgbClr val="595959"/>
                </a:solidFill>
                <a:cs typeface="Arial"/>
              </a:rPr>
              <a:t>V</a:t>
            </a:r>
            <a:r>
              <a:rPr kumimoji="0" lang="en-GB" sz="1800" b="0" i="0" u="none" strike="noStrike" kern="1200" cap="none" spc="0" normalizeH="0" baseline="0" noProof="0" dirty="0">
                <a:ln>
                  <a:noFill/>
                </a:ln>
                <a:solidFill>
                  <a:srgbClr val="595959"/>
                </a:solidFill>
                <a:effectLst/>
                <a:uLnTx/>
                <a:uFillTx/>
                <a:latin typeface="+mn-lt"/>
                <a:ea typeface="+mn-ea"/>
                <a:cs typeface="Arial"/>
              </a:rPr>
              <a:t>iew</a:t>
            </a:r>
          </a:p>
        </p:txBody>
      </p:sp>
      <p:sp>
        <p:nvSpPr>
          <p:cNvPr id="5" name="Text Placeholder 2"/>
          <p:cNvSpPr txBox="1">
            <a:spLocks/>
          </p:cNvSpPr>
          <p:nvPr/>
        </p:nvSpPr>
        <p:spPr>
          <a:xfrm>
            <a:off x="685800" y="1524000"/>
            <a:ext cx="6553200" cy="457200"/>
          </a:xfrm>
          <a:prstGeom prst="rect">
            <a:avLst/>
          </a:prstGeom>
        </p:spPr>
        <p:txBody>
          <a:bodyPr>
            <a:normAutofit/>
          </a:bodyPr>
          <a:lstStyle/>
          <a:p>
            <a:pPr marL="231775" marR="0" lvl="0" indent="-231775" algn="l" defTabSz="457200" rtl="0" eaLnBrk="1" fontAlgn="auto" latinLnBrk="0" hangingPunct="1">
              <a:lnSpc>
                <a:spcPct val="100000"/>
              </a:lnSpc>
              <a:spcBef>
                <a:spcPct val="20000"/>
              </a:spcBef>
              <a:spcAft>
                <a:spcPts val="0"/>
              </a:spcAft>
              <a:buClr>
                <a:srgbClr val="0070C0"/>
              </a:buClr>
              <a:buSzPct val="70000"/>
              <a:buFontTx/>
              <a:buNone/>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Following are the menus of</a:t>
            </a:r>
            <a:r>
              <a:rPr kumimoji="0" lang="en-GB" sz="1800" b="0" i="0" u="none" strike="noStrike" kern="1200" cap="none" spc="0" normalizeH="0" noProof="0" dirty="0">
                <a:ln>
                  <a:noFill/>
                </a:ln>
                <a:solidFill>
                  <a:srgbClr val="595959"/>
                </a:solidFill>
                <a:effectLst/>
                <a:uLnTx/>
                <a:uFillTx/>
                <a:latin typeface="+mn-lt"/>
                <a:ea typeface="+mn-ea"/>
                <a:cs typeface="Arial"/>
              </a:rPr>
              <a:t> </a:t>
            </a:r>
            <a:r>
              <a:rPr kumimoji="0" lang="en-GB" sz="1800" b="0" i="0" u="none" strike="noStrike" kern="1200" cap="none" spc="0" normalizeH="0" baseline="0" noProof="0" dirty="0">
                <a:ln>
                  <a:noFill/>
                </a:ln>
                <a:solidFill>
                  <a:srgbClr val="595959"/>
                </a:solidFill>
                <a:effectLst/>
                <a:uLnTx/>
                <a:uFillTx/>
                <a:latin typeface="+mn-lt"/>
                <a:ea typeface="+mn-ea"/>
                <a:cs typeface="Arial"/>
              </a:rPr>
              <a:t>MS Excel 2010:</a:t>
            </a:r>
          </a:p>
        </p:txBody>
      </p:sp>
    </p:spTree>
  </p:cSld>
  <p:clrMapOvr>
    <a:masterClrMapping/>
  </p:clrMapOvr>
  <p:transition spd="slow">
    <p:wipe dir="d"/>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(1 of 5)</a:t>
            </a:r>
          </a:p>
        </p:txBody>
      </p:sp>
      <p:sp>
        <p:nvSpPr>
          <p:cNvPr id="3" name="Text Placeholder 2"/>
          <p:cNvSpPr>
            <a:spLocks noGrp="1"/>
          </p:cNvSpPr>
          <p:nvPr>
            <p:ph type="body" sz="quarter" idx="16"/>
          </p:nvPr>
        </p:nvSpPr>
        <p:spPr>
          <a:xfrm>
            <a:off x="457200" y="1371600"/>
            <a:ext cx="6400800" cy="4887912"/>
          </a:xfrm>
        </p:spPr>
        <p:txBody>
          <a:bodyPr/>
          <a:lstStyle/>
          <a:p>
            <a:pPr>
              <a:lnSpc>
                <a:spcPct val="200000"/>
              </a:lnSpc>
            </a:pPr>
            <a:r>
              <a:rPr lang="en-GB" dirty="0"/>
              <a:t>Save</a:t>
            </a:r>
          </a:p>
          <a:p>
            <a:pPr lvl="1">
              <a:lnSpc>
                <a:spcPct val="200000"/>
              </a:lnSpc>
            </a:pPr>
            <a:r>
              <a:rPr lang="en-GB" dirty="0"/>
              <a:t>It is used to save the changes made to an existing file. </a:t>
            </a:r>
          </a:p>
          <a:p>
            <a:pPr>
              <a:lnSpc>
                <a:spcPct val="200000"/>
              </a:lnSpc>
            </a:pPr>
            <a:r>
              <a:rPr lang="en-GB" dirty="0"/>
              <a:t>Save As</a:t>
            </a:r>
          </a:p>
          <a:p>
            <a:pPr lvl="1">
              <a:lnSpc>
                <a:spcPct val="200000"/>
              </a:lnSpc>
            </a:pPr>
            <a:r>
              <a:rPr lang="en-GB" dirty="0"/>
              <a:t>It is used to change the file location or to rename the file.</a:t>
            </a:r>
          </a:p>
        </p:txBody>
      </p:sp>
      <p:grpSp>
        <p:nvGrpSpPr>
          <p:cNvPr id="9" name="Group 8"/>
          <p:cNvGrpSpPr/>
          <p:nvPr/>
        </p:nvGrpSpPr>
        <p:grpSpPr>
          <a:xfrm>
            <a:off x="7115174" y="914400"/>
            <a:ext cx="1647825" cy="5439061"/>
            <a:chOff x="7115174" y="914400"/>
            <a:chExt cx="1647825" cy="5439061"/>
          </a:xfrm>
        </p:grpSpPr>
        <p:pic>
          <p:nvPicPr>
            <p:cNvPr id="8" name="Picture 7" descr="ss18.JPG"/>
            <p:cNvPicPr>
              <a:picLocks noChangeAspect="1"/>
            </p:cNvPicPr>
            <p:nvPr/>
          </p:nvPicPr>
          <p:blipFill>
            <a:blip r:embed="rId2" cstate="screen"/>
            <a:stretch>
              <a:fillRect/>
            </a:stretch>
          </p:blipFill>
          <p:spPr>
            <a:xfrm>
              <a:off x="7115174" y="914400"/>
              <a:ext cx="1647825" cy="5439061"/>
            </a:xfrm>
            <a:prstGeom prst="rect">
              <a:avLst/>
            </a:prstGeom>
            <a:ln>
              <a:solidFill>
                <a:schemeClr val="tx1"/>
              </a:solidFill>
            </a:ln>
          </p:spPr>
        </p:pic>
        <p:sp>
          <p:nvSpPr>
            <p:cNvPr id="6" name="Rectangle 5"/>
            <p:cNvSpPr/>
            <p:nvPr/>
          </p:nvSpPr>
          <p:spPr>
            <a:xfrm>
              <a:off x="7315200" y="13716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315200" y="17526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(2 of 5)</a:t>
            </a:r>
          </a:p>
        </p:txBody>
      </p:sp>
      <p:sp>
        <p:nvSpPr>
          <p:cNvPr id="3" name="Text Placeholder 2"/>
          <p:cNvSpPr>
            <a:spLocks noGrp="1"/>
          </p:cNvSpPr>
          <p:nvPr>
            <p:ph type="body" sz="quarter" idx="16"/>
          </p:nvPr>
        </p:nvSpPr>
        <p:spPr>
          <a:xfrm>
            <a:off x="457201" y="1371600"/>
            <a:ext cx="6172200" cy="4473575"/>
          </a:xfrm>
        </p:spPr>
        <p:txBody>
          <a:bodyPr>
            <a:normAutofit/>
          </a:bodyPr>
          <a:lstStyle/>
          <a:p>
            <a:pPr>
              <a:lnSpc>
                <a:spcPct val="200000"/>
              </a:lnSpc>
            </a:pPr>
            <a:r>
              <a:rPr lang="en-GB" dirty="0"/>
              <a:t>Open</a:t>
            </a:r>
          </a:p>
          <a:p>
            <a:pPr lvl="1">
              <a:lnSpc>
                <a:spcPct val="200000"/>
              </a:lnSpc>
            </a:pPr>
            <a:r>
              <a:rPr lang="en-GB" dirty="0"/>
              <a:t>It is used to open the existing file or spreadsheet.</a:t>
            </a:r>
          </a:p>
          <a:p>
            <a:pPr>
              <a:lnSpc>
                <a:spcPct val="200000"/>
              </a:lnSpc>
            </a:pPr>
            <a:r>
              <a:rPr lang="en-GB" dirty="0"/>
              <a:t>Close</a:t>
            </a:r>
          </a:p>
          <a:p>
            <a:pPr lvl="1">
              <a:lnSpc>
                <a:spcPct val="200000"/>
              </a:lnSpc>
            </a:pPr>
            <a:r>
              <a:rPr lang="en-GB" dirty="0"/>
              <a:t>It is used to close the opened file or spreadsheet.</a:t>
            </a:r>
          </a:p>
          <a:p>
            <a:pPr>
              <a:lnSpc>
                <a:spcPct val="200000"/>
              </a:lnSpc>
            </a:pPr>
            <a:r>
              <a:rPr lang="en-GB" dirty="0"/>
              <a:t>Info</a:t>
            </a:r>
          </a:p>
          <a:p>
            <a:pPr lvl="1">
              <a:lnSpc>
                <a:spcPct val="200000"/>
              </a:lnSpc>
            </a:pPr>
            <a:r>
              <a:rPr lang="en-GB" dirty="0"/>
              <a:t>It is used to provide detailed information about the existing or opened spreadsheet.</a:t>
            </a:r>
          </a:p>
        </p:txBody>
      </p:sp>
      <p:grpSp>
        <p:nvGrpSpPr>
          <p:cNvPr id="9" name="Group 8"/>
          <p:cNvGrpSpPr/>
          <p:nvPr/>
        </p:nvGrpSpPr>
        <p:grpSpPr>
          <a:xfrm>
            <a:off x="7115174" y="914400"/>
            <a:ext cx="1647825" cy="5439061"/>
            <a:chOff x="7115174" y="914400"/>
            <a:chExt cx="1647825" cy="5439061"/>
          </a:xfrm>
        </p:grpSpPr>
        <p:pic>
          <p:nvPicPr>
            <p:cNvPr id="8" name="Picture 7" descr="ss18.JPG"/>
            <p:cNvPicPr>
              <a:picLocks noChangeAspect="1"/>
            </p:cNvPicPr>
            <p:nvPr/>
          </p:nvPicPr>
          <p:blipFill>
            <a:blip r:embed="rId2" cstate="screen"/>
            <a:stretch>
              <a:fillRect/>
            </a:stretch>
          </p:blipFill>
          <p:spPr>
            <a:xfrm>
              <a:off x="7115174" y="914400"/>
              <a:ext cx="1647825" cy="5439061"/>
            </a:xfrm>
            <a:prstGeom prst="rect">
              <a:avLst/>
            </a:prstGeom>
            <a:ln>
              <a:solidFill>
                <a:schemeClr val="tx1"/>
              </a:solidFill>
            </a:ln>
          </p:spPr>
        </p:pic>
        <p:sp>
          <p:nvSpPr>
            <p:cNvPr id="5" name="Rectangle 4"/>
            <p:cNvSpPr/>
            <p:nvPr/>
          </p:nvSpPr>
          <p:spPr>
            <a:xfrm>
              <a:off x="7315200" y="2057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2438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315200" y="2819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(3 of 5)</a:t>
            </a:r>
          </a:p>
        </p:txBody>
      </p:sp>
      <p:sp>
        <p:nvSpPr>
          <p:cNvPr id="3" name="Text Placeholder 2"/>
          <p:cNvSpPr>
            <a:spLocks noGrp="1"/>
          </p:cNvSpPr>
          <p:nvPr>
            <p:ph type="body" sz="quarter" idx="16"/>
          </p:nvPr>
        </p:nvSpPr>
        <p:spPr>
          <a:xfrm>
            <a:off x="457201" y="1371600"/>
            <a:ext cx="6477000" cy="4473575"/>
          </a:xfrm>
        </p:spPr>
        <p:txBody>
          <a:bodyPr/>
          <a:lstStyle/>
          <a:p>
            <a:pPr>
              <a:lnSpc>
                <a:spcPct val="200000"/>
              </a:lnSpc>
            </a:pPr>
            <a:r>
              <a:rPr lang="en-GB" dirty="0"/>
              <a:t>Recent</a:t>
            </a:r>
          </a:p>
          <a:p>
            <a:pPr lvl="1">
              <a:lnSpc>
                <a:spcPct val="200000"/>
              </a:lnSpc>
            </a:pPr>
            <a:r>
              <a:rPr lang="en-GB" dirty="0"/>
              <a:t>It displays the recently opened spreadsheets or file.</a:t>
            </a:r>
          </a:p>
          <a:p>
            <a:pPr>
              <a:lnSpc>
                <a:spcPct val="200000"/>
              </a:lnSpc>
            </a:pPr>
            <a:r>
              <a:rPr lang="en-GB" dirty="0"/>
              <a:t>New</a:t>
            </a:r>
          </a:p>
          <a:p>
            <a:pPr lvl="1">
              <a:lnSpc>
                <a:spcPct val="200000"/>
              </a:lnSpc>
            </a:pPr>
            <a:r>
              <a:rPr lang="en-GB" dirty="0"/>
              <a:t>It is used to a create a new spreadsheet.</a:t>
            </a:r>
          </a:p>
          <a:p>
            <a:pPr>
              <a:lnSpc>
                <a:spcPct val="200000"/>
              </a:lnSpc>
            </a:pPr>
            <a:r>
              <a:rPr lang="en-GB" dirty="0"/>
              <a:t>Print</a:t>
            </a:r>
          </a:p>
          <a:p>
            <a:pPr lvl="1">
              <a:lnSpc>
                <a:spcPct val="200000"/>
              </a:lnSpc>
            </a:pPr>
            <a:r>
              <a:rPr lang="en-GB" dirty="0"/>
              <a:t>It is used to prints a file.</a:t>
            </a:r>
          </a:p>
          <a:p>
            <a:pPr lvl="1">
              <a:lnSpc>
                <a:spcPct val="100000"/>
              </a:lnSpc>
            </a:pPr>
            <a:endParaRPr lang="en-GB" dirty="0"/>
          </a:p>
        </p:txBody>
      </p:sp>
      <p:grpSp>
        <p:nvGrpSpPr>
          <p:cNvPr id="9" name="Group 8"/>
          <p:cNvGrpSpPr/>
          <p:nvPr/>
        </p:nvGrpSpPr>
        <p:grpSpPr>
          <a:xfrm>
            <a:off x="7115174" y="914400"/>
            <a:ext cx="1647825" cy="5439061"/>
            <a:chOff x="7115174" y="914400"/>
            <a:chExt cx="1647825" cy="5439061"/>
          </a:xfrm>
        </p:grpSpPr>
        <p:pic>
          <p:nvPicPr>
            <p:cNvPr id="8" name="Picture 7" descr="ss18.JPG"/>
            <p:cNvPicPr>
              <a:picLocks noChangeAspect="1"/>
            </p:cNvPicPr>
            <p:nvPr/>
          </p:nvPicPr>
          <p:blipFill>
            <a:blip r:embed="rId2" cstate="screen"/>
            <a:stretch>
              <a:fillRect/>
            </a:stretch>
          </p:blipFill>
          <p:spPr>
            <a:xfrm>
              <a:off x="7115174" y="914400"/>
              <a:ext cx="1647825" cy="5439061"/>
            </a:xfrm>
            <a:prstGeom prst="rect">
              <a:avLst/>
            </a:prstGeom>
            <a:ln>
              <a:solidFill>
                <a:schemeClr val="tx1"/>
              </a:solidFill>
            </a:ln>
          </p:spPr>
        </p:pic>
        <p:sp>
          <p:nvSpPr>
            <p:cNvPr id="5" name="Rectangle 4"/>
            <p:cNvSpPr/>
            <p:nvPr/>
          </p:nvSpPr>
          <p:spPr>
            <a:xfrm>
              <a:off x="7239000" y="33528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239000" y="38100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239000" y="42672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(4 of 5)</a:t>
            </a:r>
          </a:p>
        </p:txBody>
      </p:sp>
      <p:sp>
        <p:nvSpPr>
          <p:cNvPr id="3" name="Text Placeholder 2"/>
          <p:cNvSpPr>
            <a:spLocks noGrp="1"/>
          </p:cNvSpPr>
          <p:nvPr>
            <p:ph type="body" sz="quarter" idx="16"/>
          </p:nvPr>
        </p:nvSpPr>
        <p:spPr>
          <a:xfrm>
            <a:off x="457201" y="1371600"/>
            <a:ext cx="6248400" cy="4473575"/>
          </a:xfrm>
        </p:spPr>
        <p:txBody>
          <a:bodyPr/>
          <a:lstStyle/>
          <a:p>
            <a:pPr>
              <a:lnSpc>
                <a:spcPct val="200000"/>
              </a:lnSpc>
            </a:pPr>
            <a:r>
              <a:rPr lang="en-GB" dirty="0"/>
              <a:t>Save &amp; Send</a:t>
            </a:r>
          </a:p>
          <a:p>
            <a:pPr lvl="1">
              <a:lnSpc>
                <a:spcPct val="200000"/>
              </a:lnSpc>
            </a:pPr>
            <a:r>
              <a:rPr lang="en-GB" dirty="0"/>
              <a:t>It saves the file and gives the option of sending file in different formats.</a:t>
            </a:r>
          </a:p>
          <a:p>
            <a:pPr>
              <a:lnSpc>
                <a:spcPct val="200000"/>
              </a:lnSpc>
            </a:pPr>
            <a:r>
              <a:rPr lang="en-GB" dirty="0"/>
              <a:t>Help</a:t>
            </a:r>
          </a:p>
          <a:p>
            <a:pPr lvl="1">
              <a:lnSpc>
                <a:spcPct val="200000"/>
              </a:lnSpc>
            </a:pPr>
            <a:r>
              <a:rPr lang="en-GB" dirty="0"/>
              <a:t>It is the online help for MS Excel 2010.</a:t>
            </a:r>
          </a:p>
        </p:txBody>
      </p:sp>
      <p:grpSp>
        <p:nvGrpSpPr>
          <p:cNvPr id="8" name="Group 7"/>
          <p:cNvGrpSpPr/>
          <p:nvPr/>
        </p:nvGrpSpPr>
        <p:grpSpPr>
          <a:xfrm>
            <a:off x="7115174" y="914400"/>
            <a:ext cx="1647825" cy="5439061"/>
            <a:chOff x="7115174" y="914400"/>
            <a:chExt cx="1647825" cy="5439061"/>
          </a:xfrm>
        </p:grpSpPr>
        <p:pic>
          <p:nvPicPr>
            <p:cNvPr id="7" name="Picture 6" descr="ss18.JPG"/>
            <p:cNvPicPr>
              <a:picLocks noChangeAspect="1"/>
            </p:cNvPicPr>
            <p:nvPr/>
          </p:nvPicPr>
          <p:blipFill>
            <a:blip r:embed="rId2" cstate="screen"/>
            <a:stretch>
              <a:fillRect/>
            </a:stretch>
          </p:blipFill>
          <p:spPr>
            <a:xfrm>
              <a:off x="7115174" y="914400"/>
              <a:ext cx="1647825" cy="5439061"/>
            </a:xfrm>
            <a:prstGeom prst="rect">
              <a:avLst/>
            </a:prstGeom>
            <a:ln>
              <a:solidFill>
                <a:schemeClr val="tx1"/>
              </a:solidFill>
            </a:ln>
          </p:spPr>
        </p:pic>
        <p:sp>
          <p:nvSpPr>
            <p:cNvPr id="5" name="Rectangle 4"/>
            <p:cNvSpPr/>
            <p:nvPr/>
          </p:nvSpPr>
          <p:spPr>
            <a:xfrm>
              <a:off x="7315200" y="47244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5181600"/>
              <a:ext cx="685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IT Infrastructure - Roles</a:t>
            </a:r>
          </a:p>
        </p:txBody>
      </p:sp>
      <p:sp>
        <p:nvSpPr>
          <p:cNvPr id="3" name="Text Placeholder 2"/>
          <p:cNvSpPr>
            <a:spLocks noGrp="1"/>
          </p:cNvSpPr>
          <p:nvPr>
            <p:ph type="body" sz="quarter" idx="16"/>
          </p:nvPr>
        </p:nvSpPr>
        <p:spPr>
          <a:xfrm>
            <a:off x="457200" y="1550988"/>
            <a:ext cx="8240713" cy="4773612"/>
          </a:xfrm>
        </p:spPr>
        <p:txBody>
          <a:bodyPr/>
          <a:lstStyle/>
          <a:p>
            <a:pPr>
              <a:lnSpc>
                <a:spcPct val="100000"/>
              </a:lnSpc>
              <a:buNone/>
            </a:pPr>
            <a:r>
              <a:rPr lang="en-GB" b="1" dirty="0"/>
              <a:t>Roles</a:t>
            </a:r>
          </a:p>
          <a:p>
            <a:pPr lvl="0">
              <a:lnSpc>
                <a:spcPct val="100000"/>
              </a:lnSpc>
            </a:pPr>
            <a:endParaRPr dirty="0"/>
          </a:p>
          <a:p>
            <a:pPr lvl="0">
              <a:lnSpc>
                <a:spcPct val="100000"/>
              </a:lnSpc>
              <a:buSzPct val="70000"/>
              <a:buBlip>
                <a:blip r:embed="rId3"/>
              </a:buBlip>
            </a:pPr>
            <a:r>
              <a:rPr dirty="0"/>
              <a:t>Provide the IT infrastructure management with minimum investment.</a:t>
            </a:r>
          </a:p>
          <a:p>
            <a:pPr lvl="0">
              <a:lnSpc>
                <a:spcPct val="100000"/>
              </a:lnSpc>
              <a:buSzPct val="70000"/>
              <a:buBlip>
                <a:blip r:embed="rId3"/>
              </a:buBlip>
            </a:pPr>
            <a:endParaRPr dirty="0"/>
          </a:p>
          <a:p>
            <a:pPr lvl="0">
              <a:lnSpc>
                <a:spcPct val="100000"/>
              </a:lnSpc>
              <a:buSzPct val="70000"/>
              <a:buBlip>
                <a:blip r:embed="rId3"/>
              </a:buBlip>
            </a:pPr>
            <a:r>
              <a:rPr dirty="0"/>
              <a:t>Reduce the operational pressures and improve the effectiveness.</a:t>
            </a:r>
          </a:p>
          <a:p>
            <a:pPr lvl="0">
              <a:lnSpc>
                <a:spcPct val="100000"/>
              </a:lnSpc>
              <a:buSzPct val="70000"/>
              <a:buBlip>
                <a:blip r:embed="rId3"/>
              </a:buBlip>
            </a:pPr>
            <a:endParaRPr dirty="0"/>
          </a:p>
          <a:p>
            <a:pPr lvl="0">
              <a:lnSpc>
                <a:spcPct val="100000"/>
              </a:lnSpc>
              <a:buSzPct val="70000"/>
              <a:buBlip>
                <a:blip r:embed="rId3"/>
              </a:buBlip>
            </a:pPr>
            <a:r>
              <a:rPr dirty="0"/>
              <a:t>Increase the responsiveness to business demands of  the end users.</a:t>
            </a:r>
          </a:p>
          <a:p>
            <a:pPr lvl="0">
              <a:lnSpc>
                <a:spcPct val="100000"/>
              </a:lnSpc>
              <a:buSzPct val="70000"/>
              <a:buBlip>
                <a:blip r:embed="rId3"/>
              </a:buBlip>
            </a:pPr>
            <a:endParaRPr dirty="0"/>
          </a:p>
          <a:p>
            <a:pPr lvl="0">
              <a:lnSpc>
                <a:spcPct val="100000"/>
              </a:lnSpc>
              <a:buSzPct val="70000"/>
              <a:buBlip>
                <a:blip r:embed="rId3"/>
              </a:buBlip>
            </a:pPr>
            <a:r>
              <a:rPr dirty="0"/>
              <a:t>Reduce the down time of the infrastructure.</a:t>
            </a:r>
          </a:p>
          <a:p>
            <a:pPr>
              <a:lnSpc>
                <a:spcPct val="100000"/>
              </a:lnSpc>
              <a:buSzPct val="70000"/>
              <a:buBlip>
                <a:blip r:embed="rId3"/>
              </a:buBlip>
            </a:pPr>
            <a:endParaRPr lang="en-GB" dirty="0"/>
          </a:p>
          <a:p>
            <a:pPr>
              <a:lnSpc>
                <a:spcPct val="100000"/>
              </a:lnSpc>
              <a:buNone/>
            </a:pPr>
            <a:endParaRPr lang="en-GB" dirty="0"/>
          </a:p>
        </p:txBody>
      </p:sp>
      <p:pic>
        <p:nvPicPr>
          <p:cNvPr id="5" name="Picture Placeholder 4" descr="12844807-1131x1697.jpg"/>
          <p:cNvPicPr>
            <a:picLocks noGrp="1" noChangeAspect="1"/>
          </p:cNvPicPr>
          <p:nvPr>
            <p:ph type="pic" sz="quarter" idx="17"/>
          </p:nvPr>
        </p:nvPicPr>
        <p:blipFill>
          <a:blip r:embed="rId4" cstate="email"/>
          <a:srcRect/>
          <a:stretch>
            <a:fillRect/>
          </a:stretch>
        </p:blipFill>
        <p:spPr>
          <a:xfrm>
            <a:off x="5994400" y="3948069"/>
            <a:ext cx="2730500" cy="2247900"/>
          </a:xfrm>
          <a:prstGeom prst="rect">
            <a:avLst/>
          </a:prstGeom>
          <a:ln>
            <a:noFill/>
          </a:ln>
          <a:effectLst>
            <a:softEdge rad="112500"/>
          </a:effectLst>
        </p:spPr>
      </p:pic>
    </p:spTree>
  </p:cSld>
  <p:clrMapOvr>
    <a:masterClrMapping/>
  </p:clrMapOvr>
  <p:transition spd="slow">
    <p:wipe dir="d"/>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(5 of 5)</a:t>
            </a:r>
          </a:p>
        </p:txBody>
      </p:sp>
      <p:sp>
        <p:nvSpPr>
          <p:cNvPr id="3" name="Text Placeholder 2"/>
          <p:cNvSpPr>
            <a:spLocks noGrp="1"/>
          </p:cNvSpPr>
          <p:nvPr>
            <p:ph type="body" sz="quarter" idx="16"/>
          </p:nvPr>
        </p:nvSpPr>
        <p:spPr>
          <a:xfrm>
            <a:off x="457201" y="1371600"/>
            <a:ext cx="5715000" cy="4473575"/>
          </a:xfrm>
        </p:spPr>
        <p:txBody>
          <a:bodyPr/>
          <a:lstStyle/>
          <a:p>
            <a:pPr>
              <a:lnSpc>
                <a:spcPct val="200000"/>
              </a:lnSpc>
            </a:pPr>
            <a:r>
              <a:rPr lang="en-GB" dirty="0"/>
              <a:t>Options</a:t>
            </a:r>
          </a:p>
          <a:p>
            <a:pPr lvl="1">
              <a:lnSpc>
                <a:spcPct val="200000"/>
              </a:lnSpc>
            </a:pPr>
            <a:r>
              <a:rPr lang="en-GB" dirty="0"/>
              <a:t>It displays the excel options.</a:t>
            </a:r>
          </a:p>
          <a:p>
            <a:pPr>
              <a:lnSpc>
                <a:spcPct val="200000"/>
              </a:lnSpc>
            </a:pPr>
            <a:r>
              <a:rPr lang="en-GB" dirty="0"/>
              <a:t>Exit</a:t>
            </a:r>
          </a:p>
          <a:p>
            <a:pPr lvl="1">
              <a:lnSpc>
                <a:spcPct val="200000"/>
              </a:lnSpc>
            </a:pPr>
            <a:r>
              <a:rPr lang="en-GB" dirty="0"/>
              <a:t>It closes the MS Excel 2010 Window.</a:t>
            </a:r>
          </a:p>
          <a:p>
            <a:endParaRPr lang="en-GB" dirty="0"/>
          </a:p>
        </p:txBody>
      </p:sp>
      <p:grpSp>
        <p:nvGrpSpPr>
          <p:cNvPr id="8" name="Group 7"/>
          <p:cNvGrpSpPr/>
          <p:nvPr/>
        </p:nvGrpSpPr>
        <p:grpSpPr>
          <a:xfrm>
            <a:off x="7115174" y="914400"/>
            <a:ext cx="1647825" cy="5439061"/>
            <a:chOff x="7115174" y="914400"/>
            <a:chExt cx="1647825" cy="5439061"/>
          </a:xfrm>
        </p:grpSpPr>
        <p:pic>
          <p:nvPicPr>
            <p:cNvPr id="7" name="Picture 6" descr="ss18.JPG"/>
            <p:cNvPicPr>
              <a:picLocks noChangeAspect="1"/>
            </p:cNvPicPr>
            <p:nvPr/>
          </p:nvPicPr>
          <p:blipFill>
            <a:blip r:embed="rId2" cstate="screen"/>
            <a:stretch>
              <a:fillRect/>
            </a:stretch>
          </p:blipFill>
          <p:spPr>
            <a:xfrm>
              <a:off x="7115174" y="914400"/>
              <a:ext cx="1647825" cy="5439061"/>
            </a:xfrm>
            <a:prstGeom prst="rect">
              <a:avLst/>
            </a:prstGeom>
            <a:ln>
              <a:solidFill>
                <a:schemeClr val="tx1"/>
              </a:solidFill>
            </a:ln>
          </p:spPr>
        </p:pic>
        <p:sp>
          <p:nvSpPr>
            <p:cNvPr id="5" name="Rectangle 4"/>
            <p:cNvSpPr/>
            <p:nvPr/>
          </p:nvSpPr>
          <p:spPr>
            <a:xfrm>
              <a:off x="7315200" y="55626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59436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Home </a:t>
            </a:r>
            <a:r>
              <a:rPr lang="en-GB" sz="1600" dirty="0"/>
              <a:t>(1 of 4)</a:t>
            </a:r>
          </a:p>
        </p:txBody>
      </p:sp>
      <p:sp>
        <p:nvSpPr>
          <p:cNvPr id="3" name="Text Placeholder 2"/>
          <p:cNvSpPr>
            <a:spLocks noGrp="1"/>
          </p:cNvSpPr>
          <p:nvPr>
            <p:ph type="body" sz="quarter" idx="16"/>
          </p:nvPr>
        </p:nvSpPr>
        <p:spPr>
          <a:xfrm>
            <a:off x="457200" y="1371600"/>
            <a:ext cx="8240713" cy="3516312"/>
          </a:xfrm>
        </p:spPr>
        <p:txBody>
          <a:bodyPr>
            <a:normAutofit/>
          </a:bodyPr>
          <a:lstStyle/>
          <a:p>
            <a:pPr>
              <a:lnSpc>
                <a:spcPct val="200000"/>
              </a:lnSpc>
            </a:pPr>
            <a:r>
              <a:rPr lang="en-GB" dirty="0"/>
              <a:t>Clipboard</a:t>
            </a:r>
          </a:p>
          <a:p>
            <a:pPr lvl="1">
              <a:lnSpc>
                <a:spcPct val="200000"/>
              </a:lnSpc>
            </a:pPr>
            <a:r>
              <a:rPr lang="en-GB" dirty="0"/>
              <a:t>It stores the information which is being copied or moved. You can select the text and use copy, cut and paste options from the clipboard.</a:t>
            </a:r>
          </a:p>
          <a:p>
            <a:pPr>
              <a:lnSpc>
                <a:spcPct val="200000"/>
              </a:lnSpc>
            </a:pPr>
            <a:r>
              <a:rPr lang="en-GB" dirty="0"/>
              <a:t>Font</a:t>
            </a:r>
          </a:p>
          <a:p>
            <a:pPr lvl="1">
              <a:lnSpc>
                <a:spcPct val="200000"/>
              </a:lnSpc>
            </a:pPr>
            <a:r>
              <a:rPr lang="en-GB" dirty="0"/>
              <a:t>It is used to change the font style of the text through different font family.</a:t>
            </a:r>
          </a:p>
          <a:p>
            <a:pPr lvl="1">
              <a:buNone/>
            </a:pPr>
            <a:endParaRPr lang="en-GB" dirty="0"/>
          </a:p>
        </p:txBody>
      </p:sp>
      <p:grpSp>
        <p:nvGrpSpPr>
          <p:cNvPr id="9" name="Group 8"/>
          <p:cNvGrpSpPr/>
          <p:nvPr/>
        </p:nvGrpSpPr>
        <p:grpSpPr>
          <a:xfrm>
            <a:off x="228600" y="5223080"/>
            <a:ext cx="8686800" cy="1330120"/>
            <a:chOff x="228600" y="5070680"/>
            <a:chExt cx="8686800" cy="1330120"/>
          </a:xfrm>
        </p:grpSpPr>
        <p:pic>
          <p:nvPicPr>
            <p:cNvPr id="6" name="Picture 5" descr="ss19.JPG"/>
            <p:cNvPicPr>
              <a:picLocks noChangeAspect="1"/>
            </p:cNvPicPr>
            <p:nvPr/>
          </p:nvPicPr>
          <p:blipFill>
            <a:blip r:embed="rId2" cstate="screen"/>
            <a:stretch>
              <a:fillRect/>
            </a:stretch>
          </p:blipFill>
          <p:spPr>
            <a:xfrm>
              <a:off x="228600" y="5070680"/>
              <a:ext cx="8686800" cy="1330120"/>
            </a:xfrm>
            <a:prstGeom prst="rect">
              <a:avLst/>
            </a:prstGeom>
            <a:ln>
              <a:solidFill>
                <a:schemeClr val="tx1"/>
              </a:solidFill>
            </a:ln>
          </p:spPr>
        </p:pic>
        <p:sp>
          <p:nvSpPr>
            <p:cNvPr id="7" name="Rectangle 6"/>
            <p:cNvSpPr/>
            <p:nvPr/>
          </p:nvSpPr>
          <p:spPr>
            <a:xfrm>
              <a:off x="228600" y="5334000"/>
              <a:ext cx="6858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990600" y="5334000"/>
              <a:ext cx="17526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(2 of 4)</a:t>
            </a:r>
          </a:p>
        </p:txBody>
      </p:sp>
      <p:sp>
        <p:nvSpPr>
          <p:cNvPr id="3" name="Text Placeholder 2"/>
          <p:cNvSpPr>
            <a:spLocks noGrp="1"/>
          </p:cNvSpPr>
          <p:nvPr>
            <p:ph type="body" sz="quarter" idx="16"/>
          </p:nvPr>
        </p:nvSpPr>
        <p:spPr>
          <a:xfrm>
            <a:off x="457200" y="1371600"/>
            <a:ext cx="8240713" cy="3516312"/>
          </a:xfrm>
        </p:spPr>
        <p:txBody>
          <a:bodyPr>
            <a:normAutofit/>
          </a:bodyPr>
          <a:lstStyle/>
          <a:p>
            <a:pPr>
              <a:lnSpc>
                <a:spcPct val="200000"/>
              </a:lnSpc>
            </a:pPr>
            <a:r>
              <a:rPr lang="en-GB" dirty="0"/>
              <a:t>Alignment </a:t>
            </a:r>
          </a:p>
          <a:p>
            <a:pPr lvl="1">
              <a:lnSpc>
                <a:spcPct val="200000"/>
              </a:lnSpc>
            </a:pPr>
            <a:r>
              <a:rPr lang="en-GB" dirty="0"/>
              <a:t>It is used to align text to the size of the cells in the spreadsheet.</a:t>
            </a:r>
          </a:p>
          <a:p>
            <a:pPr>
              <a:lnSpc>
                <a:spcPct val="200000"/>
              </a:lnSpc>
            </a:pPr>
            <a:r>
              <a:rPr lang="en-GB" dirty="0"/>
              <a:t>Number </a:t>
            </a:r>
          </a:p>
          <a:p>
            <a:pPr lvl="1">
              <a:lnSpc>
                <a:spcPct val="200000"/>
              </a:lnSpc>
            </a:pPr>
            <a:r>
              <a:rPr lang="en-GB" dirty="0"/>
              <a:t>It is used to display the values in a cell as percentage, currency, date or </a:t>
            </a:r>
          </a:p>
          <a:p>
            <a:pPr lvl="1">
              <a:lnSpc>
                <a:spcPct val="200000"/>
              </a:lnSpc>
              <a:buNone/>
            </a:pPr>
            <a:r>
              <a:rPr lang="en-GB" dirty="0"/>
              <a:t>	time etc.</a:t>
            </a:r>
          </a:p>
        </p:txBody>
      </p:sp>
      <p:grpSp>
        <p:nvGrpSpPr>
          <p:cNvPr id="9" name="Group 8"/>
          <p:cNvGrpSpPr/>
          <p:nvPr/>
        </p:nvGrpSpPr>
        <p:grpSpPr>
          <a:xfrm>
            <a:off x="228600" y="5223080"/>
            <a:ext cx="8686800" cy="1330120"/>
            <a:chOff x="228600" y="5070680"/>
            <a:chExt cx="8686800" cy="1330120"/>
          </a:xfrm>
        </p:grpSpPr>
        <p:pic>
          <p:nvPicPr>
            <p:cNvPr id="6" name="Picture 5" descr="ss19.JPG"/>
            <p:cNvPicPr>
              <a:picLocks noChangeAspect="1"/>
            </p:cNvPicPr>
            <p:nvPr/>
          </p:nvPicPr>
          <p:blipFill>
            <a:blip r:embed="rId3" cstate="screen"/>
            <a:stretch>
              <a:fillRect/>
            </a:stretch>
          </p:blipFill>
          <p:spPr>
            <a:xfrm>
              <a:off x="228600" y="5070680"/>
              <a:ext cx="8686800" cy="1330120"/>
            </a:xfrm>
            <a:prstGeom prst="rect">
              <a:avLst/>
            </a:prstGeom>
            <a:ln>
              <a:solidFill>
                <a:schemeClr val="tx1"/>
              </a:solidFill>
            </a:ln>
          </p:spPr>
        </p:pic>
        <p:sp>
          <p:nvSpPr>
            <p:cNvPr id="7" name="Rectangle 6"/>
            <p:cNvSpPr/>
            <p:nvPr/>
          </p:nvSpPr>
          <p:spPr>
            <a:xfrm>
              <a:off x="4343400" y="5334000"/>
              <a:ext cx="11430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2819400" y="5334000"/>
              <a:ext cx="14478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(3 of 4)</a:t>
            </a:r>
          </a:p>
        </p:txBody>
      </p:sp>
      <p:sp>
        <p:nvSpPr>
          <p:cNvPr id="3" name="Text Placeholder 2"/>
          <p:cNvSpPr>
            <a:spLocks noGrp="1"/>
          </p:cNvSpPr>
          <p:nvPr>
            <p:ph type="body" sz="quarter" idx="16"/>
          </p:nvPr>
        </p:nvSpPr>
        <p:spPr>
          <a:xfrm>
            <a:off x="457200" y="1371600"/>
            <a:ext cx="8240713" cy="3516312"/>
          </a:xfrm>
        </p:spPr>
        <p:txBody>
          <a:bodyPr>
            <a:normAutofit/>
          </a:bodyPr>
          <a:lstStyle/>
          <a:p>
            <a:pPr>
              <a:lnSpc>
                <a:spcPct val="200000"/>
              </a:lnSpc>
            </a:pPr>
            <a:r>
              <a:rPr lang="en-GB" dirty="0"/>
              <a:t>Styles </a:t>
            </a:r>
          </a:p>
          <a:p>
            <a:pPr lvl="1">
              <a:lnSpc>
                <a:spcPct val="200000"/>
              </a:lnSpc>
            </a:pPr>
            <a:r>
              <a:rPr lang="en-GB" dirty="0"/>
              <a:t>It is used to change or modify the cell styles.</a:t>
            </a:r>
          </a:p>
          <a:p>
            <a:pPr>
              <a:lnSpc>
                <a:spcPct val="200000"/>
              </a:lnSpc>
            </a:pPr>
            <a:r>
              <a:rPr lang="en-GB" dirty="0"/>
              <a:t>Cells</a:t>
            </a:r>
          </a:p>
          <a:p>
            <a:pPr lvl="1">
              <a:lnSpc>
                <a:spcPct val="200000"/>
              </a:lnSpc>
            </a:pPr>
            <a:r>
              <a:rPr lang="en-GB" dirty="0"/>
              <a:t>It is used to format the cells in the spreadsheet.</a:t>
            </a:r>
          </a:p>
        </p:txBody>
      </p:sp>
      <p:grpSp>
        <p:nvGrpSpPr>
          <p:cNvPr id="9" name="Group 8"/>
          <p:cNvGrpSpPr/>
          <p:nvPr/>
        </p:nvGrpSpPr>
        <p:grpSpPr>
          <a:xfrm>
            <a:off x="228600" y="5223080"/>
            <a:ext cx="8686800" cy="1330120"/>
            <a:chOff x="228600" y="5070680"/>
            <a:chExt cx="8686800" cy="1330120"/>
          </a:xfrm>
        </p:grpSpPr>
        <p:pic>
          <p:nvPicPr>
            <p:cNvPr id="6" name="Picture 5" descr="ss19.JPG"/>
            <p:cNvPicPr>
              <a:picLocks noChangeAspect="1"/>
            </p:cNvPicPr>
            <p:nvPr/>
          </p:nvPicPr>
          <p:blipFill>
            <a:blip r:embed="rId3" cstate="screen"/>
            <a:stretch>
              <a:fillRect/>
            </a:stretch>
          </p:blipFill>
          <p:spPr>
            <a:xfrm>
              <a:off x="228600" y="5070680"/>
              <a:ext cx="8686800" cy="1330120"/>
            </a:xfrm>
            <a:prstGeom prst="rect">
              <a:avLst/>
            </a:prstGeom>
            <a:ln>
              <a:solidFill>
                <a:schemeClr val="tx1"/>
              </a:solidFill>
            </a:ln>
          </p:spPr>
        </p:pic>
        <p:sp>
          <p:nvSpPr>
            <p:cNvPr id="7" name="Rectangle 6"/>
            <p:cNvSpPr/>
            <p:nvPr/>
          </p:nvSpPr>
          <p:spPr>
            <a:xfrm>
              <a:off x="7162800" y="5334000"/>
              <a:ext cx="6096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5562600" y="5334000"/>
              <a:ext cx="14478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(4 of 4)</a:t>
            </a:r>
          </a:p>
        </p:txBody>
      </p:sp>
      <p:sp>
        <p:nvSpPr>
          <p:cNvPr id="3" name="Text Placeholder 2"/>
          <p:cNvSpPr>
            <a:spLocks noGrp="1"/>
          </p:cNvSpPr>
          <p:nvPr>
            <p:ph type="body" sz="quarter" idx="16"/>
          </p:nvPr>
        </p:nvSpPr>
        <p:spPr>
          <a:xfrm>
            <a:off x="457200" y="1371600"/>
            <a:ext cx="8240713" cy="3516312"/>
          </a:xfrm>
        </p:spPr>
        <p:txBody>
          <a:bodyPr>
            <a:normAutofit/>
          </a:bodyPr>
          <a:lstStyle/>
          <a:p>
            <a:pPr>
              <a:lnSpc>
                <a:spcPct val="200000"/>
              </a:lnSpc>
            </a:pPr>
            <a:r>
              <a:rPr lang="en-GB" dirty="0"/>
              <a:t>Editing </a:t>
            </a:r>
          </a:p>
          <a:p>
            <a:pPr lvl="1">
              <a:lnSpc>
                <a:spcPct val="200000"/>
              </a:lnSpc>
            </a:pPr>
            <a:r>
              <a:rPr lang="en-GB" dirty="0"/>
              <a:t>To edit and arrange the data so that it is easy to analyse.</a:t>
            </a:r>
          </a:p>
        </p:txBody>
      </p:sp>
      <p:grpSp>
        <p:nvGrpSpPr>
          <p:cNvPr id="8" name="Group 7"/>
          <p:cNvGrpSpPr/>
          <p:nvPr/>
        </p:nvGrpSpPr>
        <p:grpSpPr>
          <a:xfrm>
            <a:off x="228600" y="5223080"/>
            <a:ext cx="8686800" cy="1330120"/>
            <a:chOff x="228600" y="5070680"/>
            <a:chExt cx="8686800" cy="1330120"/>
          </a:xfrm>
        </p:grpSpPr>
        <p:pic>
          <p:nvPicPr>
            <p:cNvPr id="6" name="Picture 5" descr="ss19.JPG"/>
            <p:cNvPicPr>
              <a:picLocks noChangeAspect="1"/>
            </p:cNvPicPr>
            <p:nvPr/>
          </p:nvPicPr>
          <p:blipFill>
            <a:blip r:embed="rId3" cstate="screen"/>
            <a:stretch>
              <a:fillRect/>
            </a:stretch>
          </p:blipFill>
          <p:spPr>
            <a:xfrm>
              <a:off x="228600" y="5070680"/>
              <a:ext cx="8686800" cy="1330120"/>
            </a:xfrm>
            <a:prstGeom prst="rect">
              <a:avLst/>
            </a:prstGeom>
            <a:ln>
              <a:solidFill>
                <a:schemeClr val="tx1"/>
              </a:solidFill>
            </a:ln>
          </p:spPr>
        </p:pic>
        <p:sp>
          <p:nvSpPr>
            <p:cNvPr id="7" name="Rectangle 6"/>
            <p:cNvSpPr/>
            <p:nvPr/>
          </p:nvSpPr>
          <p:spPr>
            <a:xfrm>
              <a:off x="7848600" y="5334000"/>
              <a:ext cx="1066800" cy="10469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Insert </a:t>
            </a:r>
            <a:r>
              <a:rPr lang="en-GB" sz="1600" dirty="0"/>
              <a:t>(1 of 4)</a:t>
            </a:r>
          </a:p>
        </p:txBody>
      </p:sp>
      <p:sp>
        <p:nvSpPr>
          <p:cNvPr id="3" name="Text Placeholder 2"/>
          <p:cNvSpPr>
            <a:spLocks noGrp="1"/>
          </p:cNvSpPr>
          <p:nvPr>
            <p:ph type="body" sz="quarter" idx="16"/>
          </p:nvPr>
        </p:nvSpPr>
        <p:spPr>
          <a:xfrm>
            <a:off x="457200" y="1371600"/>
            <a:ext cx="8240713" cy="2906712"/>
          </a:xfrm>
        </p:spPr>
        <p:txBody>
          <a:bodyPr/>
          <a:lstStyle/>
          <a:p>
            <a:pPr>
              <a:lnSpc>
                <a:spcPct val="200000"/>
              </a:lnSpc>
            </a:pPr>
            <a:r>
              <a:rPr lang="en-GB" dirty="0"/>
              <a:t>Tables</a:t>
            </a:r>
          </a:p>
          <a:p>
            <a:pPr lvl="1">
              <a:lnSpc>
                <a:spcPct val="200000"/>
              </a:lnSpc>
            </a:pPr>
            <a:r>
              <a:rPr lang="en-GB" dirty="0"/>
              <a:t>It is used to insert the table in the spreadsheet.</a:t>
            </a:r>
          </a:p>
          <a:p>
            <a:pPr>
              <a:lnSpc>
                <a:spcPct val="200000"/>
              </a:lnSpc>
            </a:pPr>
            <a:r>
              <a:rPr lang="en-GB" dirty="0"/>
              <a:t>Illustrations</a:t>
            </a:r>
          </a:p>
          <a:p>
            <a:pPr lvl="1">
              <a:lnSpc>
                <a:spcPct val="200000"/>
              </a:lnSpc>
            </a:pPr>
            <a:r>
              <a:rPr lang="en-GB" dirty="0"/>
              <a:t>It helps in inserting the graphics.</a:t>
            </a:r>
          </a:p>
        </p:txBody>
      </p:sp>
      <p:grpSp>
        <p:nvGrpSpPr>
          <p:cNvPr id="8" name="Group 7"/>
          <p:cNvGrpSpPr/>
          <p:nvPr/>
        </p:nvGrpSpPr>
        <p:grpSpPr>
          <a:xfrm>
            <a:off x="152400" y="5009770"/>
            <a:ext cx="8839200" cy="1543430"/>
            <a:chOff x="152400" y="4857370"/>
            <a:chExt cx="8839200" cy="1543430"/>
          </a:xfrm>
        </p:grpSpPr>
        <p:pic>
          <p:nvPicPr>
            <p:cNvPr id="5" name="Picture 4" descr="ss20.JPG"/>
            <p:cNvPicPr>
              <a:picLocks noChangeAspect="1"/>
            </p:cNvPicPr>
            <p:nvPr/>
          </p:nvPicPr>
          <p:blipFill>
            <a:blip r:embed="rId2" cstate="screen"/>
            <a:stretch>
              <a:fillRect/>
            </a:stretch>
          </p:blipFill>
          <p:spPr>
            <a:xfrm>
              <a:off x="152400" y="4857370"/>
              <a:ext cx="8839200" cy="1543430"/>
            </a:xfrm>
            <a:prstGeom prst="rect">
              <a:avLst/>
            </a:prstGeom>
            <a:ln>
              <a:solidFill>
                <a:schemeClr val="tx1"/>
              </a:solidFill>
            </a:ln>
          </p:spPr>
        </p:pic>
        <p:sp>
          <p:nvSpPr>
            <p:cNvPr id="6" name="Rectangle 5"/>
            <p:cNvSpPr/>
            <p:nvPr/>
          </p:nvSpPr>
          <p:spPr>
            <a:xfrm>
              <a:off x="152400" y="5257800"/>
              <a:ext cx="9144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1143000" y="5257800"/>
              <a:ext cx="1524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(2 of 4)</a:t>
            </a:r>
          </a:p>
        </p:txBody>
      </p:sp>
      <p:sp>
        <p:nvSpPr>
          <p:cNvPr id="3" name="Text Placeholder 2"/>
          <p:cNvSpPr>
            <a:spLocks noGrp="1"/>
          </p:cNvSpPr>
          <p:nvPr>
            <p:ph type="body" sz="quarter" idx="16"/>
          </p:nvPr>
        </p:nvSpPr>
        <p:spPr>
          <a:xfrm>
            <a:off x="457200" y="1371600"/>
            <a:ext cx="8240713" cy="2906712"/>
          </a:xfrm>
        </p:spPr>
        <p:txBody>
          <a:bodyPr/>
          <a:lstStyle/>
          <a:p>
            <a:pPr>
              <a:lnSpc>
                <a:spcPct val="200000"/>
              </a:lnSpc>
            </a:pPr>
            <a:r>
              <a:rPr lang="en-GB" dirty="0"/>
              <a:t>Charts</a:t>
            </a:r>
          </a:p>
          <a:p>
            <a:pPr lvl="1">
              <a:lnSpc>
                <a:spcPct val="200000"/>
              </a:lnSpc>
            </a:pPr>
            <a:r>
              <a:rPr lang="en-GB" dirty="0"/>
              <a:t>It is used to insert the charts like column, pie, bar and so on.</a:t>
            </a:r>
          </a:p>
          <a:p>
            <a:pPr>
              <a:lnSpc>
                <a:spcPct val="200000"/>
              </a:lnSpc>
            </a:pPr>
            <a:r>
              <a:rPr lang="en-GB" dirty="0"/>
              <a:t>Sparklines</a:t>
            </a:r>
          </a:p>
          <a:p>
            <a:pPr lvl="1">
              <a:lnSpc>
                <a:spcPct val="200000"/>
              </a:lnSpc>
            </a:pPr>
            <a:r>
              <a:rPr lang="en-GB" dirty="0"/>
              <a:t>It is used to draw small line chart without any axis and coordinates.</a:t>
            </a:r>
          </a:p>
        </p:txBody>
      </p:sp>
      <p:grpSp>
        <p:nvGrpSpPr>
          <p:cNvPr id="8" name="Group 7"/>
          <p:cNvGrpSpPr/>
          <p:nvPr/>
        </p:nvGrpSpPr>
        <p:grpSpPr>
          <a:xfrm>
            <a:off x="152400" y="5009770"/>
            <a:ext cx="8839200" cy="1543430"/>
            <a:chOff x="152400" y="4857370"/>
            <a:chExt cx="8839200" cy="1543430"/>
          </a:xfrm>
        </p:grpSpPr>
        <p:pic>
          <p:nvPicPr>
            <p:cNvPr id="5" name="Picture 4" descr="ss20.JPG"/>
            <p:cNvPicPr>
              <a:picLocks noChangeAspect="1"/>
            </p:cNvPicPr>
            <p:nvPr/>
          </p:nvPicPr>
          <p:blipFill>
            <a:blip r:embed="rId3" cstate="screen"/>
            <a:stretch>
              <a:fillRect/>
            </a:stretch>
          </p:blipFill>
          <p:spPr>
            <a:xfrm>
              <a:off x="152400" y="4857370"/>
              <a:ext cx="8839200" cy="1543430"/>
            </a:xfrm>
            <a:prstGeom prst="rect">
              <a:avLst/>
            </a:prstGeom>
            <a:ln>
              <a:solidFill>
                <a:schemeClr val="tx1"/>
              </a:solidFill>
            </a:ln>
          </p:spPr>
        </p:pic>
        <p:sp>
          <p:nvSpPr>
            <p:cNvPr id="6" name="Rectangle 5"/>
            <p:cNvSpPr/>
            <p:nvPr/>
          </p:nvSpPr>
          <p:spPr>
            <a:xfrm>
              <a:off x="4648200" y="5257800"/>
              <a:ext cx="6096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2743200" y="5257800"/>
              <a:ext cx="1828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(3 of 4)</a:t>
            </a:r>
          </a:p>
        </p:txBody>
      </p:sp>
      <p:sp>
        <p:nvSpPr>
          <p:cNvPr id="3" name="Text Placeholder 2"/>
          <p:cNvSpPr>
            <a:spLocks noGrp="1"/>
          </p:cNvSpPr>
          <p:nvPr>
            <p:ph type="body" sz="quarter" idx="16"/>
          </p:nvPr>
        </p:nvSpPr>
        <p:spPr>
          <a:xfrm>
            <a:off x="457200" y="1371600"/>
            <a:ext cx="8240713" cy="3048000"/>
          </a:xfrm>
        </p:spPr>
        <p:txBody>
          <a:bodyPr>
            <a:noAutofit/>
          </a:bodyPr>
          <a:lstStyle/>
          <a:p>
            <a:pPr>
              <a:lnSpc>
                <a:spcPct val="200000"/>
              </a:lnSpc>
            </a:pPr>
            <a:r>
              <a:rPr lang="en-GB" dirty="0"/>
              <a:t>Filter</a:t>
            </a:r>
          </a:p>
          <a:p>
            <a:pPr lvl="1">
              <a:lnSpc>
                <a:spcPct val="200000"/>
              </a:lnSpc>
            </a:pPr>
            <a:r>
              <a:rPr lang="en-GB" dirty="0"/>
              <a:t>It is used to filter the data interactively.</a:t>
            </a:r>
          </a:p>
          <a:p>
            <a:pPr>
              <a:lnSpc>
                <a:spcPct val="200000"/>
              </a:lnSpc>
            </a:pPr>
            <a:r>
              <a:rPr lang="en-GB" dirty="0"/>
              <a:t>Links</a:t>
            </a:r>
          </a:p>
          <a:p>
            <a:pPr lvl="1">
              <a:lnSpc>
                <a:spcPct val="200000"/>
              </a:lnSpc>
            </a:pPr>
            <a:r>
              <a:rPr lang="en-GB" dirty="0"/>
              <a:t>It is used to give hyperlinks.</a:t>
            </a:r>
          </a:p>
        </p:txBody>
      </p:sp>
      <p:grpSp>
        <p:nvGrpSpPr>
          <p:cNvPr id="7" name="Group 6"/>
          <p:cNvGrpSpPr/>
          <p:nvPr/>
        </p:nvGrpSpPr>
        <p:grpSpPr>
          <a:xfrm>
            <a:off x="152400" y="5009770"/>
            <a:ext cx="8839200" cy="1543430"/>
            <a:chOff x="152400" y="4800600"/>
            <a:chExt cx="8839200" cy="1543430"/>
          </a:xfrm>
        </p:grpSpPr>
        <p:pic>
          <p:nvPicPr>
            <p:cNvPr id="5" name="Picture 4" descr="ss20.JPG"/>
            <p:cNvPicPr>
              <a:picLocks noChangeAspect="1"/>
            </p:cNvPicPr>
            <p:nvPr/>
          </p:nvPicPr>
          <p:blipFill>
            <a:blip r:embed="rId3" cstate="screen"/>
            <a:stretch>
              <a:fillRect/>
            </a:stretch>
          </p:blipFill>
          <p:spPr>
            <a:xfrm>
              <a:off x="152400" y="4800600"/>
              <a:ext cx="8839200" cy="1543430"/>
            </a:xfrm>
            <a:prstGeom prst="rect">
              <a:avLst/>
            </a:prstGeom>
            <a:ln>
              <a:solidFill>
                <a:schemeClr val="tx1"/>
              </a:solidFill>
            </a:ln>
          </p:spPr>
        </p:pic>
        <p:sp>
          <p:nvSpPr>
            <p:cNvPr id="6" name="Rectangle 5"/>
            <p:cNvSpPr/>
            <p:nvPr/>
          </p:nvSpPr>
          <p:spPr>
            <a:xfrm>
              <a:off x="5334000" y="5201030"/>
              <a:ext cx="381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5791200" y="5201030"/>
              <a:ext cx="4572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(4 of 4)</a:t>
            </a:r>
          </a:p>
        </p:txBody>
      </p:sp>
      <p:sp>
        <p:nvSpPr>
          <p:cNvPr id="3" name="Text Placeholder 2"/>
          <p:cNvSpPr>
            <a:spLocks noGrp="1"/>
          </p:cNvSpPr>
          <p:nvPr>
            <p:ph type="body" sz="quarter" idx="16"/>
          </p:nvPr>
        </p:nvSpPr>
        <p:spPr>
          <a:xfrm>
            <a:off x="457200" y="1371601"/>
            <a:ext cx="8240713" cy="3505199"/>
          </a:xfrm>
        </p:spPr>
        <p:txBody>
          <a:bodyPr>
            <a:noAutofit/>
          </a:bodyPr>
          <a:lstStyle/>
          <a:p>
            <a:pPr>
              <a:lnSpc>
                <a:spcPct val="200000"/>
              </a:lnSpc>
            </a:pPr>
            <a:r>
              <a:rPr lang="en-GB" dirty="0"/>
              <a:t>Text</a:t>
            </a:r>
          </a:p>
          <a:p>
            <a:pPr lvl="1">
              <a:lnSpc>
                <a:spcPct val="200000"/>
              </a:lnSpc>
            </a:pPr>
            <a:r>
              <a:rPr lang="en-GB" dirty="0"/>
              <a:t>It helps in inserting text box, object or text from file, word art and signature line.</a:t>
            </a:r>
          </a:p>
          <a:p>
            <a:pPr>
              <a:lnSpc>
                <a:spcPct val="200000"/>
              </a:lnSpc>
            </a:pPr>
            <a:r>
              <a:rPr lang="en-GB" dirty="0"/>
              <a:t>Symbols</a:t>
            </a:r>
          </a:p>
          <a:p>
            <a:pPr lvl="1">
              <a:lnSpc>
                <a:spcPct val="200000"/>
              </a:lnSpc>
            </a:pPr>
            <a:r>
              <a:rPr lang="en-GB" dirty="0"/>
              <a:t>It helps in inserting equations and symbols.</a:t>
            </a:r>
          </a:p>
        </p:txBody>
      </p:sp>
      <p:grpSp>
        <p:nvGrpSpPr>
          <p:cNvPr id="8" name="Group 7"/>
          <p:cNvGrpSpPr/>
          <p:nvPr/>
        </p:nvGrpSpPr>
        <p:grpSpPr>
          <a:xfrm>
            <a:off x="152400" y="5009770"/>
            <a:ext cx="8839200" cy="1543430"/>
            <a:chOff x="152400" y="4800600"/>
            <a:chExt cx="8839200" cy="1543430"/>
          </a:xfrm>
        </p:grpSpPr>
        <p:pic>
          <p:nvPicPr>
            <p:cNvPr id="5" name="Picture 4" descr="ss20.JPG"/>
            <p:cNvPicPr>
              <a:picLocks noChangeAspect="1"/>
            </p:cNvPicPr>
            <p:nvPr/>
          </p:nvPicPr>
          <p:blipFill>
            <a:blip r:embed="rId3" cstate="screen"/>
            <a:stretch>
              <a:fillRect/>
            </a:stretch>
          </p:blipFill>
          <p:spPr>
            <a:xfrm>
              <a:off x="152400" y="4800600"/>
              <a:ext cx="8839200" cy="1543430"/>
            </a:xfrm>
            <a:prstGeom prst="rect">
              <a:avLst/>
            </a:prstGeom>
            <a:ln>
              <a:solidFill>
                <a:schemeClr val="tx1"/>
              </a:solidFill>
            </a:ln>
          </p:spPr>
        </p:pic>
        <p:sp>
          <p:nvSpPr>
            <p:cNvPr id="6" name="Rectangle 5"/>
            <p:cNvSpPr/>
            <p:nvPr/>
          </p:nvSpPr>
          <p:spPr>
            <a:xfrm>
              <a:off x="8229600" y="5201030"/>
              <a:ext cx="685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6324600" y="5201030"/>
              <a:ext cx="1828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Page Layout </a:t>
            </a:r>
            <a:r>
              <a:rPr lang="en-GB" sz="1600" dirty="0"/>
              <a:t>(1 of 3)</a:t>
            </a:r>
          </a:p>
        </p:txBody>
      </p:sp>
      <p:grpSp>
        <p:nvGrpSpPr>
          <p:cNvPr id="8" name="Group 7"/>
          <p:cNvGrpSpPr/>
          <p:nvPr/>
        </p:nvGrpSpPr>
        <p:grpSpPr>
          <a:xfrm>
            <a:off x="76200" y="5048250"/>
            <a:ext cx="8972550" cy="1504950"/>
            <a:chOff x="76200" y="4800600"/>
            <a:chExt cx="8972550" cy="1504950"/>
          </a:xfrm>
        </p:grpSpPr>
        <p:pic>
          <p:nvPicPr>
            <p:cNvPr id="4" name="Picture 3" descr="ss21.JPG"/>
            <p:cNvPicPr>
              <a:picLocks noChangeAspect="1"/>
            </p:cNvPicPr>
            <p:nvPr/>
          </p:nvPicPr>
          <p:blipFill>
            <a:blip r:embed="rId3" cstate="screen"/>
            <a:stretch>
              <a:fillRect/>
            </a:stretch>
          </p:blipFill>
          <p:spPr>
            <a:xfrm>
              <a:off x="95250" y="4800600"/>
              <a:ext cx="8953500" cy="1504950"/>
            </a:xfrm>
            <a:prstGeom prst="rect">
              <a:avLst/>
            </a:prstGeom>
            <a:ln>
              <a:solidFill>
                <a:schemeClr val="tx1"/>
              </a:solidFill>
            </a:ln>
          </p:spPr>
        </p:pic>
        <p:sp>
          <p:nvSpPr>
            <p:cNvPr id="5" name="Rectangle 4"/>
            <p:cNvSpPr/>
            <p:nvPr/>
          </p:nvSpPr>
          <p:spPr>
            <a:xfrm>
              <a:off x="76200" y="5181600"/>
              <a:ext cx="1143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295400" y="5181600"/>
              <a:ext cx="3352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7" name="Text Placeholder 6"/>
          <p:cNvSpPr>
            <a:spLocks noGrp="1"/>
          </p:cNvSpPr>
          <p:nvPr>
            <p:ph type="body" sz="quarter" idx="16"/>
          </p:nvPr>
        </p:nvSpPr>
        <p:spPr>
          <a:xfrm>
            <a:off x="457200" y="1360489"/>
            <a:ext cx="8240713" cy="2982912"/>
          </a:xfrm>
        </p:spPr>
        <p:txBody>
          <a:bodyPr/>
          <a:lstStyle/>
          <a:p>
            <a:pPr>
              <a:lnSpc>
                <a:spcPct val="200000"/>
              </a:lnSpc>
            </a:pPr>
            <a:r>
              <a:rPr lang="en-GB" dirty="0"/>
              <a:t>Themes</a:t>
            </a:r>
          </a:p>
          <a:p>
            <a:pPr lvl="1">
              <a:lnSpc>
                <a:spcPct val="200000"/>
              </a:lnSpc>
            </a:pPr>
            <a:r>
              <a:rPr lang="en-GB" dirty="0"/>
              <a:t>It helps in inserting different themes to the layout.</a:t>
            </a:r>
          </a:p>
          <a:p>
            <a:pPr>
              <a:lnSpc>
                <a:spcPct val="200000"/>
              </a:lnSpc>
            </a:pPr>
            <a:r>
              <a:rPr lang="en-GB" dirty="0"/>
              <a:t>Page Setup</a:t>
            </a:r>
          </a:p>
          <a:p>
            <a:pPr lvl="1">
              <a:lnSpc>
                <a:spcPct val="200000"/>
              </a:lnSpc>
            </a:pPr>
            <a:r>
              <a:rPr lang="en-GB" dirty="0"/>
              <a:t>It helps in setting the layout of the page.</a:t>
            </a:r>
          </a:p>
        </p:txBody>
      </p:sp>
    </p:spTree>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3"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9144000" cy="761999"/>
          </a:xfrm>
        </p:spPr>
        <p:txBody>
          <a:bodyPr/>
          <a:lstStyle/>
          <a:p>
            <a:pPr>
              <a:lnSpc>
                <a:spcPct val="150000"/>
              </a:lnSpc>
            </a:pPr>
            <a:r>
              <a:rPr lang="en-GB" dirty="0"/>
              <a:t>Course Objectives </a:t>
            </a:r>
            <a:r>
              <a:rPr lang="en-GB" sz="1600" dirty="0"/>
              <a:t>(2 of 3)</a:t>
            </a:r>
          </a:p>
        </p:txBody>
      </p:sp>
      <p:sp>
        <p:nvSpPr>
          <p:cNvPr id="7" name="Text Placeholder 2"/>
          <p:cNvSpPr>
            <a:spLocks noGrp="1"/>
          </p:cNvSpPr>
          <p:nvPr>
            <p:ph type="body" sz="quarter" idx="4294967295"/>
          </p:nvPr>
        </p:nvSpPr>
        <p:spPr>
          <a:xfrm>
            <a:off x="4953000" y="1066800"/>
            <a:ext cx="4038600" cy="5562600"/>
          </a:xfrm>
          <a:prstGeom prst="rect">
            <a:avLst/>
          </a:prstGeom>
        </p:spPr>
        <p:txBody>
          <a:bodyPr>
            <a:normAutofit/>
          </a:bodyPr>
          <a:lstStyle/>
          <a:p>
            <a:pPr>
              <a:lnSpc>
                <a:spcPct val="200000"/>
              </a:lnSpc>
            </a:pPr>
            <a:r>
              <a:rPr lang="en-US" dirty="0"/>
              <a:t>Explain the basics of Windows 7 Installation</a:t>
            </a:r>
          </a:p>
          <a:p>
            <a:pPr>
              <a:lnSpc>
                <a:spcPct val="200000"/>
              </a:lnSpc>
            </a:pPr>
            <a:r>
              <a:rPr lang="en-US" dirty="0"/>
              <a:t>Explain the basics of the </a:t>
            </a:r>
          </a:p>
          <a:p>
            <a:pPr>
              <a:lnSpc>
                <a:spcPct val="200000"/>
              </a:lnSpc>
              <a:buNone/>
            </a:pPr>
            <a:r>
              <a:rPr dirty="0"/>
              <a:t>	</a:t>
            </a:r>
            <a:r>
              <a:rPr lang="en-US" dirty="0"/>
              <a:t>Windows 7 Components</a:t>
            </a:r>
          </a:p>
          <a:p>
            <a:pPr>
              <a:lnSpc>
                <a:spcPct val="200000"/>
              </a:lnSpc>
            </a:pPr>
            <a:r>
              <a:rPr lang="en-US" dirty="0"/>
              <a:t>Describe the basics of the Softwares</a:t>
            </a:r>
          </a:p>
          <a:p>
            <a:pPr>
              <a:lnSpc>
                <a:spcPct val="200000"/>
              </a:lnSpc>
            </a:pPr>
            <a:r>
              <a:rPr lang="en-US" dirty="0"/>
              <a:t>Describe Windows Update (Patch Management)</a:t>
            </a:r>
          </a:p>
          <a:p>
            <a:pPr>
              <a:lnSpc>
                <a:spcPct val="100000"/>
              </a:lnSpc>
            </a:pPr>
            <a:endParaRPr lang="en-US" dirty="0"/>
          </a:p>
          <a:p>
            <a:endParaRPr lang="en-GB" dirty="0"/>
          </a:p>
        </p:txBody>
      </p:sp>
    </p:spTree>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IT Infrastructure - Skills </a:t>
            </a:r>
            <a:r>
              <a:rPr lang="en-GB" sz="1600" dirty="0"/>
              <a:t>(1 of 3)</a:t>
            </a:r>
          </a:p>
        </p:txBody>
      </p:sp>
      <p:sp>
        <p:nvSpPr>
          <p:cNvPr id="3" name="Text Placeholder 2"/>
          <p:cNvSpPr>
            <a:spLocks noGrp="1"/>
          </p:cNvSpPr>
          <p:nvPr>
            <p:ph type="body" sz="quarter" idx="16"/>
          </p:nvPr>
        </p:nvSpPr>
        <p:spPr>
          <a:xfrm>
            <a:off x="457200" y="1393825"/>
            <a:ext cx="8240713" cy="4473575"/>
          </a:xfrm>
        </p:spPr>
        <p:txBody>
          <a:bodyPr>
            <a:normAutofit/>
          </a:bodyPr>
          <a:lstStyle/>
          <a:p>
            <a:pPr>
              <a:lnSpc>
                <a:spcPct val="200000"/>
              </a:lnSpc>
              <a:buNone/>
            </a:pPr>
            <a:r>
              <a:rPr lang="en-GB" dirty="0"/>
              <a:t>Skills required for IT infrastructure provider:</a:t>
            </a:r>
          </a:p>
          <a:p>
            <a:pPr>
              <a:lnSpc>
                <a:spcPct val="200000"/>
              </a:lnSpc>
              <a:buNone/>
            </a:pPr>
            <a:r>
              <a:rPr lang="en-GB" b="1" dirty="0"/>
              <a:t>Technical skills</a:t>
            </a:r>
          </a:p>
          <a:p>
            <a:pPr lvl="0">
              <a:lnSpc>
                <a:spcPct val="200000"/>
              </a:lnSpc>
              <a:buSzPct val="70000"/>
              <a:buBlip>
                <a:blip r:embed="rId3"/>
              </a:buBlip>
            </a:pPr>
            <a:r>
              <a:rPr dirty="0"/>
              <a:t>Engineer with networking and communication devices knowledge.</a:t>
            </a:r>
          </a:p>
          <a:p>
            <a:pPr>
              <a:lnSpc>
                <a:spcPct val="200000"/>
              </a:lnSpc>
              <a:buSzPct val="70000"/>
              <a:buBlip>
                <a:blip r:embed="rId3"/>
              </a:buBlip>
            </a:pPr>
            <a:r>
              <a:rPr dirty="0"/>
              <a:t>Knowledge of installation and troubleshooting of various operating system and software applications.</a:t>
            </a:r>
          </a:p>
          <a:p>
            <a:pPr>
              <a:lnSpc>
                <a:spcPct val="100000"/>
              </a:lnSpc>
            </a:pPr>
            <a:endParaRPr lang="en-GB" dirty="0"/>
          </a:p>
          <a:p>
            <a:pPr>
              <a:lnSpc>
                <a:spcPct val="100000"/>
              </a:lnSpc>
            </a:pPr>
            <a:endParaRPr lang="en-GB" dirty="0"/>
          </a:p>
        </p:txBody>
      </p:sp>
      <p:pic>
        <p:nvPicPr>
          <p:cNvPr id="10" name="Picture Placeholder 9" descr="83121907.jpg"/>
          <p:cNvPicPr>
            <a:picLocks noGrp="1" noChangeAspect="1"/>
          </p:cNvPicPr>
          <p:nvPr>
            <p:ph type="pic" sz="quarter" idx="17"/>
          </p:nvPr>
        </p:nvPicPr>
        <p:blipFill>
          <a:blip r:embed="rId4" cstate="email"/>
          <a:srcRect/>
          <a:stretch>
            <a:fillRect/>
          </a:stretch>
        </p:blipFill>
        <p:spPr>
          <a:xfrm>
            <a:off x="6139540" y="4016820"/>
            <a:ext cx="2730500" cy="2247900"/>
          </a:xfrm>
          <a:prstGeom prst="rect">
            <a:avLst/>
          </a:prstGeom>
          <a:ln>
            <a:noFill/>
          </a:ln>
          <a:effectLst>
            <a:softEdge rad="112500"/>
          </a:effectLst>
        </p:spPr>
      </p:pic>
    </p:spTree>
  </p:cSld>
  <p:clrMapOvr>
    <a:masterClrMapping/>
  </p:clrMapOvr>
  <p:transition spd="slow">
    <p:wipe dir="d"/>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Page Layout </a:t>
            </a:r>
            <a:r>
              <a:rPr lang="en-GB" sz="1600" dirty="0"/>
              <a:t>(2 of 3)</a:t>
            </a:r>
          </a:p>
        </p:txBody>
      </p:sp>
      <p:sp>
        <p:nvSpPr>
          <p:cNvPr id="3" name="Text Placeholder 2"/>
          <p:cNvSpPr>
            <a:spLocks noGrp="1"/>
          </p:cNvSpPr>
          <p:nvPr>
            <p:ph type="body" sz="quarter" idx="16"/>
          </p:nvPr>
        </p:nvSpPr>
        <p:spPr>
          <a:xfrm>
            <a:off x="457200" y="1360488"/>
            <a:ext cx="8240713" cy="3287712"/>
          </a:xfrm>
        </p:spPr>
        <p:txBody>
          <a:bodyPr/>
          <a:lstStyle/>
          <a:p>
            <a:pPr>
              <a:lnSpc>
                <a:spcPct val="200000"/>
              </a:lnSpc>
            </a:pPr>
            <a:r>
              <a:rPr lang="en-GB" dirty="0"/>
              <a:t>Scale to Fit</a:t>
            </a:r>
          </a:p>
          <a:p>
            <a:pPr lvl="1">
              <a:lnSpc>
                <a:spcPct val="200000"/>
              </a:lnSpc>
            </a:pPr>
            <a:r>
              <a:rPr lang="en-GB" dirty="0"/>
              <a:t>It adjust the height and width of the printed output.</a:t>
            </a:r>
          </a:p>
          <a:p>
            <a:pPr>
              <a:lnSpc>
                <a:spcPct val="200000"/>
              </a:lnSpc>
            </a:pPr>
            <a:r>
              <a:rPr lang="en-GB" dirty="0"/>
              <a:t>Sheet Options</a:t>
            </a:r>
          </a:p>
          <a:p>
            <a:pPr lvl="1">
              <a:lnSpc>
                <a:spcPct val="200000"/>
              </a:lnSpc>
            </a:pPr>
            <a:r>
              <a:rPr lang="en-GB" dirty="0"/>
              <a:t>It shows the cells of spreadsheet in various format.</a:t>
            </a:r>
          </a:p>
        </p:txBody>
      </p:sp>
      <p:grpSp>
        <p:nvGrpSpPr>
          <p:cNvPr id="7" name="Group 6"/>
          <p:cNvGrpSpPr/>
          <p:nvPr/>
        </p:nvGrpSpPr>
        <p:grpSpPr>
          <a:xfrm>
            <a:off x="95250" y="5048250"/>
            <a:ext cx="8953500" cy="1504950"/>
            <a:chOff x="95250" y="4800600"/>
            <a:chExt cx="8953500" cy="1504950"/>
          </a:xfrm>
        </p:grpSpPr>
        <p:pic>
          <p:nvPicPr>
            <p:cNvPr id="4" name="Picture 3" descr="ss21.JPG"/>
            <p:cNvPicPr>
              <a:picLocks noChangeAspect="1"/>
            </p:cNvPicPr>
            <p:nvPr/>
          </p:nvPicPr>
          <p:blipFill>
            <a:blip r:embed="rId2" cstate="screen"/>
            <a:stretch>
              <a:fillRect/>
            </a:stretch>
          </p:blipFill>
          <p:spPr>
            <a:xfrm>
              <a:off x="95250" y="4800600"/>
              <a:ext cx="8953500" cy="1504950"/>
            </a:xfrm>
            <a:prstGeom prst="rect">
              <a:avLst/>
            </a:prstGeom>
            <a:ln>
              <a:solidFill>
                <a:schemeClr val="tx1"/>
              </a:solidFill>
            </a:ln>
          </p:spPr>
        </p:pic>
        <p:sp>
          <p:nvSpPr>
            <p:cNvPr id="5" name="Rectangle 4"/>
            <p:cNvSpPr/>
            <p:nvPr/>
          </p:nvSpPr>
          <p:spPr>
            <a:xfrm>
              <a:off x="4648200" y="5181600"/>
              <a:ext cx="13716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6096000" y="5181600"/>
              <a:ext cx="1143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Page Layout </a:t>
            </a:r>
            <a:r>
              <a:rPr lang="en-GB" sz="1600" dirty="0"/>
              <a:t>(3 of 3)</a:t>
            </a:r>
          </a:p>
        </p:txBody>
      </p:sp>
      <p:sp>
        <p:nvSpPr>
          <p:cNvPr id="3" name="Text Placeholder 2"/>
          <p:cNvSpPr>
            <a:spLocks noGrp="1"/>
          </p:cNvSpPr>
          <p:nvPr>
            <p:ph type="body" sz="quarter" idx="16"/>
          </p:nvPr>
        </p:nvSpPr>
        <p:spPr>
          <a:xfrm>
            <a:off x="457200" y="1371600"/>
            <a:ext cx="8240713" cy="3287712"/>
          </a:xfrm>
        </p:spPr>
        <p:txBody>
          <a:bodyPr/>
          <a:lstStyle/>
          <a:p>
            <a:pPr>
              <a:lnSpc>
                <a:spcPct val="200000"/>
              </a:lnSpc>
            </a:pPr>
            <a:r>
              <a:rPr lang="en-GB" dirty="0"/>
              <a:t>Arrange</a:t>
            </a:r>
          </a:p>
          <a:p>
            <a:pPr lvl="1">
              <a:lnSpc>
                <a:spcPct val="200000"/>
              </a:lnSpc>
            </a:pPr>
            <a:r>
              <a:rPr lang="en-GB" dirty="0"/>
              <a:t>It is used to align, group and rotate the objects. </a:t>
            </a:r>
          </a:p>
        </p:txBody>
      </p:sp>
      <p:grpSp>
        <p:nvGrpSpPr>
          <p:cNvPr id="7" name="Group 6"/>
          <p:cNvGrpSpPr/>
          <p:nvPr/>
        </p:nvGrpSpPr>
        <p:grpSpPr>
          <a:xfrm>
            <a:off x="95250" y="5048250"/>
            <a:ext cx="8953500" cy="1504950"/>
            <a:chOff x="95250" y="4800600"/>
            <a:chExt cx="8953500" cy="1504950"/>
          </a:xfrm>
        </p:grpSpPr>
        <p:pic>
          <p:nvPicPr>
            <p:cNvPr id="4" name="Picture 3" descr="ss21.JPG"/>
            <p:cNvPicPr>
              <a:picLocks noChangeAspect="1"/>
            </p:cNvPicPr>
            <p:nvPr/>
          </p:nvPicPr>
          <p:blipFill>
            <a:blip r:embed="rId2" cstate="screen"/>
            <a:stretch>
              <a:fillRect/>
            </a:stretch>
          </p:blipFill>
          <p:spPr>
            <a:xfrm>
              <a:off x="95250" y="4800600"/>
              <a:ext cx="8953500" cy="1504950"/>
            </a:xfrm>
            <a:prstGeom prst="rect">
              <a:avLst/>
            </a:prstGeom>
            <a:ln>
              <a:solidFill>
                <a:schemeClr val="tx1"/>
              </a:solidFill>
            </a:ln>
          </p:spPr>
        </p:pic>
        <p:sp>
          <p:nvSpPr>
            <p:cNvPr id="6" name="Rectangle 5"/>
            <p:cNvSpPr/>
            <p:nvPr/>
          </p:nvSpPr>
          <p:spPr>
            <a:xfrm>
              <a:off x="7239000" y="5181600"/>
              <a:ext cx="17526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Formulas </a:t>
            </a:r>
            <a:r>
              <a:rPr lang="en-GB" sz="1600" dirty="0"/>
              <a:t>(1 of 2)</a:t>
            </a:r>
          </a:p>
        </p:txBody>
      </p:sp>
      <p:sp>
        <p:nvSpPr>
          <p:cNvPr id="3" name="Text Placeholder 2"/>
          <p:cNvSpPr>
            <a:spLocks noGrp="1"/>
          </p:cNvSpPr>
          <p:nvPr>
            <p:ph type="body" sz="quarter" idx="16"/>
          </p:nvPr>
        </p:nvSpPr>
        <p:spPr>
          <a:xfrm>
            <a:off x="457200" y="1371600"/>
            <a:ext cx="8240713" cy="4419600"/>
          </a:xfrm>
        </p:spPr>
        <p:txBody>
          <a:bodyPr>
            <a:normAutofit/>
          </a:bodyPr>
          <a:lstStyle/>
          <a:p>
            <a:pPr>
              <a:lnSpc>
                <a:spcPct val="200000"/>
              </a:lnSpc>
              <a:buNone/>
            </a:pPr>
            <a:r>
              <a:rPr lang="en-GB" dirty="0"/>
              <a:t>Formulas in excel helps in calculating all kind of math operations, for the data </a:t>
            </a:r>
          </a:p>
          <a:p>
            <a:pPr>
              <a:lnSpc>
                <a:spcPct val="200000"/>
              </a:lnSpc>
              <a:buNone/>
            </a:pPr>
            <a:r>
              <a:rPr lang="en-GB" dirty="0"/>
              <a:t>which is used in the workbook. It is easy and convenient to perform </a:t>
            </a:r>
          </a:p>
          <a:p>
            <a:pPr>
              <a:lnSpc>
                <a:spcPct val="200000"/>
              </a:lnSpc>
              <a:buNone/>
            </a:pPr>
            <a:r>
              <a:rPr lang="en-GB" dirty="0"/>
              <a:t>calculations.</a:t>
            </a:r>
          </a:p>
          <a:p>
            <a:pPr>
              <a:lnSpc>
                <a:spcPct val="200000"/>
              </a:lnSpc>
            </a:pPr>
            <a:r>
              <a:rPr lang="en-GB" dirty="0"/>
              <a:t>Function Library</a:t>
            </a:r>
          </a:p>
          <a:p>
            <a:pPr lvl="1">
              <a:lnSpc>
                <a:spcPct val="200000"/>
              </a:lnSpc>
            </a:pPr>
            <a:r>
              <a:rPr lang="en-GB" dirty="0"/>
              <a:t>Helps in adding the math functions and other.</a:t>
            </a:r>
          </a:p>
        </p:txBody>
      </p:sp>
      <p:grpSp>
        <p:nvGrpSpPr>
          <p:cNvPr id="7" name="Group 6"/>
          <p:cNvGrpSpPr/>
          <p:nvPr/>
        </p:nvGrpSpPr>
        <p:grpSpPr>
          <a:xfrm>
            <a:off x="228600" y="5029200"/>
            <a:ext cx="8686800" cy="1512278"/>
            <a:chOff x="228600" y="5029200"/>
            <a:chExt cx="8686800" cy="1512278"/>
          </a:xfrm>
        </p:grpSpPr>
        <p:pic>
          <p:nvPicPr>
            <p:cNvPr id="4" name="Picture 3" descr="ss22.JPG"/>
            <p:cNvPicPr>
              <a:picLocks noChangeAspect="1"/>
            </p:cNvPicPr>
            <p:nvPr/>
          </p:nvPicPr>
          <p:blipFill>
            <a:blip r:embed="rId2" cstate="screen"/>
            <a:stretch>
              <a:fillRect/>
            </a:stretch>
          </p:blipFill>
          <p:spPr>
            <a:xfrm>
              <a:off x="228600" y="5029200"/>
              <a:ext cx="8686800" cy="1512278"/>
            </a:xfrm>
            <a:prstGeom prst="rect">
              <a:avLst/>
            </a:prstGeom>
            <a:ln>
              <a:solidFill>
                <a:schemeClr val="tx1"/>
              </a:solidFill>
            </a:ln>
          </p:spPr>
        </p:pic>
        <p:sp>
          <p:nvSpPr>
            <p:cNvPr id="5" name="Rectangle 4"/>
            <p:cNvSpPr/>
            <p:nvPr/>
          </p:nvSpPr>
          <p:spPr>
            <a:xfrm>
              <a:off x="228600" y="5410199"/>
              <a:ext cx="35052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Formulas </a:t>
            </a:r>
            <a:r>
              <a:rPr lang="en-GB" sz="1600" dirty="0"/>
              <a:t>(2 of 2)</a:t>
            </a:r>
          </a:p>
        </p:txBody>
      </p:sp>
      <p:sp>
        <p:nvSpPr>
          <p:cNvPr id="3" name="Text Placeholder 2"/>
          <p:cNvSpPr>
            <a:spLocks noGrp="1"/>
          </p:cNvSpPr>
          <p:nvPr>
            <p:ph type="body" sz="quarter" idx="16"/>
          </p:nvPr>
        </p:nvSpPr>
        <p:spPr>
          <a:xfrm>
            <a:off x="457200" y="1371600"/>
            <a:ext cx="8240713" cy="4495800"/>
          </a:xfrm>
        </p:spPr>
        <p:txBody>
          <a:bodyPr>
            <a:normAutofit/>
          </a:bodyPr>
          <a:lstStyle/>
          <a:p>
            <a:pPr>
              <a:lnSpc>
                <a:spcPct val="200000"/>
              </a:lnSpc>
            </a:pPr>
            <a:r>
              <a:rPr lang="en-GB" dirty="0"/>
              <a:t>Formula Auditing</a:t>
            </a:r>
          </a:p>
          <a:p>
            <a:pPr lvl="1">
              <a:lnSpc>
                <a:spcPct val="200000"/>
              </a:lnSpc>
            </a:pPr>
            <a:r>
              <a:rPr lang="en-GB" dirty="0"/>
              <a:t>It helps in auditing the formulas used in the workbook.</a:t>
            </a:r>
          </a:p>
          <a:p>
            <a:pPr>
              <a:lnSpc>
                <a:spcPct val="200000"/>
              </a:lnSpc>
            </a:pPr>
            <a:r>
              <a:rPr lang="en-GB" dirty="0"/>
              <a:t>Calculation</a:t>
            </a:r>
          </a:p>
          <a:p>
            <a:pPr lvl="1">
              <a:lnSpc>
                <a:spcPct val="200000"/>
              </a:lnSpc>
            </a:pPr>
            <a:r>
              <a:rPr lang="en-GB" dirty="0"/>
              <a:t>It helps in calculating the formulas which is used in workbook.</a:t>
            </a:r>
          </a:p>
          <a:p>
            <a:pPr>
              <a:lnSpc>
                <a:spcPct val="200000"/>
              </a:lnSpc>
            </a:pPr>
            <a:r>
              <a:rPr lang="en-GB" dirty="0"/>
              <a:t>Defined Names</a:t>
            </a:r>
          </a:p>
          <a:p>
            <a:pPr lvl="1">
              <a:lnSpc>
                <a:spcPct val="200000"/>
              </a:lnSpc>
            </a:pPr>
            <a:r>
              <a:rPr lang="en-GB" dirty="0"/>
              <a:t>It helps in finding and generating the name used in workbook.</a:t>
            </a:r>
          </a:p>
          <a:p>
            <a:pPr>
              <a:lnSpc>
                <a:spcPct val="200000"/>
              </a:lnSpc>
            </a:pPr>
            <a:endParaRPr lang="en-GB" dirty="0"/>
          </a:p>
        </p:txBody>
      </p:sp>
      <p:grpSp>
        <p:nvGrpSpPr>
          <p:cNvPr id="7" name="Group 6"/>
          <p:cNvGrpSpPr/>
          <p:nvPr/>
        </p:nvGrpSpPr>
        <p:grpSpPr>
          <a:xfrm>
            <a:off x="228600" y="5040922"/>
            <a:ext cx="8686800" cy="1512278"/>
            <a:chOff x="228600" y="4583723"/>
            <a:chExt cx="8686800" cy="1512278"/>
          </a:xfrm>
        </p:grpSpPr>
        <p:pic>
          <p:nvPicPr>
            <p:cNvPr id="4" name="Picture 3" descr="ss22.JPG"/>
            <p:cNvPicPr>
              <a:picLocks noChangeAspect="1"/>
            </p:cNvPicPr>
            <p:nvPr/>
          </p:nvPicPr>
          <p:blipFill>
            <a:blip r:embed="rId2" cstate="screen"/>
            <a:stretch>
              <a:fillRect/>
            </a:stretch>
          </p:blipFill>
          <p:spPr>
            <a:xfrm>
              <a:off x="228600" y="4583723"/>
              <a:ext cx="8686800" cy="1512278"/>
            </a:xfrm>
            <a:prstGeom prst="rect">
              <a:avLst/>
            </a:prstGeom>
            <a:ln>
              <a:solidFill>
                <a:schemeClr val="tx1"/>
              </a:solidFill>
            </a:ln>
          </p:spPr>
        </p:pic>
        <p:sp>
          <p:nvSpPr>
            <p:cNvPr id="5" name="Rectangle 4"/>
            <p:cNvSpPr/>
            <p:nvPr/>
          </p:nvSpPr>
          <p:spPr>
            <a:xfrm>
              <a:off x="5562600" y="4953000"/>
              <a:ext cx="25146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8153400" y="4953000"/>
              <a:ext cx="762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8" name="Rectangle 7"/>
          <p:cNvSpPr/>
          <p:nvPr/>
        </p:nvSpPr>
        <p:spPr>
          <a:xfrm>
            <a:off x="3810000" y="5410199"/>
            <a:ext cx="16764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Data </a:t>
            </a:r>
            <a:r>
              <a:rPr lang="en-GB" sz="1600" dirty="0"/>
              <a:t>(1 of 3)</a:t>
            </a:r>
          </a:p>
        </p:txBody>
      </p:sp>
      <p:sp>
        <p:nvSpPr>
          <p:cNvPr id="3" name="Text Placeholder 2"/>
          <p:cNvSpPr>
            <a:spLocks noGrp="1"/>
          </p:cNvSpPr>
          <p:nvPr>
            <p:ph type="body" sz="quarter" idx="16"/>
          </p:nvPr>
        </p:nvSpPr>
        <p:spPr>
          <a:xfrm>
            <a:off x="457200" y="1360489"/>
            <a:ext cx="8240713" cy="2830512"/>
          </a:xfrm>
        </p:spPr>
        <p:txBody>
          <a:bodyPr/>
          <a:lstStyle/>
          <a:p>
            <a:pPr>
              <a:lnSpc>
                <a:spcPct val="200000"/>
              </a:lnSpc>
            </a:pPr>
            <a:r>
              <a:rPr lang="en-GB" dirty="0"/>
              <a:t>Get External Data</a:t>
            </a:r>
          </a:p>
          <a:p>
            <a:pPr lvl="1">
              <a:lnSpc>
                <a:spcPct val="200000"/>
              </a:lnSpc>
            </a:pPr>
            <a:r>
              <a:rPr lang="en-GB" dirty="0"/>
              <a:t>Get external data from other sources or existing connections.</a:t>
            </a:r>
          </a:p>
          <a:p>
            <a:pPr>
              <a:lnSpc>
                <a:spcPct val="200000"/>
              </a:lnSpc>
            </a:pPr>
            <a:r>
              <a:rPr lang="en-GB" dirty="0"/>
              <a:t>Connections </a:t>
            </a:r>
          </a:p>
          <a:p>
            <a:pPr lvl="1">
              <a:lnSpc>
                <a:spcPct val="200000"/>
              </a:lnSpc>
            </a:pPr>
            <a:r>
              <a:rPr lang="en-GB" dirty="0"/>
              <a:t>Display all data connections of the workbook.</a:t>
            </a:r>
          </a:p>
          <a:p>
            <a:pPr lvl="1">
              <a:buNone/>
            </a:pPr>
            <a:endParaRPr lang="en-GB" dirty="0"/>
          </a:p>
        </p:txBody>
      </p:sp>
      <p:grpSp>
        <p:nvGrpSpPr>
          <p:cNvPr id="7" name="Group 6"/>
          <p:cNvGrpSpPr/>
          <p:nvPr/>
        </p:nvGrpSpPr>
        <p:grpSpPr>
          <a:xfrm>
            <a:off x="228600" y="5023924"/>
            <a:ext cx="8686800" cy="1529276"/>
            <a:chOff x="228600" y="4572001"/>
            <a:chExt cx="8686800" cy="1529276"/>
          </a:xfrm>
        </p:grpSpPr>
        <p:pic>
          <p:nvPicPr>
            <p:cNvPr id="4" name="Picture 3" descr="ss25.JPG"/>
            <p:cNvPicPr>
              <a:picLocks noChangeAspect="1"/>
            </p:cNvPicPr>
            <p:nvPr/>
          </p:nvPicPr>
          <p:blipFill>
            <a:blip r:embed="rId2" cstate="screen"/>
            <a:stretch>
              <a:fillRect/>
            </a:stretch>
          </p:blipFill>
          <p:spPr>
            <a:xfrm>
              <a:off x="228600" y="4572001"/>
              <a:ext cx="8686800" cy="1529276"/>
            </a:xfrm>
            <a:prstGeom prst="rect">
              <a:avLst/>
            </a:prstGeom>
            <a:ln>
              <a:solidFill>
                <a:schemeClr val="tx1"/>
              </a:solidFill>
            </a:ln>
          </p:spPr>
        </p:pic>
        <p:sp>
          <p:nvSpPr>
            <p:cNvPr id="5" name="Rectangle 4"/>
            <p:cNvSpPr/>
            <p:nvPr/>
          </p:nvSpPr>
          <p:spPr>
            <a:xfrm>
              <a:off x="228600" y="4953000"/>
              <a:ext cx="19812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2286000" y="4953000"/>
              <a:ext cx="12192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Data </a:t>
            </a:r>
            <a:r>
              <a:rPr lang="en-GB" sz="1600" dirty="0"/>
              <a:t>(2 of 3)</a:t>
            </a:r>
          </a:p>
        </p:txBody>
      </p:sp>
      <p:sp>
        <p:nvSpPr>
          <p:cNvPr id="3" name="Text Placeholder 2"/>
          <p:cNvSpPr>
            <a:spLocks noGrp="1"/>
          </p:cNvSpPr>
          <p:nvPr>
            <p:ph type="body" sz="quarter" idx="16"/>
          </p:nvPr>
        </p:nvSpPr>
        <p:spPr>
          <a:xfrm>
            <a:off x="457200" y="1360489"/>
            <a:ext cx="8240713" cy="2830512"/>
          </a:xfrm>
        </p:spPr>
        <p:txBody>
          <a:bodyPr/>
          <a:lstStyle/>
          <a:p>
            <a:pPr>
              <a:lnSpc>
                <a:spcPct val="200000"/>
              </a:lnSpc>
            </a:pPr>
            <a:r>
              <a:rPr lang="en-GB" dirty="0"/>
              <a:t>Sort &amp; Filter</a:t>
            </a:r>
          </a:p>
          <a:p>
            <a:pPr lvl="1">
              <a:lnSpc>
                <a:spcPct val="200000"/>
              </a:lnSpc>
            </a:pPr>
            <a:r>
              <a:rPr lang="en-GB" dirty="0"/>
              <a:t>Enables the sort &amp; filter options for the cells.</a:t>
            </a:r>
          </a:p>
          <a:p>
            <a:pPr>
              <a:lnSpc>
                <a:spcPct val="200000"/>
              </a:lnSpc>
            </a:pPr>
            <a:r>
              <a:rPr lang="en-GB" dirty="0"/>
              <a:t>Data Tools</a:t>
            </a:r>
          </a:p>
          <a:p>
            <a:pPr lvl="1">
              <a:lnSpc>
                <a:spcPct val="200000"/>
              </a:lnSpc>
            </a:pPr>
            <a:r>
              <a:rPr lang="en-GB" dirty="0"/>
              <a:t>Helps in managing, editing and preventing the data.</a:t>
            </a:r>
          </a:p>
          <a:p>
            <a:pPr lvl="1">
              <a:buNone/>
            </a:pPr>
            <a:endParaRPr lang="en-GB" dirty="0"/>
          </a:p>
        </p:txBody>
      </p:sp>
      <p:grpSp>
        <p:nvGrpSpPr>
          <p:cNvPr id="7" name="Group 6"/>
          <p:cNvGrpSpPr/>
          <p:nvPr/>
        </p:nvGrpSpPr>
        <p:grpSpPr>
          <a:xfrm>
            <a:off x="228600" y="5023924"/>
            <a:ext cx="8686800" cy="1529276"/>
            <a:chOff x="228600" y="4572000"/>
            <a:chExt cx="8686800" cy="1529276"/>
          </a:xfrm>
        </p:grpSpPr>
        <p:pic>
          <p:nvPicPr>
            <p:cNvPr id="4" name="Picture 3" descr="ss25.JPG"/>
            <p:cNvPicPr>
              <a:picLocks noChangeAspect="1"/>
            </p:cNvPicPr>
            <p:nvPr/>
          </p:nvPicPr>
          <p:blipFill>
            <a:blip r:embed="rId3" cstate="screen"/>
            <a:stretch>
              <a:fillRect/>
            </a:stretch>
          </p:blipFill>
          <p:spPr>
            <a:xfrm>
              <a:off x="228600" y="4572000"/>
              <a:ext cx="8686800" cy="1529276"/>
            </a:xfrm>
            <a:prstGeom prst="rect">
              <a:avLst/>
            </a:prstGeom>
            <a:ln>
              <a:solidFill>
                <a:schemeClr val="tx1"/>
              </a:solidFill>
            </a:ln>
          </p:spPr>
        </p:pic>
        <p:sp>
          <p:nvSpPr>
            <p:cNvPr id="5" name="Rectangle 4"/>
            <p:cNvSpPr/>
            <p:nvPr/>
          </p:nvSpPr>
          <p:spPr>
            <a:xfrm>
              <a:off x="3505200" y="4953000"/>
              <a:ext cx="1752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5334000" y="4953000"/>
              <a:ext cx="20574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Data </a:t>
            </a:r>
            <a:r>
              <a:rPr lang="en-GB" sz="1600" dirty="0"/>
              <a:t>(3 of 3)</a:t>
            </a:r>
          </a:p>
        </p:txBody>
      </p:sp>
      <p:sp>
        <p:nvSpPr>
          <p:cNvPr id="3" name="Text Placeholder 2"/>
          <p:cNvSpPr>
            <a:spLocks noGrp="1"/>
          </p:cNvSpPr>
          <p:nvPr>
            <p:ph type="body" sz="quarter" idx="16"/>
          </p:nvPr>
        </p:nvSpPr>
        <p:spPr>
          <a:xfrm>
            <a:off x="457200" y="1512888"/>
            <a:ext cx="8240713" cy="2830512"/>
          </a:xfrm>
        </p:spPr>
        <p:txBody>
          <a:bodyPr/>
          <a:lstStyle/>
          <a:p>
            <a:pPr>
              <a:lnSpc>
                <a:spcPct val="200000"/>
              </a:lnSpc>
            </a:pPr>
            <a:r>
              <a:rPr lang="en-GB" dirty="0"/>
              <a:t>Outline </a:t>
            </a:r>
          </a:p>
          <a:p>
            <a:pPr lvl="1">
              <a:lnSpc>
                <a:spcPct val="200000"/>
              </a:lnSpc>
            </a:pPr>
            <a:r>
              <a:rPr lang="en-GB" dirty="0"/>
              <a:t>It helps in grouping, ungrouping and getting the total count of the cells.</a:t>
            </a:r>
          </a:p>
          <a:p>
            <a:pPr lvl="1">
              <a:lnSpc>
                <a:spcPct val="200000"/>
              </a:lnSpc>
              <a:buNone/>
            </a:pPr>
            <a:endParaRPr lang="en-GB" dirty="0"/>
          </a:p>
        </p:txBody>
      </p:sp>
      <p:grpSp>
        <p:nvGrpSpPr>
          <p:cNvPr id="7" name="Group 6"/>
          <p:cNvGrpSpPr/>
          <p:nvPr/>
        </p:nvGrpSpPr>
        <p:grpSpPr>
          <a:xfrm>
            <a:off x="228600" y="5023924"/>
            <a:ext cx="8686800" cy="1529276"/>
            <a:chOff x="228600" y="4572000"/>
            <a:chExt cx="8686800" cy="1529276"/>
          </a:xfrm>
        </p:grpSpPr>
        <p:pic>
          <p:nvPicPr>
            <p:cNvPr id="4" name="Picture 3" descr="ss25.JPG"/>
            <p:cNvPicPr>
              <a:picLocks noChangeAspect="1"/>
            </p:cNvPicPr>
            <p:nvPr/>
          </p:nvPicPr>
          <p:blipFill>
            <a:blip r:embed="rId3" cstate="screen"/>
            <a:stretch>
              <a:fillRect/>
            </a:stretch>
          </p:blipFill>
          <p:spPr>
            <a:xfrm>
              <a:off x="228600" y="4572000"/>
              <a:ext cx="8686800" cy="1529276"/>
            </a:xfrm>
            <a:prstGeom prst="rect">
              <a:avLst/>
            </a:prstGeom>
            <a:ln>
              <a:solidFill>
                <a:schemeClr val="tx1"/>
              </a:solidFill>
            </a:ln>
          </p:spPr>
        </p:pic>
        <p:sp>
          <p:nvSpPr>
            <p:cNvPr id="6" name="Rectangle 5"/>
            <p:cNvSpPr/>
            <p:nvPr/>
          </p:nvSpPr>
          <p:spPr>
            <a:xfrm>
              <a:off x="7391400" y="4953000"/>
              <a:ext cx="15240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Review </a:t>
            </a:r>
            <a:r>
              <a:rPr lang="en-GB" sz="1600" dirty="0"/>
              <a:t>(1 of 2)</a:t>
            </a:r>
          </a:p>
        </p:txBody>
      </p:sp>
      <p:sp>
        <p:nvSpPr>
          <p:cNvPr id="3" name="Text Placeholder 2"/>
          <p:cNvSpPr>
            <a:spLocks noGrp="1"/>
          </p:cNvSpPr>
          <p:nvPr>
            <p:ph type="body" sz="quarter" idx="16"/>
          </p:nvPr>
        </p:nvSpPr>
        <p:spPr>
          <a:xfrm>
            <a:off x="457200" y="1360489"/>
            <a:ext cx="8240713" cy="2982912"/>
          </a:xfrm>
        </p:spPr>
        <p:txBody>
          <a:bodyPr/>
          <a:lstStyle/>
          <a:p>
            <a:pPr>
              <a:lnSpc>
                <a:spcPct val="200000"/>
              </a:lnSpc>
            </a:pPr>
            <a:r>
              <a:rPr lang="en-GB" dirty="0"/>
              <a:t>Proofing</a:t>
            </a:r>
          </a:p>
          <a:p>
            <a:pPr lvl="1">
              <a:lnSpc>
                <a:spcPct val="200000"/>
              </a:lnSpc>
            </a:pPr>
            <a:r>
              <a:rPr lang="en-GB" dirty="0"/>
              <a:t>To check for the grammar, spelling and word count.</a:t>
            </a:r>
          </a:p>
          <a:p>
            <a:pPr>
              <a:lnSpc>
                <a:spcPct val="200000"/>
              </a:lnSpc>
            </a:pPr>
            <a:r>
              <a:rPr lang="en-GB" dirty="0"/>
              <a:t>Language</a:t>
            </a:r>
          </a:p>
          <a:p>
            <a:pPr lvl="1">
              <a:lnSpc>
                <a:spcPct val="200000"/>
              </a:lnSpc>
            </a:pPr>
            <a:r>
              <a:rPr lang="en-GB" dirty="0"/>
              <a:t>To change and translate the language.</a:t>
            </a:r>
          </a:p>
        </p:txBody>
      </p:sp>
      <p:grpSp>
        <p:nvGrpSpPr>
          <p:cNvPr id="7" name="Group 6"/>
          <p:cNvGrpSpPr/>
          <p:nvPr/>
        </p:nvGrpSpPr>
        <p:grpSpPr>
          <a:xfrm>
            <a:off x="228600" y="4905376"/>
            <a:ext cx="8686800" cy="1647824"/>
            <a:chOff x="228600" y="4524376"/>
            <a:chExt cx="8686800" cy="1647824"/>
          </a:xfrm>
        </p:grpSpPr>
        <p:pic>
          <p:nvPicPr>
            <p:cNvPr id="4" name="Picture 3" descr="ss23.JPG"/>
            <p:cNvPicPr>
              <a:picLocks noChangeAspect="1"/>
            </p:cNvPicPr>
            <p:nvPr/>
          </p:nvPicPr>
          <p:blipFill>
            <a:blip r:embed="rId2" cstate="screen"/>
            <a:stretch>
              <a:fillRect/>
            </a:stretch>
          </p:blipFill>
          <p:spPr>
            <a:xfrm>
              <a:off x="228600" y="4524376"/>
              <a:ext cx="8686800" cy="1647824"/>
            </a:xfrm>
            <a:prstGeom prst="rect">
              <a:avLst/>
            </a:prstGeom>
            <a:ln>
              <a:solidFill>
                <a:schemeClr val="tx1"/>
              </a:solidFill>
            </a:ln>
          </p:spPr>
        </p:pic>
        <p:sp>
          <p:nvSpPr>
            <p:cNvPr id="5" name="Rectangle 4"/>
            <p:cNvSpPr/>
            <p:nvPr/>
          </p:nvSpPr>
          <p:spPr>
            <a:xfrm>
              <a:off x="228600" y="4953000"/>
              <a:ext cx="16002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828800" y="4953000"/>
              <a:ext cx="5334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Review </a:t>
            </a:r>
            <a:r>
              <a:rPr lang="en-GB" sz="1600" dirty="0"/>
              <a:t>(2 of 2)</a:t>
            </a:r>
          </a:p>
        </p:txBody>
      </p:sp>
      <p:sp>
        <p:nvSpPr>
          <p:cNvPr id="3" name="Text Placeholder 2"/>
          <p:cNvSpPr>
            <a:spLocks noGrp="1"/>
          </p:cNvSpPr>
          <p:nvPr>
            <p:ph type="body" sz="quarter" idx="16"/>
          </p:nvPr>
        </p:nvSpPr>
        <p:spPr>
          <a:xfrm>
            <a:off x="457200" y="1360488"/>
            <a:ext cx="8240713" cy="3668711"/>
          </a:xfrm>
        </p:spPr>
        <p:txBody>
          <a:bodyPr>
            <a:normAutofit/>
          </a:bodyPr>
          <a:lstStyle/>
          <a:p>
            <a:pPr>
              <a:lnSpc>
                <a:spcPct val="210000"/>
              </a:lnSpc>
            </a:pPr>
            <a:r>
              <a:rPr lang="en-GB" dirty="0"/>
              <a:t>Comments</a:t>
            </a:r>
          </a:p>
          <a:p>
            <a:pPr lvl="1">
              <a:lnSpc>
                <a:spcPct val="210000"/>
              </a:lnSpc>
            </a:pPr>
            <a:r>
              <a:rPr lang="en-GB" dirty="0"/>
              <a:t>To insert a new comment.</a:t>
            </a:r>
          </a:p>
          <a:p>
            <a:pPr>
              <a:lnSpc>
                <a:spcPct val="210000"/>
              </a:lnSpc>
            </a:pPr>
            <a:r>
              <a:rPr lang="en-GB" dirty="0"/>
              <a:t>Changes</a:t>
            </a:r>
          </a:p>
          <a:p>
            <a:pPr lvl="1">
              <a:lnSpc>
                <a:spcPct val="210000"/>
              </a:lnSpc>
            </a:pPr>
            <a:r>
              <a:rPr lang="en-GB" dirty="0"/>
              <a:t>To accept or reject the changes, change the track and restricts the </a:t>
            </a:r>
          </a:p>
          <a:p>
            <a:pPr lvl="1">
              <a:lnSpc>
                <a:spcPct val="210000"/>
              </a:lnSpc>
              <a:buNone/>
            </a:pPr>
            <a:r>
              <a:rPr lang="en-GB" dirty="0"/>
              <a:t>     editing from the unauthorised users.</a:t>
            </a:r>
          </a:p>
        </p:txBody>
      </p:sp>
      <p:grpSp>
        <p:nvGrpSpPr>
          <p:cNvPr id="7" name="Group 6"/>
          <p:cNvGrpSpPr/>
          <p:nvPr/>
        </p:nvGrpSpPr>
        <p:grpSpPr>
          <a:xfrm>
            <a:off x="228600" y="4905376"/>
            <a:ext cx="8686800" cy="1647824"/>
            <a:chOff x="228600" y="4524376"/>
            <a:chExt cx="8686800" cy="1647824"/>
          </a:xfrm>
        </p:grpSpPr>
        <p:pic>
          <p:nvPicPr>
            <p:cNvPr id="4" name="Picture 3" descr="ss23.JPG"/>
            <p:cNvPicPr>
              <a:picLocks noChangeAspect="1"/>
            </p:cNvPicPr>
            <p:nvPr/>
          </p:nvPicPr>
          <p:blipFill>
            <a:blip r:embed="rId2" cstate="screen"/>
            <a:stretch>
              <a:fillRect/>
            </a:stretch>
          </p:blipFill>
          <p:spPr>
            <a:xfrm>
              <a:off x="228600" y="4524376"/>
              <a:ext cx="8686800" cy="1647824"/>
            </a:xfrm>
            <a:prstGeom prst="rect">
              <a:avLst/>
            </a:prstGeom>
            <a:ln>
              <a:solidFill>
                <a:schemeClr val="tx1"/>
              </a:solidFill>
            </a:ln>
          </p:spPr>
        </p:pic>
        <p:sp>
          <p:nvSpPr>
            <p:cNvPr id="5" name="Rectangle 4"/>
            <p:cNvSpPr/>
            <p:nvPr/>
          </p:nvSpPr>
          <p:spPr>
            <a:xfrm>
              <a:off x="2438400" y="4953000"/>
              <a:ext cx="31242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5562600" y="4953000"/>
              <a:ext cx="33528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View </a:t>
            </a:r>
            <a:r>
              <a:rPr lang="en-GB" sz="1600" dirty="0"/>
              <a:t>(1 of 2)</a:t>
            </a:r>
          </a:p>
        </p:txBody>
      </p:sp>
      <p:sp>
        <p:nvSpPr>
          <p:cNvPr id="3" name="Text Placeholder 2"/>
          <p:cNvSpPr>
            <a:spLocks noGrp="1"/>
          </p:cNvSpPr>
          <p:nvPr>
            <p:ph type="body" sz="quarter" idx="16"/>
          </p:nvPr>
        </p:nvSpPr>
        <p:spPr>
          <a:xfrm>
            <a:off x="457200" y="1360489"/>
            <a:ext cx="8240713" cy="3059112"/>
          </a:xfrm>
        </p:spPr>
        <p:txBody>
          <a:bodyPr/>
          <a:lstStyle/>
          <a:p>
            <a:pPr>
              <a:lnSpc>
                <a:spcPct val="200000"/>
              </a:lnSpc>
            </a:pPr>
            <a:r>
              <a:rPr lang="en-GB" dirty="0"/>
              <a:t>Workbook Views</a:t>
            </a:r>
          </a:p>
          <a:p>
            <a:pPr lvl="1">
              <a:lnSpc>
                <a:spcPct val="200000"/>
              </a:lnSpc>
            </a:pPr>
            <a:r>
              <a:rPr lang="en-GB" dirty="0"/>
              <a:t>To view the workbook in different layouts.</a:t>
            </a:r>
          </a:p>
          <a:p>
            <a:pPr>
              <a:lnSpc>
                <a:spcPct val="200000"/>
              </a:lnSpc>
            </a:pPr>
            <a:r>
              <a:rPr lang="en-GB" dirty="0"/>
              <a:t>Show</a:t>
            </a:r>
          </a:p>
          <a:p>
            <a:pPr lvl="1">
              <a:lnSpc>
                <a:spcPct val="200000"/>
              </a:lnSpc>
            </a:pPr>
            <a:r>
              <a:rPr lang="en-GB" dirty="0"/>
              <a:t>To show the workbook in ruler, gridlines and so on.</a:t>
            </a:r>
          </a:p>
        </p:txBody>
      </p:sp>
      <p:grpSp>
        <p:nvGrpSpPr>
          <p:cNvPr id="7" name="Group 6"/>
          <p:cNvGrpSpPr/>
          <p:nvPr/>
        </p:nvGrpSpPr>
        <p:grpSpPr>
          <a:xfrm>
            <a:off x="152400" y="5010150"/>
            <a:ext cx="8829675" cy="1543050"/>
            <a:chOff x="152400" y="4648200"/>
            <a:chExt cx="8829675" cy="1543050"/>
          </a:xfrm>
        </p:grpSpPr>
        <p:pic>
          <p:nvPicPr>
            <p:cNvPr id="4" name="Picture 3" descr="ss24.JPG"/>
            <p:cNvPicPr>
              <a:picLocks noChangeAspect="1"/>
            </p:cNvPicPr>
            <p:nvPr/>
          </p:nvPicPr>
          <p:blipFill>
            <a:blip r:embed="rId2" cstate="screen"/>
            <a:stretch>
              <a:fillRect/>
            </a:stretch>
          </p:blipFill>
          <p:spPr>
            <a:xfrm>
              <a:off x="161925" y="4648200"/>
              <a:ext cx="8820150" cy="1543050"/>
            </a:xfrm>
            <a:prstGeom prst="rect">
              <a:avLst/>
            </a:prstGeom>
            <a:ln>
              <a:solidFill>
                <a:schemeClr val="tx1"/>
              </a:solidFill>
            </a:ln>
          </p:spPr>
        </p:pic>
        <p:sp>
          <p:nvSpPr>
            <p:cNvPr id="5" name="Rectangle 4"/>
            <p:cNvSpPr/>
            <p:nvPr/>
          </p:nvSpPr>
          <p:spPr>
            <a:xfrm>
              <a:off x="152400" y="4953000"/>
              <a:ext cx="20574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2209800" y="4953000"/>
              <a:ext cx="16764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IT Infrastructure - Skills </a:t>
            </a:r>
            <a:r>
              <a:rPr lang="en-GB" sz="1600" dirty="0"/>
              <a:t>(2 of 3)</a:t>
            </a:r>
          </a:p>
        </p:txBody>
      </p:sp>
      <p:sp>
        <p:nvSpPr>
          <p:cNvPr id="3" name="Text Placeholder 2"/>
          <p:cNvSpPr>
            <a:spLocks noGrp="1"/>
          </p:cNvSpPr>
          <p:nvPr>
            <p:ph type="body" sz="quarter" idx="16"/>
          </p:nvPr>
        </p:nvSpPr>
        <p:spPr>
          <a:xfrm>
            <a:off x="457200" y="1393825"/>
            <a:ext cx="8240713" cy="4473575"/>
          </a:xfrm>
        </p:spPr>
        <p:txBody>
          <a:bodyPr>
            <a:normAutofit/>
          </a:bodyPr>
          <a:lstStyle/>
          <a:p>
            <a:pPr>
              <a:lnSpc>
                <a:spcPct val="200000"/>
              </a:lnSpc>
              <a:buSzPct val="70000"/>
              <a:buBlip>
                <a:blip r:embed="rId3"/>
              </a:buBlip>
            </a:pPr>
            <a:r>
              <a:rPr dirty="0"/>
              <a:t>Knowledge on desktop is required.</a:t>
            </a:r>
          </a:p>
          <a:p>
            <a:pPr lvl="0">
              <a:lnSpc>
                <a:spcPct val="200000"/>
              </a:lnSpc>
              <a:buSzPct val="70000"/>
              <a:buBlip>
                <a:blip r:embed="rId3"/>
              </a:buBlip>
            </a:pPr>
            <a:r>
              <a:rPr dirty="0"/>
              <a:t>Skills to solve desktop / laptop related problems.</a:t>
            </a:r>
          </a:p>
          <a:p>
            <a:pPr>
              <a:lnSpc>
                <a:spcPct val="200000"/>
              </a:lnSpc>
              <a:buSzPct val="70000"/>
              <a:buBlip>
                <a:blip r:embed="rId3"/>
              </a:buBlip>
            </a:pPr>
            <a:r>
              <a:rPr dirty="0"/>
              <a:t>Knowledge on electronic circuits and processors.</a:t>
            </a:r>
          </a:p>
          <a:p>
            <a:pPr>
              <a:lnSpc>
                <a:spcPct val="100000"/>
              </a:lnSpc>
            </a:pPr>
            <a:endParaRPr lang="en-GB" dirty="0"/>
          </a:p>
          <a:p>
            <a:pPr>
              <a:lnSpc>
                <a:spcPct val="100000"/>
              </a:lnSpc>
            </a:pPr>
            <a:endParaRPr lang="en-GB" dirty="0"/>
          </a:p>
        </p:txBody>
      </p:sp>
      <p:pic>
        <p:nvPicPr>
          <p:cNvPr id="10" name="Picture Placeholder 9" descr="83121907.jpg"/>
          <p:cNvPicPr>
            <a:picLocks noGrp="1" noChangeAspect="1"/>
          </p:cNvPicPr>
          <p:nvPr>
            <p:ph type="pic" sz="quarter" idx="17"/>
          </p:nvPr>
        </p:nvPicPr>
        <p:blipFill>
          <a:blip r:embed="rId4" cstate="email"/>
          <a:srcRect/>
          <a:stretch>
            <a:fillRect/>
          </a:stretch>
        </p:blipFill>
        <p:spPr>
          <a:xfrm>
            <a:off x="6139540" y="3784596"/>
            <a:ext cx="2730500" cy="2247900"/>
          </a:xfrm>
          <a:prstGeom prst="rect">
            <a:avLst/>
          </a:prstGeom>
          <a:ln>
            <a:noFill/>
          </a:ln>
          <a:effectLst>
            <a:softEdge rad="112500"/>
          </a:effectLst>
        </p:spPr>
      </p:pic>
    </p:spTree>
  </p:cSld>
  <p:clrMapOvr>
    <a:masterClrMapping/>
  </p:clrMapOvr>
  <p:transition spd="slow">
    <p:wipe dir="d"/>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View </a:t>
            </a:r>
            <a:r>
              <a:rPr lang="en-GB" sz="1600" dirty="0"/>
              <a:t>(2 of 2)</a:t>
            </a:r>
          </a:p>
        </p:txBody>
      </p:sp>
      <p:sp>
        <p:nvSpPr>
          <p:cNvPr id="3" name="Text Placeholder 2"/>
          <p:cNvSpPr>
            <a:spLocks noGrp="1"/>
          </p:cNvSpPr>
          <p:nvPr>
            <p:ph type="body" sz="quarter" idx="16"/>
          </p:nvPr>
        </p:nvSpPr>
        <p:spPr>
          <a:xfrm>
            <a:off x="457200" y="990600"/>
            <a:ext cx="8240713" cy="3657600"/>
          </a:xfrm>
        </p:spPr>
        <p:txBody>
          <a:bodyPr>
            <a:normAutofit/>
          </a:bodyPr>
          <a:lstStyle/>
          <a:p>
            <a:pPr>
              <a:lnSpc>
                <a:spcPct val="200000"/>
              </a:lnSpc>
            </a:pPr>
            <a:r>
              <a:rPr lang="en-GB" dirty="0"/>
              <a:t>Zoom</a:t>
            </a:r>
          </a:p>
          <a:p>
            <a:pPr lvl="1">
              <a:lnSpc>
                <a:spcPct val="200000"/>
              </a:lnSpc>
            </a:pPr>
            <a:r>
              <a:rPr lang="en-GB" dirty="0"/>
              <a:t>To zoom and view the content.</a:t>
            </a:r>
          </a:p>
          <a:p>
            <a:pPr>
              <a:lnSpc>
                <a:spcPct val="200000"/>
              </a:lnSpc>
            </a:pPr>
            <a:r>
              <a:rPr lang="en-GB" dirty="0"/>
              <a:t>Window</a:t>
            </a:r>
          </a:p>
          <a:p>
            <a:pPr lvl="1">
              <a:lnSpc>
                <a:spcPct val="200000"/>
              </a:lnSpc>
            </a:pPr>
            <a:r>
              <a:rPr lang="en-GB" dirty="0"/>
              <a:t>To display a new window and switch through the windows.</a:t>
            </a:r>
          </a:p>
          <a:p>
            <a:pPr>
              <a:lnSpc>
                <a:spcPct val="200000"/>
              </a:lnSpc>
            </a:pPr>
            <a:r>
              <a:rPr lang="en-GB" dirty="0"/>
              <a:t>Macros</a:t>
            </a:r>
          </a:p>
          <a:p>
            <a:pPr lvl="1">
              <a:lnSpc>
                <a:spcPct val="200000"/>
              </a:lnSpc>
            </a:pPr>
            <a:r>
              <a:rPr lang="en-GB" dirty="0"/>
              <a:t>To record the cells in spreadsheet.</a:t>
            </a:r>
          </a:p>
        </p:txBody>
      </p:sp>
      <p:grpSp>
        <p:nvGrpSpPr>
          <p:cNvPr id="8" name="Group 7"/>
          <p:cNvGrpSpPr/>
          <p:nvPr/>
        </p:nvGrpSpPr>
        <p:grpSpPr>
          <a:xfrm>
            <a:off x="161925" y="5010150"/>
            <a:ext cx="8829675" cy="1543050"/>
            <a:chOff x="161925" y="4933950"/>
            <a:chExt cx="8829675" cy="1543050"/>
          </a:xfrm>
        </p:grpSpPr>
        <p:pic>
          <p:nvPicPr>
            <p:cNvPr id="4" name="Picture 3" descr="ss24.JPG"/>
            <p:cNvPicPr>
              <a:picLocks noChangeAspect="1"/>
            </p:cNvPicPr>
            <p:nvPr/>
          </p:nvPicPr>
          <p:blipFill>
            <a:blip r:embed="rId2" cstate="screen"/>
            <a:stretch>
              <a:fillRect/>
            </a:stretch>
          </p:blipFill>
          <p:spPr>
            <a:xfrm>
              <a:off x="161925" y="4933950"/>
              <a:ext cx="8820150" cy="1543050"/>
            </a:xfrm>
            <a:prstGeom prst="rect">
              <a:avLst/>
            </a:prstGeom>
            <a:ln>
              <a:solidFill>
                <a:schemeClr val="tx1"/>
              </a:solidFill>
            </a:ln>
          </p:spPr>
        </p:pic>
        <p:sp>
          <p:nvSpPr>
            <p:cNvPr id="5" name="Rectangle 4"/>
            <p:cNvSpPr/>
            <p:nvPr/>
          </p:nvSpPr>
          <p:spPr>
            <a:xfrm>
              <a:off x="5257800" y="5238750"/>
              <a:ext cx="32004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3886200" y="5238750"/>
              <a:ext cx="13716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8534400" y="5238750"/>
              <a:ext cx="457200" cy="12192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534400" cy="784830"/>
          </a:xfrm>
        </p:spPr>
        <p:txBody>
          <a:bodyPr/>
          <a:lstStyle/>
          <a:p>
            <a:r>
              <a:rPr lang="en-GB" dirty="0"/>
              <a:t>Practice </a:t>
            </a:r>
            <a:r>
              <a:rPr lang="en-GB" sz="1600" dirty="0"/>
              <a:t>(1 of 2)</a:t>
            </a:r>
          </a:p>
        </p:txBody>
      </p:sp>
      <p:sp>
        <p:nvSpPr>
          <p:cNvPr id="3" name="Text Placeholder 2"/>
          <p:cNvSpPr>
            <a:spLocks noGrp="1"/>
          </p:cNvSpPr>
          <p:nvPr>
            <p:ph type="body" sz="quarter" idx="16"/>
          </p:nvPr>
        </p:nvSpPr>
        <p:spPr/>
        <p:txBody>
          <a:bodyPr/>
          <a:lstStyle/>
          <a:p>
            <a:pPr>
              <a:lnSpc>
                <a:spcPct val="200000"/>
              </a:lnSpc>
              <a:buNone/>
            </a:pPr>
            <a:r>
              <a:rPr lang="en-GB" dirty="0"/>
              <a:t>Practice the following scenarios:</a:t>
            </a:r>
          </a:p>
          <a:p>
            <a:pPr>
              <a:lnSpc>
                <a:spcPct val="200000"/>
              </a:lnSpc>
            </a:pPr>
            <a:r>
              <a:rPr lang="en-GB" dirty="0"/>
              <a:t>Creating a Spreadsheet</a:t>
            </a:r>
          </a:p>
          <a:p>
            <a:pPr>
              <a:lnSpc>
                <a:spcPct val="200000"/>
              </a:lnSpc>
            </a:pPr>
            <a:r>
              <a:rPr lang="en-GB" dirty="0"/>
              <a:t>Opening a Spreadsheet</a:t>
            </a:r>
          </a:p>
          <a:p>
            <a:pPr>
              <a:lnSpc>
                <a:spcPct val="200000"/>
              </a:lnSpc>
            </a:pPr>
            <a:r>
              <a:rPr lang="en-GB" dirty="0"/>
              <a:t>Saving a Spreadsheet</a:t>
            </a:r>
          </a:p>
          <a:p>
            <a:pPr>
              <a:lnSpc>
                <a:spcPct val="200000"/>
              </a:lnSpc>
            </a:pPr>
            <a:r>
              <a:rPr lang="en-GB" dirty="0"/>
              <a:t>Implementing Formulas / Functions</a:t>
            </a:r>
          </a:p>
          <a:p>
            <a:pPr>
              <a:buNone/>
            </a:pPr>
            <a:endParaRPr lang="en-GB" dirty="0"/>
          </a:p>
        </p:txBody>
      </p:sp>
    </p:spTree>
  </p:cSld>
  <p:clrMapOvr>
    <a:masterClrMapping/>
  </p:clrMapOvr>
  <p:transition spd="slow">
    <p:wipe dir="d"/>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8534400" cy="699230"/>
          </a:xfrm>
        </p:spPr>
        <p:txBody>
          <a:bodyPr/>
          <a:lstStyle/>
          <a:p>
            <a:r>
              <a:rPr lang="en-GB" dirty="0"/>
              <a:t>Practice </a:t>
            </a:r>
            <a:r>
              <a:rPr lang="en-GB" sz="1600" dirty="0"/>
              <a:t>(2 of 2)</a:t>
            </a:r>
          </a:p>
        </p:txBody>
      </p:sp>
      <p:sp>
        <p:nvSpPr>
          <p:cNvPr id="3" name="Text Placeholder 2"/>
          <p:cNvSpPr>
            <a:spLocks noGrp="1"/>
          </p:cNvSpPr>
          <p:nvPr>
            <p:ph type="body" sz="quarter" idx="16"/>
          </p:nvPr>
        </p:nvSpPr>
        <p:spPr/>
        <p:txBody>
          <a:bodyPr/>
          <a:lstStyle/>
          <a:p>
            <a:pPr>
              <a:lnSpc>
                <a:spcPct val="200000"/>
              </a:lnSpc>
            </a:pPr>
            <a:r>
              <a:rPr lang="en-GB" dirty="0"/>
              <a:t>Enabling Charts and Sorting / Filtering  </a:t>
            </a:r>
          </a:p>
          <a:p>
            <a:pPr>
              <a:lnSpc>
                <a:spcPct val="200000"/>
              </a:lnSpc>
            </a:pPr>
            <a:r>
              <a:rPr lang="en-GB" dirty="0"/>
              <a:t>Formatting a Table</a:t>
            </a:r>
          </a:p>
          <a:p>
            <a:pPr>
              <a:lnSpc>
                <a:spcPct val="200000"/>
              </a:lnSpc>
            </a:pPr>
            <a:r>
              <a:rPr lang="en-GB" dirty="0"/>
              <a:t>Formatting Page properties</a:t>
            </a:r>
          </a:p>
          <a:p>
            <a:pPr>
              <a:lnSpc>
                <a:spcPct val="200000"/>
              </a:lnSpc>
            </a:pPr>
            <a:r>
              <a:rPr lang="en-GB" dirty="0"/>
              <a:t>Formatting Worksheet</a:t>
            </a:r>
            <a:br>
              <a:rPr lang="en-GB" dirty="0"/>
            </a:br>
            <a:endParaRPr lang="en-GB" dirty="0"/>
          </a:p>
          <a:p>
            <a:pPr>
              <a:lnSpc>
                <a:spcPct val="200000"/>
              </a:lnSpc>
              <a:buNone/>
            </a:pPr>
            <a:r>
              <a:rPr lang="en-GB" b="1" dirty="0"/>
              <a:t>Note: Refer to the practice session scenario document for the solution.</a:t>
            </a:r>
          </a:p>
          <a:p>
            <a:pPr>
              <a:lnSpc>
                <a:spcPct val="200000"/>
              </a:lnSpc>
            </a:pPr>
            <a:endParaRPr lang="en-GB" dirty="0"/>
          </a:p>
        </p:txBody>
      </p:sp>
    </p:spTree>
  </p:cSld>
  <p:clrMapOvr>
    <a:masterClrMapping/>
  </p:clrMapOvr>
  <p:transition spd="slow">
    <p:wipe dir="d"/>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816201"/>
          </a:xfrm>
        </p:spPr>
        <p:txBody>
          <a:bodyPr>
            <a:noAutofit/>
          </a:bodyPr>
          <a:lstStyle/>
          <a:p>
            <a:r>
              <a:rPr lang="en-GB" dirty="0"/>
              <a:t>MS-PowerPoint</a:t>
            </a:r>
          </a:p>
        </p:txBody>
      </p:sp>
    </p:spTree>
  </p:cSld>
  <p:clrMapOvr>
    <a:masterClrMapping/>
  </p:clrMapOvr>
  <p:transition spd="slow">
    <p:wipe dir="d"/>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MS PowerPoint</a:t>
            </a:r>
          </a:p>
        </p:txBody>
      </p:sp>
      <p:sp>
        <p:nvSpPr>
          <p:cNvPr id="3" name="Text Placeholder 2"/>
          <p:cNvSpPr>
            <a:spLocks noGrp="1"/>
          </p:cNvSpPr>
          <p:nvPr>
            <p:ph type="body" sz="quarter" idx="16"/>
          </p:nvPr>
        </p:nvSpPr>
        <p:spPr>
          <a:xfrm>
            <a:off x="457200" y="1371600"/>
            <a:ext cx="8240713" cy="4473575"/>
          </a:xfrm>
        </p:spPr>
        <p:txBody>
          <a:bodyPr/>
          <a:lstStyle/>
          <a:p>
            <a:pPr>
              <a:lnSpc>
                <a:spcPct val="200000"/>
              </a:lnSpc>
            </a:pPr>
            <a:r>
              <a:rPr dirty="0"/>
              <a:t>MS PowerPoint is an application used to create various types of presentations.</a:t>
            </a:r>
          </a:p>
          <a:p>
            <a:pPr>
              <a:lnSpc>
                <a:spcPct val="200000"/>
              </a:lnSpc>
            </a:pPr>
            <a:r>
              <a:rPr dirty="0"/>
              <a:t>It provides two toolbars with commonly used commands: one is a standard toolbar and another is a formatting toolbar. </a:t>
            </a:r>
            <a:endParaRPr b="1" dirty="0"/>
          </a:p>
          <a:p>
            <a:pPr lvl="1">
              <a:lnSpc>
                <a:spcPct val="200000"/>
              </a:lnSpc>
            </a:pPr>
            <a:r>
              <a:rPr b="1" dirty="0"/>
              <a:t>Standard Toolbar: </a:t>
            </a:r>
            <a:r>
              <a:rPr dirty="0"/>
              <a:t>It contains the most frequently used commands. </a:t>
            </a:r>
            <a:endParaRPr b="1" dirty="0"/>
          </a:p>
          <a:p>
            <a:pPr lvl="1">
              <a:lnSpc>
                <a:spcPct val="200000"/>
              </a:lnSpc>
            </a:pPr>
            <a:r>
              <a:rPr b="1" dirty="0"/>
              <a:t>Formatting Toolbar: </a:t>
            </a:r>
            <a:r>
              <a:rPr dirty="0"/>
              <a:t>It contains formatting commands like fonts, font size, style, text alignment etc. </a:t>
            </a:r>
          </a:p>
        </p:txBody>
      </p:sp>
    </p:spTree>
  </p:cSld>
  <p:clrMapOvr>
    <a:masterClrMapping/>
  </p:clrMapOvr>
  <p:transition spd="slow">
    <p:wipe dir="d"/>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Getting Started</a:t>
            </a:r>
          </a:p>
        </p:txBody>
      </p:sp>
      <p:sp>
        <p:nvSpPr>
          <p:cNvPr id="5" name="Text Placeholder 2"/>
          <p:cNvSpPr>
            <a:spLocks noGrp="1"/>
          </p:cNvSpPr>
          <p:nvPr>
            <p:ph type="body" sz="quarter" idx="16"/>
          </p:nvPr>
        </p:nvSpPr>
        <p:spPr>
          <a:xfrm>
            <a:off x="457200" y="1360489"/>
            <a:ext cx="8240713" cy="773111"/>
          </a:xfrm>
        </p:spPr>
        <p:txBody>
          <a:bodyPr/>
          <a:lstStyle/>
          <a:p>
            <a:pPr>
              <a:lnSpc>
                <a:spcPct val="200000"/>
              </a:lnSpc>
              <a:buNone/>
            </a:pPr>
            <a:r>
              <a:rPr lang="en-GB" dirty="0"/>
              <a:t>This shows the title bar and menu bar of MS PowerPoint 2010.</a:t>
            </a:r>
          </a:p>
        </p:txBody>
      </p:sp>
      <p:grpSp>
        <p:nvGrpSpPr>
          <p:cNvPr id="3" name="Group 8"/>
          <p:cNvGrpSpPr/>
          <p:nvPr/>
        </p:nvGrpSpPr>
        <p:grpSpPr>
          <a:xfrm>
            <a:off x="228600" y="2362200"/>
            <a:ext cx="8686800" cy="3048000"/>
            <a:chOff x="228600" y="2362200"/>
            <a:chExt cx="8686800" cy="3048000"/>
          </a:xfrm>
        </p:grpSpPr>
        <p:pic>
          <p:nvPicPr>
            <p:cNvPr id="8" name="Picture 7" descr="ss26.JPG"/>
            <p:cNvPicPr>
              <a:picLocks noChangeAspect="1"/>
            </p:cNvPicPr>
            <p:nvPr/>
          </p:nvPicPr>
          <p:blipFill>
            <a:blip r:embed="rId2" cstate="screen"/>
            <a:stretch>
              <a:fillRect/>
            </a:stretch>
          </p:blipFill>
          <p:spPr>
            <a:xfrm>
              <a:off x="228600" y="3711774"/>
              <a:ext cx="8686800" cy="1698426"/>
            </a:xfrm>
            <a:prstGeom prst="rect">
              <a:avLst/>
            </a:prstGeom>
            <a:ln>
              <a:solidFill>
                <a:schemeClr val="tx1"/>
              </a:solidFill>
            </a:ln>
          </p:spPr>
        </p:pic>
        <p:sp>
          <p:nvSpPr>
            <p:cNvPr id="10" name="Rectangle 9"/>
            <p:cNvSpPr/>
            <p:nvPr/>
          </p:nvSpPr>
          <p:spPr>
            <a:xfrm>
              <a:off x="228600" y="4038600"/>
              <a:ext cx="868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p:cNvSpPr/>
            <p:nvPr/>
          </p:nvSpPr>
          <p:spPr>
            <a:xfrm>
              <a:off x="228600" y="3733800"/>
              <a:ext cx="868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ounded Rectangular Callout 11"/>
            <p:cNvSpPr/>
            <p:nvPr/>
          </p:nvSpPr>
          <p:spPr>
            <a:xfrm>
              <a:off x="1447800" y="2667000"/>
              <a:ext cx="1066800" cy="762000"/>
            </a:xfrm>
            <a:prstGeom prst="wedgeRoundRectCallout">
              <a:avLst>
                <a:gd name="adj1" fmla="val -29128"/>
                <a:gd name="adj2" fmla="val 13604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Menu bar</a:t>
              </a:r>
            </a:p>
          </p:txBody>
        </p:sp>
        <p:sp>
          <p:nvSpPr>
            <p:cNvPr id="14" name="Rounded Rectangular Callout 13"/>
            <p:cNvSpPr/>
            <p:nvPr/>
          </p:nvSpPr>
          <p:spPr>
            <a:xfrm>
              <a:off x="5105400" y="2362200"/>
              <a:ext cx="1066800" cy="762000"/>
            </a:xfrm>
            <a:prstGeom prst="wedgeRoundRectCallout">
              <a:avLst>
                <a:gd name="adj1" fmla="val -29128"/>
                <a:gd name="adj2" fmla="val 13604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Title bar</a:t>
              </a:r>
            </a:p>
          </p:txBody>
        </p:sp>
      </p:grpSp>
    </p:spTree>
  </p:cSld>
  <p:clrMapOvr>
    <a:masterClrMapping/>
  </p:clrMapOvr>
  <p:transition spd="slow">
    <p:wipe dir="d"/>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MS PowerPoint Menus</a:t>
            </a:r>
          </a:p>
        </p:txBody>
      </p:sp>
      <p:sp>
        <p:nvSpPr>
          <p:cNvPr id="3" name="Text Placeholder 2"/>
          <p:cNvSpPr>
            <a:spLocks noGrp="1"/>
          </p:cNvSpPr>
          <p:nvPr>
            <p:ph type="body" sz="quarter" idx="16"/>
          </p:nvPr>
        </p:nvSpPr>
        <p:spPr>
          <a:xfrm>
            <a:off x="838200" y="2057400"/>
            <a:ext cx="2362200" cy="3516312"/>
          </a:xfrm>
        </p:spPr>
        <p:txBody>
          <a:bodyPr>
            <a:normAutofit/>
          </a:bodyPr>
          <a:lstStyle/>
          <a:p>
            <a:pPr>
              <a:lnSpc>
                <a:spcPct val="200000"/>
              </a:lnSpc>
            </a:pPr>
            <a:r>
              <a:rPr lang="en-GB" dirty="0"/>
              <a:t>File</a:t>
            </a:r>
          </a:p>
          <a:p>
            <a:pPr>
              <a:lnSpc>
                <a:spcPct val="200000"/>
              </a:lnSpc>
            </a:pPr>
            <a:r>
              <a:rPr lang="en-GB" dirty="0"/>
              <a:t>Home</a:t>
            </a:r>
          </a:p>
          <a:p>
            <a:pPr>
              <a:lnSpc>
                <a:spcPct val="200000"/>
              </a:lnSpc>
            </a:pPr>
            <a:r>
              <a:rPr lang="en-GB" dirty="0"/>
              <a:t>Insert</a:t>
            </a:r>
          </a:p>
          <a:p>
            <a:pPr>
              <a:lnSpc>
                <a:spcPct val="200000"/>
              </a:lnSpc>
            </a:pPr>
            <a:r>
              <a:rPr lang="en-GB" dirty="0"/>
              <a:t>Design </a:t>
            </a:r>
          </a:p>
          <a:p>
            <a:pPr lvl="0">
              <a:lnSpc>
                <a:spcPct val="200000"/>
              </a:lnSpc>
            </a:pPr>
            <a:r>
              <a:rPr lang="en-GB" dirty="0"/>
              <a:t>Transitions </a:t>
            </a:r>
          </a:p>
          <a:p>
            <a:pPr>
              <a:lnSpc>
                <a:spcPct val="100000"/>
              </a:lnSpc>
            </a:pPr>
            <a:endParaRPr lang="en-GB" dirty="0"/>
          </a:p>
        </p:txBody>
      </p:sp>
      <p:sp>
        <p:nvSpPr>
          <p:cNvPr id="4" name="Text Placeholder 2"/>
          <p:cNvSpPr txBox="1">
            <a:spLocks/>
          </p:cNvSpPr>
          <p:nvPr/>
        </p:nvSpPr>
        <p:spPr>
          <a:xfrm>
            <a:off x="4419600" y="2057400"/>
            <a:ext cx="3352800" cy="2743200"/>
          </a:xfrm>
          <a:prstGeom prst="rect">
            <a:avLst/>
          </a:prstGeom>
        </p:spPr>
        <p:txBody>
          <a:bodyPr>
            <a:normAutofit/>
          </a:bodyPr>
          <a:lstStyle/>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lang="en-GB" dirty="0">
                <a:solidFill>
                  <a:srgbClr val="595959"/>
                </a:solidFill>
                <a:cs typeface="Arial"/>
              </a:rPr>
              <a:t>Animations </a:t>
            </a: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lang="en-GB" dirty="0">
                <a:solidFill>
                  <a:srgbClr val="595959"/>
                </a:solidFill>
                <a:cs typeface="Arial"/>
              </a:rPr>
              <a:t>Slide Show</a:t>
            </a: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lang="en-GB" dirty="0">
                <a:solidFill>
                  <a:srgbClr val="595959"/>
                </a:solidFill>
                <a:cs typeface="Arial"/>
              </a:rPr>
              <a:t>Review </a:t>
            </a: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200000"/>
              </a:lnSpc>
              <a:spcBef>
                <a:spcPct val="20000"/>
              </a:spcBef>
              <a:spcAft>
                <a:spcPts val="0"/>
              </a:spcAft>
              <a:buClr>
                <a:srgbClr val="0070C0"/>
              </a:buClr>
              <a:buSzPct val="70000"/>
              <a:buFontTx/>
              <a:buBlip>
                <a:blip r:embed="rId2"/>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View </a:t>
            </a:r>
          </a:p>
        </p:txBody>
      </p:sp>
      <p:sp>
        <p:nvSpPr>
          <p:cNvPr id="5" name="Text Placeholder 2"/>
          <p:cNvSpPr txBox="1">
            <a:spLocks/>
          </p:cNvSpPr>
          <p:nvPr/>
        </p:nvSpPr>
        <p:spPr>
          <a:xfrm>
            <a:off x="685800" y="1524000"/>
            <a:ext cx="6553200" cy="457200"/>
          </a:xfrm>
          <a:prstGeom prst="rect">
            <a:avLst/>
          </a:prstGeom>
        </p:spPr>
        <p:txBody>
          <a:bodyPr>
            <a:normAutofit/>
          </a:bodyPr>
          <a:lstStyle/>
          <a:p>
            <a:pPr marL="231775" marR="0" lvl="0" indent="-231775" algn="l" defTabSz="457200" rtl="0" eaLnBrk="1" fontAlgn="auto" latinLnBrk="0" hangingPunct="1">
              <a:lnSpc>
                <a:spcPct val="100000"/>
              </a:lnSpc>
              <a:spcBef>
                <a:spcPct val="20000"/>
              </a:spcBef>
              <a:spcAft>
                <a:spcPts val="0"/>
              </a:spcAft>
              <a:buClr>
                <a:srgbClr val="0070C0"/>
              </a:buClr>
              <a:buSzPct val="70000"/>
              <a:buFontTx/>
              <a:buNone/>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Following are the menus of</a:t>
            </a:r>
            <a:r>
              <a:rPr kumimoji="0" lang="en-GB" sz="1800" b="0" i="0" u="none" strike="noStrike" kern="1200" cap="none" spc="0" normalizeH="0" noProof="0" dirty="0">
                <a:ln>
                  <a:noFill/>
                </a:ln>
                <a:solidFill>
                  <a:srgbClr val="595959"/>
                </a:solidFill>
                <a:effectLst/>
                <a:uLnTx/>
                <a:uFillTx/>
                <a:latin typeface="+mn-lt"/>
                <a:ea typeface="+mn-ea"/>
                <a:cs typeface="Arial"/>
              </a:rPr>
              <a:t> </a:t>
            </a:r>
            <a:r>
              <a:rPr kumimoji="0" lang="en-GB" sz="1800" b="0" i="0" u="none" strike="noStrike" kern="1200" cap="none" spc="0" normalizeH="0" baseline="0" noProof="0" dirty="0">
                <a:ln>
                  <a:noFill/>
                </a:ln>
                <a:solidFill>
                  <a:srgbClr val="595959"/>
                </a:solidFill>
                <a:effectLst/>
                <a:uLnTx/>
                <a:uFillTx/>
                <a:latin typeface="+mn-lt"/>
                <a:ea typeface="+mn-ea"/>
                <a:cs typeface="Arial"/>
              </a:rPr>
              <a:t>MS PowerPoint 2010:</a:t>
            </a:r>
          </a:p>
        </p:txBody>
      </p:sp>
    </p:spTree>
  </p:cSld>
  <p:clrMapOvr>
    <a:masterClrMapping/>
  </p:clrMapOvr>
  <p:transition spd="slow">
    <p:wipe dir="d"/>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(1 of 5)</a:t>
            </a:r>
          </a:p>
        </p:txBody>
      </p:sp>
      <p:sp>
        <p:nvSpPr>
          <p:cNvPr id="3" name="Text Placeholder 2"/>
          <p:cNvSpPr>
            <a:spLocks noGrp="1"/>
          </p:cNvSpPr>
          <p:nvPr>
            <p:ph type="body" sz="quarter" idx="16"/>
          </p:nvPr>
        </p:nvSpPr>
        <p:spPr>
          <a:xfrm>
            <a:off x="457200" y="1360488"/>
            <a:ext cx="6400800" cy="4887912"/>
          </a:xfrm>
        </p:spPr>
        <p:txBody>
          <a:bodyPr/>
          <a:lstStyle/>
          <a:p>
            <a:pPr>
              <a:lnSpc>
                <a:spcPct val="200000"/>
              </a:lnSpc>
            </a:pPr>
            <a:r>
              <a:rPr lang="en-GB" dirty="0"/>
              <a:t>Save</a:t>
            </a:r>
          </a:p>
          <a:p>
            <a:pPr lvl="1">
              <a:lnSpc>
                <a:spcPct val="200000"/>
              </a:lnSpc>
            </a:pPr>
            <a:r>
              <a:rPr lang="en-GB" dirty="0"/>
              <a:t>It is used to save the changes made to an existing file. </a:t>
            </a:r>
          </a:p>
          <a:p>
            <a:pPr>
              <a:lnSpc>
                <a:spcPct val="200000"/>
              </a:lnSpc>
            </a:pPr>
            <a:r>
              <a:rPr lang="en-GB" dirty="0"/>
              <a:t>Save As</a:t>
            </a:r>
          </a:p>
          <a:p>
            <a:pPr lvl="1">
              <a:lnSpc>
                <a:spcPct val="200000"/>
              </a:lnSpc>
            </a:pPr>
            <a:r>
              <a:rPr lang="en-GB" dirty="0"/>
              <a:t>It is used to change the file location or to rename the file.</a:t>
            </a:r>
          </a:p>
        </p:txBody>
      </p:sp>
      <p:grpSp>
        <p:nvGrpSpPr>
          <p:cNvPr id="8" name="Group 7"/>
          <p:cNvGrpSpPr/>
          <p:nvPr/>
        </p:nvGrpSpPr>
        <p:grpSpPr>
          <a:xfrm>
            <a:off x="7105492" y="1024128"/>
            <a:ext cx="1733708" cy="5566110"/>
            <a:chOff x="7105492" y="990600"/>
            <a:chExt cx="1733708" cy="5566110"/>
          </a:xfrm>
        </p:grpSpPr>
        <p:pic>
          <p:nvPicPr>
            <p:cNvPr id="9" name="Picture 8" descr="ss27.JPG"/>
            <p:cNvPicPr>
              <a:picLocks noChangeAspect="1"/>
            </p:cNvPicPr>
            <p:nvPr/>
          </p:nvPicPr>
          <p:blipFill>
            <a:blip r:embed="rId2" cstate="screen"/>
            <a:stretch>
              <a:fillRect/>
            </a:stretch>
          </p:blipFill>
          <p:spPr>
            <a:xfrm>
              <a:off x="7105492" y="990600"/>
              <a:ext cx="1733708" cy="5566110"/>
            </a:xfrm>
            <a:prstGeom prst="rect">
              <a:avLst/>
            </a:prstGeom>
            <a:ln>
              <a:solidFill>
                <a:schemeClr val="tx1"/>
              </a:solidFill>
            </a:ln>
          </p:spPr>
        </p:pic>
        <p:sp>
          <p:nvSpPr>
            <p:cNvPr id="6" name="Rectangle 5"/>
            <p:cNvSpPr/>
            <p:nvPr/>
          </p:nvSpPr>
          <p:spPr>
            <a:xfrm>
              <a:off x="7315200" y="14478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315200" y="1828800"/>
              <a:ext cx="9906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(2 of 5)</a:t>
            </a:r>
          </a:p>
        </p:txBody>
      </p:sp>
      <p:sp>
        <p:nvSpPr>
          <p:cNvPr id="3" name="Text Placeholder 2"/>
          <p:cNvSpPr>
            <a:spLocks noGrp="1"/>
          </p:cNvSpPr>
          <p:nvPr>
            <p:ph type="body" sz="quarter" idx="16"/>
          </p:nvPr>
        </p:nvSpPr>
        <p:spPr>
          <a:xfrm>
            <a:off x="457201" y="1360488"/>
            <a:ext cx="6172200" cy="4473575"/>
          </a:xfrm>
        </p:spPr>
        <p:txBody>
          <a:bodyPr>
            <a:normAutofit/>
          </a:bodyPr>
          <a:lstStyle/>
          <a:p>
            <a:pPr>
              <a:lnSpc>
                <a:spcPct val="200000"/>
              </a:lnSpc>
            </a:pPr>
            <a:r>
              <a:rPr lang="en-GB" dirty="0"/>
              <a:t>Open</a:t>
            </a:r>
          </a:p>
          <a:p>
            <a:pPr lvl="1">
              <a:lnSpc>
                <a:spcPct val="200000"/>
              </a:lnSpc>
            </a:pPr>
            <a:r>
              <a:rPr lang="en-GB" dirty="0"/>
              <a:t>It is used to open the existing file or presentation.</a:t>
            </a:r>
          </a:p>
          <a:p>
            <a:pPr>
              <a:lnSpc>
                <a:spcPct val="200000"/>
              </a:lnSpc>
            </a:pPr>
            <a:r>
              <a:rPr lang="en-GB" dirty="0"/>
              <a:t>Close</a:t>
            </a:r>
          </a:p>
          <a:p>
            <a:pPr lvl="1">
              <a:lnSpc>
                <a:spcPct val="200000"/>
              </a:lnSpc>
            </a:pPr>
            <a:r>
              <a:rPr lang="en-GB" dirty="0"/>
              <a:t>It is used to close the opened file or presentation.</a:t>
            </a:r>
          </a:p>
          <a:p>
            <a:pPr>
              <a:lnSpc>
                <a:spcPct val="200000"/>
              </a:lnSpc>
            </a:pPr>
            <a:r>
              <a:rPr lang="en-GB" dirty="0"/>
              <a:t>Info</a:t>
            </a:r>
          </a:p>
          <a:p>
            <a:pPr lvl="1">
              <a:lnSpc>
                <a:spcPct val="200000"/>
              </a:lnSpc>
            </a:pPr>
            <a:r>
              <a:rPr lang="en-GB" dirty="0"/>
              <a:t>It provides detailed information of the existing or opened presentation.</a:t>
            </a:r>
          </a:p>
        </p:txBody>
      </p:sp>
      <p:grpSp>
        <p:nvGrpSpPr>
          <p:cNvPr id="8" name="Group 7"/>
          <p:cNvGrpSpPr/>
          <p:nvPr/>
        </p:nvGrpSpPr>
        <p:grpSpPr>
          <a:xfrm>
            <a:off x="7105492" y="1019173"/>
            <a:ext cx="1723715" cy="5534027"/>
            <a:chOff x="7105492" y="1019173"/>
            <a:chExt cx="1723715" cy="5534027"/>
          </a:xfrm>
        </p:grpSpPr>
        <p:pic>
          <p:nvPicPr>
            <p:cNvPr id="9" name="Picture 8" descr="ss27.JPG"/>
            <p:cNvPicPr>
              <a:picLocks noChangeAspect="1"/>
            </p:cNvPicPr>
            <p:nvPr/>
          </p:nvPicPr>
          <p:blipFill>
            <a:blip r:embed="rId2" cstate="screen"/>
            <a:stretch>
              <a:fillRect/>
            </a:stretch>
          </p:blipFill>
          <p:spPr>
            <a:xfrm>
              <a:off x="7105492" y="1019173"/>
              <a:ext cx="1723715" cy="5534027"/>
            </a:xfrm>
            <a:prstGeom prst="rect">
              <a:avLst/>
            </a:prstGeom>
            <a:ln>
              <a:solidFill>
                <a:schemeClr val="tx1"/>
              </a:solidFill>
            </a:ln>
          </p:spPr>
        </p:pic>
        <p:sp>
          <p:nvSpPr>
            <p:cNvPr id="5" name="Rectangle 4"/>
            <p:cNvSpPr/>
            <p:nvPr/>
          </p:nvSpPr>
          <p:spPr>
            <a:xfrm>
              <a:off x="7315200" y="22098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25908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7" name="Rectangle 6"/>
          <p:cNvSpPr/>
          <p:nvPr/>
        </p:nvSpPr>
        <p:spPr>
          <a:xfrm>
            <a:off x="7315200" y="29718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(3 of 5)</a:t>
            </a:r>
          </a:p>
        </p:txBody>
      </p:sp>
      <p:sp>
        <p:nvSpPr>
          <p:cNvPr id="3" name="Text Placeholder 2"/>
          <p:cNvSpPr>
            <a:spLocks noGrp="1"/>
          </p:cNvSpPr>
          <p:nvPr>
            <p:ph type="body" sz="quarter" idx="16"/>
          </p:nvPr>
        </p:nvSpPr>
        <p:spPr>
          <a:xfrm>
            <a:off x="457201" y="1360488"/>
            <a:ext cx="6477000" cy="4473575"/>
          </a:xfrm>
        </p:spPr>
        <p:txBody>
          <a:bodyPr/>
          <a:lstStyle/>
          <a:p>
            <a:pPr>
              <a:lnSpc>
                <a:spcPct val="200000"/>
              </a:lnSpc>
            </a:pPr>
            <a:r>
              <a:rPr lang="en-GB" dirty="0"/>
              <a:t>Recent</a:t>
            </a:r>
          </a:p>
          <a:p>
            <a:pPr lvl="1">
              <a:lnSpc>
                <a:spcPct val="200000"/>
              </a:lnSpc>
            </a:pPr>
            <a:r>
              <a:rPr lang="en-GB" dirty="0"/>
              <a:t>It displays the recently opened presentation or file.</a:t>
            </a:r>
          </a:p>
          <a:p>
            <a:pPr>
              <a:lnSpc>
                <a:spcPct val="200000"/>
              </a:lnSpc>
            </a:pPr>
            <a:r>
              <a:rPr lang="en-GB" dirty="0"/>
              <a:t>New</a:t>
            </a:r>
          </a:p>
          <a:p>
            <a:pPr lvl="1">
              <a:lnSpc>
                <a:spcPct val="200000"/>
              </a:lnSpc>
            </a:pPr>
            <a:r>
              <a:rPr lang="en-GB" dirty="0"/>
              <a:t>It displays the different kinds of presentation.</a:t>
            </a:r>
          </a:p>
          <a:p>
            <a:pPr>
              <a:lnSpc>
                <a:spcPct val="200000"/>
              </a:lnSpc>
            </a:pPr>
            <a:r>
              <a:rPr lang="en-GB" dirty="0"/>
              <a:t>Print</a:t>
            </a:r>
          </a:p>
          <a:p>
            <a:pPr lvl="1">
              <a:lnSpc>
                <a:spcPct val="200000"/>
              </a:lnSpc>
            </a:pPr>
            <a:r>
              <a:rPr lang="en-GB" dirty="0"/>
              <a:t>It is used to print a file.</a:t>
            </a:r>
          </a:p>
          <a:p>
            <a:pPr lvl="1">
              <a:lnSpc>
                <a:spcPct val="100000"/>
              </a:lnSpc>
            </a:pPr>
            <a:endParaRPr lang="en-GB" dirty="0"/>
          </a:p>
        </p:txBody>
      </p:sp>
      <p:grpSp>
        <p:nvGrpSpPr>
          <p:cNvPr id="8" name="Group 7"/>
          <p:cNvGrpSpPr/>
          <p:nvPr/>
        </p:nvGrpSpPr>
        <p:grpSpPr>
          <a:xfrm>
            <a:off x="7104888" y="1024128"/>
            <a:ext cx="1733708" cy="5566110"/>
            <a:chOff x="7029292" y="1024128"/>
            <a:chExt cx="1733708" cy="5566110"/>
          </a:xfrm>
        </p:grpSpPr>
        <p:pic>
          <p:nvPicPr>
            <p:cNvPr id="9" name="Picture 8" descr="ss27.JPG"/>
            <p:cNvPicPr>
              <a:picLocks noChangeAspect="1"/>
            </p:cNvPicPr>
            <p:nvPr/>
          </p:nvPicPr>
          <p:blipFill>
            <a:blip r:embed="rId2" cstate="screen"/>
            <a:stretch>
              <a:fillRect/>
            </a:stretch>
          </p:blipFill>
          <p:spPr>
            <a:xfrm>
              <a:off x="7029292" y="1024128"/>
              <a:ext cx="1733708" cy="5566110"/>
            </a:xfrm>
            <a:prstGeom prst="rect">
              <a:avLst/>
            </a:prstGeom>
            <a:ln>
              <a:solidFill>
                <a:schemeClr val="tx1"/>
              </a:solidFill>
            </a:ln>
          </p:spPr>
        </p:pic>
        <p:sp>
          <p:nvSpPr>
            <p:cNvPr id="5" name="Rectangle 4"/>
            <p:cNvSpPr/>
            <p:nvPr/>
          </p:nvSpPr>
          <p:spPr>
            <a:xfrm>
              <a:off x="7239000" y="35052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239000" y="39624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7239000" y="4419600"/>
              <a:ext cx="8382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IT Infrastructure - Skills </a:t>
            </a:r>
            <a:r>
              <a:rPr lang="en-GB" sz="1600" dirty="0"/>
              <a:t>(3 of 3)</a:t>
            </a:r>
          </a:p>
        </p:txBody>
      </p:sp>
      <p:sp>
        <p:nvSpPr>
          <p:cNvPr id="3" name="Text Placeholder 2"/>
          <p:cNvSpPr>
            <a:spLocks noGrp="1"/>
          </p:cNvSpPr>
          <p:nvPr>
            <p:ph type="body" sz="quarter" idx="16"/>
          </p:nvPr>
        </p:nvSpPr>
        <p:spPr>
          <a:xfrm>
            <a:off x="457200" y="1399174"/>
            <a:ext cx="8349175" cy="4773026"/>
          </a:xfrm>
        </p:spPr>
        <p:txBody>
          <a:bodyPr>
            <a:noAutofit/>
          </a:bodyPr>
          <a:lstStyle/>
          <a:p>
            <a:pPr>
              <a:lnSpc>
                <a:spcPct val="200000"/>
              </a:lnSpc>
              <a:buSzPct val="70000"/>
              <a:buNone/>
            </a:pPr>
            <a:r>
              <a:rPr lang="en-GB" b="1" dirty="0"/>
              <a:t>Soft skills</a:t>
            </a:r>
            <a:endParaRPr lang="en-US" dirty="0"/>
          </a:p>
          <a:p>
            <a:pPr lvl="0">
              <a:lnSpc>
                <a:spcPct val="200000"/>
              </a:lnSpc>
              <a:buSzPct val="70000"/>
              <a:buBlip>
                <a:blip r:embed="rId3"/>
              </a:buBlip>
            </a:pPr>
            <a:r>
              <a:rPr dirty="0"/>
              <a:t>Communication skills</a:t>
            </a:r>
          </a:p>
          <a:p>
            <a:pPr lvl="1">
              <a:lnSpc>
                <a:spcPct val="200000"/>
              </a:lnSpc>
              <a:buSzPct val="70000"/>
              <a:buFont typeface="Arial" pitchFamily="34" charset="0"/>
              <a:buChar char="•"/>
            </a:pPr>
            <a:r>
              <a:rPr lang="en-US" dirty="0"/>
              <a:t>T</a:t>
            </a:r>
            <a:r>
              <a:rPr dirty="0"/>
              <a:t>he IT person should have good	</a:t>
            </a:r>
            <a:r>
              <a:rPr lang="en-US" dirty="0"/>
              <a:t>w</a:t>
            </a:r>
            <a:r>
              <a:rPr dirty="0"/>
              <a:t>ritten and </a:t>
            </a:r>
            <a:r>
              <a:rPr lang="en-US" dirty="0"/>
              <a:t>o</a:t>
            </a:r>
            <a:r>
              <a:rPr dirty="0"/>
              <a:t>ral </a:t>
            </a:r>
            <a:r>
              <a:rPr lang="en-US" dirty="0"/>
              <a:t>c</a:t>
            </a:r>
            <a:r>
              <a:rPr dirty="0"/>
              <a:t>ommunication skills.</a:t>
            </a:r>
          </a:p>
          <a:p>
            <a:pPr lvl="0">
              <a:lnSpc>
                <a:spcPct val="200000"/>
              </a:lnSpc>
              <a:buSzPct val="70000"/>
              <a:buBlip>
                <a:blip r:embed="rId3"/>
              </a:buBlip>
            </a:pPr>
            <a:r>
              <a:rPr dirty="0"/>
              <a:t>Interpersonal relationship skills</a:t>
            </a:r>
          </a:p>
          <a:p>
            <a:pPr lvl="1">
              <a:lnSpc>
                <a:spcPct val="200000"/>
              </a:lnSpc>
              <a:buSzPct val="70000"/>
              <a:buFont typeface="Arial" pitchFamily="34" charset="0"/>
              <a:buChar char="•"/>
            </a:pPr>
            <a:r>
              <a:rPr lang="en-US" dirty="0"/>
              <a:t>T</a:t>
            </a:r>
            <a:r>
              <a:rPr dirty="0"/>
              <a:t>he IT person needs to interact with various vendors, suppliers and senior staff of the company to deliver the day to day operations.</a:t>
            </a:r>
          </a:p>
          <a:p>
            <a:pPr lvl="1">
              <a:lnSpc>
                <a:spcPct val="200000"/>
              </a:lnSpc>
              <a:buSzPct val="70000"/>
              <a:buFont typeface="Arial" pitchFamily="34" charset="0"/>
              <a:buChar char="•"/>
            </a:pPr>
            <a:r>
              <a:rPr dirty="0"/>
              <a:t> Interpersonal relationship skills plays a vital role</a:t>
            </a:r>
          </a:p>
          <a:p>
            <a:pPr lvl="1">
              <a:lnSpc>
                <a:spcPct val="200000"/>
              </a:lnSpc>
              <a:buSzPct val="70000"/>
              <a:buNone/>
            </a:pPr>
            <a:r>
              <a:rPr dirty="0"/>
              <a:t>	 in achieving the desired results.</a:t>
            </a:r>
          </a:p>
        </p:txBody>
      </p:sp>
      <p:pic>
        <p:nvPicPr>
          <p:cNvPr id="7" name="Picture Placeholder 5" descr="200288830-001.jpg"/>
          <p:cNvPicPr>
            <a:picLocks noGrp="1" noChangeAspect="1"/>
          </p:cNvPicPr>
          <p:nvPr>
            <p:ph type="pic" sz="quarter" idx="17"/>
          </p:nvPr>
        </p:nvPicPr>
        <p:blipFill>
          <a:blip r:embed="rId4" cstate="email"/>
          <a:srcRect/>
          <a:stretch>
            <a:fillRect/>
          </a:stretch>
        </p:blipFill>
        <p:spPr>
          <a:xfrm>
            <a:off x="6545942" y="4911761"/>
            <a:ext cx="2178957" cy="1793839"/>
          </a:xfrm>
          <a:prstGeom prst="rect">
            <a:avLst/>
          </a:prstGeom>
          <a:ln>
            <a:noFill/>
          </a:ln>
          <a:effectLst>
            <a:softEdge rad="112500"/>
          </a:effectLst>
        </p:spPr>
      </p:pic>
    </p:spTree>
  </p:cSld>
  <p:clrMapOvr>
    <a:masterClrMapping/>
  </p:clrMapOvr>
  <p:transition spd="slow">
    <p:wipe dir="d"/>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(4 of 5)</a:t>
            </a:r>
          </a:p>
        </p:txBody>
      </p:sp>
      <p:sp>
        <p:nvSpPr>
          <p:cNvPr id="3" name="Text Placeholder 2"/>
          <p:cNvSpPr>
            <a:spLocks noGrp="1"/>
          </p:cNvSpPr>
          <p:nvPr>
            <p:ph type="body" sz="quarter" idx="16"/>
          </p:nvPr>
        </p:nvSpPr>
        <p:spPr>
          <a:xfrm>
            <a:off x="457201" y="1360488"/>
            <a:ext cx="6248400" cy="4473575"/>
          </a:xfrm>
        </p:spPr>
        <p:txBody>
          <a:bodyPr/>
          <a:lstStyle/>
          <a:p>
            <a:pPr>
              <a:lnSpc>
                <a:spcPct val="200000"/>
              </a:lnSpc>
            </a:pPr>
            <a:r>
              <a:rPr lang="en-GB" dirty="0"/>
              <a:t>Save &amp; Send</a:t>
            </a:r>
          </a:p>
          <a:p>
            <a:pPr lvl="1">
              <a:lnSpc>
                <a:spcPct val="200000"/>
              </a:lnSpc>
            </a:pPr>
            <a:r>
              <a:rPr lang="en-GB" dirty="0"/>
              <a:t>It saves the file and gives the option of sending file in different formats.</a:t>
            </a:r>
          </a:p>
          <a:p>
            <a:pPr>
              <a:lnSpc>
                <a:spcPct val="200000"/>
              </a:lnSpc>
            </a:pPr>
            <a:r>
              <a:rPr lang="en-GB" dirty="0"/>
              <a:t>Help</a:t>
            </a:r>
          </a:p>
          <a:p>
            <a:pPr lvl="1">
              <a:lnSpc>
                <a:spcPct val="200000"/>
              </a:lnSpc>
            </a:pPr>
            <a:r>
              <a:rPr lang="en-GB" dirty="0"/>
              <a:t>It is the online help for MS PowerPoint 2010.</a:t>
            </a:r>
          </a:p>
        </p:txBody>
      </p:sp>
      <p:grpSp>
        <p:nvGrpSpPr>
          <p:cNvPr id="7" name="Group 6"/>
          <p:cNvGrpSpPr/>
          <p:nvPr/>
        </p:nvGrpSpPr>
        <p:grpSpPr>
          <a:xfrm>
            <a:off x="7104888" y="1024128"/>
            <a:ext cx="1733708" cy="5566110"/>
            <a:chOff x="7104888" y="1024128"/>
            <a:chExt cx="1733708" cy="5566110"/>
          </a:xfrm>
        </p:grpSpPr>
        <p:pic>
          <p:nvPicPr>
            <p:cNvPr id="8" name="Picture 7" descr="ss27.JPG"/>
            <p:cNvPicPr>
              <a:picLocks noChangeAspect="1"/>
            </p:cNvPicPr>
            <p:nvPr/>
          </p:nvPicPr>
          <p:blipFill>
            <a:blip r:embed="rId2" cstate="screen"/>
            <a:stretch>
              <a:fillRect/>
            </a:stretch>
          </p:blipFill>
          <p:spPr>
            <a:xfrm>
              <a:off x="7104888" y="1024128"/>
              <a:ext cx="1733708" cy="5566110"/>
            </a:xfrm>
            <a:prstGeom prst="rect">
              <a:avLst/>
            </a:prstGeom>
            <a:ln>
              <a:solidFill>
                <a:schemeClr val="tx1"/>
              </a:solidFill>
            </a:ln>
          </p:spPr>
        </p:pic>
        <p:sp>
          <p:nvSpPr>
            <p:cNvPr id="5" name="Rectangle 4"/>
            <p:cNvSpPr/>
            <p:nvPr/>
          </p:nvSpPr>
          <p:spPr>
            <a:xfrm>
              <a:off x="7162800" y="4953000"/>
              <a:ext cx="12954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239000" y="5486400"/>
              <a:ext cx="685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File </a:t>
            </a:r>
            <a:r>
              <a:rPr lang="en-GB" sz="1600" dirty="0"/>
              <a:t>(5 of 5)</a:t>
            </a:r>
          </a:p>
        </p:txBody>
      </p:sp>
      <p:sp>
        <p:nvSpPr>
          <p:cNvPr id="3" name="Text Placeholder 2"/>
          <p:cNvSpPr>
            <a:spLocks noGrp="1"/>
          </p:cNvSpPr>
          <p:nvPr>
            <p:ph type="body" sz="quarter" idx="16"/>
          </p:nvPr>
        </p:nvSpPr>
        <p:spPr>
          <a:xfrm>
            <a:off x="457201" y="1360488"/>
            <a:ext cx="5715000" cy="4473575"/>
          </a:xfrm>
        </p:spPr>
        <p:txBody>
          <a:bodyPr/>
          <a:lstStyle/>
          <a:p>
            <a:pPr>
              <a:lnSpc>
                <a:spcPct val="200000"/>
              </a:lnSpc>
            </a:pPr>
            <a:r>
              <a:rPr lang="en-GB" dirty="0"/>
              <a:t>Options</a:t>
            </a:r>
          </a:p>
          <a:p>
            <a:pPr lvl="1">
              <a:lnSpc>
                <a:spcPct val="200000"/>
              </a:lnSpc>
            </a:pPr>
            <a:r>
              <a:rPr lang="en-GB" dirty="0"/>
              <a:t>It displays the MS PowerPoint options.</a:t>
            </a:r>
          </a:p>
          <a:p>
            <a:pPr>
              <a:lnSpc>
                <a:spcPct val="200000"/>
              </a:lnSpc>
            </a:pPr>
            <a:r>
              <a:rPr lang="en-GB" dirty="0"/>
              <a:t>Exit</a:t>
            </a:r>
          </a:p>
          <a:p>
            <a:pPr lvl="1">
              <a:lnSpc>
                <a:spcPct val="200000"/>
              </a:lnSpc>
            </a:pPr>
            <a:r>
              <a:rPr lang="en-GB" dirty="0"/>
              <a:t>It closes the MS PowerPoint 2010 Window.</a:t>
            </a:r>
          </a:p>
          <a:p>
            <a:pPr>
              <a:lnSpc>
                <a:spcPct val="200000"/>
              </a:lnSpc>
            </a:pPr>
            <a:endParaRPr lang="en-GB" dirty="0"/>
          </a:p>
        </p:txBody>
      </p:sp>
      <p:grpSp>
        <p:nvGrpSpPr>
          <p:cNvPr id="7" name="Group 6"/>
          <p:cNvGrpSpPr/>
          <p:nvPr/>
        </p:nvGrpSpPr>
        <p:grpSpPr>
          <a:xfrm>
            <a:off x="7104888" y="1024128"/>
            <a:ext cx="1733708" cy="5566110"/>
            <a:chOff x="7104888" y="1024128"/>
            <a:chExt cx="1733708" cy="5566110"/>
          </a:xfrm>
        </p:grpSpPr>
        <p:pic>
          <p:nvPicPr>
            <p:cNvPr id="8" name="Picture 7" descr="ss27.JPG"/>
            <p:cNvPicPr>
              <a:picLocks noChangeAspect="1"/>
            </p:cNvPicPr>
            <p:nvPr/>
          </p:nvPicPr>
          <p:blipFill>
            <a:blip r:embed="rId2" cstate="screen"/>
            <a:stretch>
              <a:fillRect/>
            </a:stretch>
          </p:blipFill>
          <p:spPr>
            <a:xfrm>
              <a:off x="7104888" y="1024128"/>
              <a:ext cx="1733708" cy="5566110"/>
            </a:xfrm>
            <a:prstGeom prst="rect">
              <a:avLst/>
            </a:prstGeom>
            <a:ln>
              <a:solidFill>
                <a:schemeClr val="tx1"/>
              </a:solidFill>
            </a:ln>
          </p:spPr>
        </p:pic>
        <p:sp>
          <p:nvSpPr>
            <p:cNvPr id="5" name="Rectangle 4"/>
            <p:cNvSpPr/>
            <p:nvPr/>
          </p:nvSpPr>
          <p:spPr>
            <a:xfrm>
              <a:off x="7315200" y="5943600"/>
              <a:ext cx="1066800" cy="304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315200" y="6324600"/>
              <a:ext cx="10668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Home </a:t>
            </a:r>
            <a:r>
              <a:rPr lang="en-GB" sz="1600" dirty="0"/>
              <a:t>(1 of 3)</a:t>
            </a:r>
          </a:p>
        </p:txBody>
      </p:sp>
      <p:sp>
        <p:nvSpPr>
          <p:cNvPr id="3" name="Text Placeholder 2"/>
          <p:cNvSpPr>
            <a:spLocks noGrp="1"/>
          </p:cNvSpPr>
          <p:nvPr>
            <p:ph type="body" sz="quarter" idx="16"/>
          </p:nvPr>
        </p:nvSpPr>
        <p:spPr>
          <a:xfrm>
            <a:off x="457200" y="1360488"/>
            <a:ext cx="8240713" cy="3592511"/>
          </a:xfrm>
        </p:spPr>
        <p:txBody>
          <a:bodyPr>
            <a:normAutofit/>
          </a:bodyPr>
          <a:lstStyle/>
          <a:p>
            <a:pPr>
              <a:lnSpc>
                <a:spcPct val="200000"/>
              </a:lnSpc>
            </a:pPr>
            <a:r>
              <a:rPr lang="en-GB" dirty="0"/>
              <a:t>Clipboard</a:t>
            </a:r>
          </a:p>
          <a:p>
            <a:pPr lvl="1">
              <a:lnSpc>
                <a:spcPct val="200000"/>
              </a:lnSpc>
            </a:pPr>
            <a:r>
              <a:rPr lang="en-GB" dirty="0"/>
              <a:t>It stores the information which is being copied or moved. You can select the text and use copy, cut and paste options from the clipboard.</a:t>
            </a:r>
          </a:p>
          <a:p>
            <a:pPr>
              <a:lnSpc>
                <a:spcPct val="200000"/>
              </a:lnSpc>
            </a:pPr>
            <a:r>
              <a:rPr lang="en-GB" dirty="0"/>
              <a:t>Slides </a:t>
            </a:r>
          </a:p>
          <a:p>
            <a:pPr lvl="1">
              <a:lnSpc>
                <a:spcPct val="200000"/>
              </a:lnSpc>
            </a:pPr>
            <a:r>
              <a:rPr lang="en-GB" dirty="0"/>
              <a:t>It helps in selecting the different layouts and inserting the new slides.</a:t>
            </a:r>
          </a:p>
        </p:txBody>
      </p:sp>
      <p:grpSp>
        <p:nvGrpSpPr>
          <p:cNvPr id="7" name="Group 6"/>
          <p:cNvGrpSpPr/>
          <p:nvPr/>
        </p:nvGrpSpPr>
        <p:grpSpPr>
          <a:xfrm>
            <a:off x="228600" y="5148692"/>
            <a:ext cx="8686800" cy="1404508"/>
            <a:chOff x="228600" y="4671598"/>
            <a:chExt cx="8686800" cy="1404508"/>
          </a:xfrm>
        </p:grpSpPr>
        <p:pic>
          <p:nvPicPr>
            <p:cNvPr id="4" name="Picture 3" descr="ss28.JPG"/>
            <p:cNvPicPr>
              <a:picLocks noChangeAspect="1"/>
            </p:cNvPicPr>
            <p:nvPr/>
          </p:nvPicPr>
          <p:blipFill>
            <a:blip r:embed="rId2" cstate="screen"/>
            <a:stretch>
              <a:fillRect/>
            </a:stretch>
          </p:blipFill>
          <p:spPr>
            <a:xfrm>
              <a:off x="228600" y="4671598"/>
              <a:ext cx="8686800" cy="1348202"/>
            </a:xfrm>
            <a:prstGeom prst="rect">
              <a:avLst/>
            </a:prstGeom>
            <a:ln>
              <a:solidFill>
                <a:schemeClr val="tx1"/>
              </a:solidFill>
            </a:ln>
          </p:spPr>
        </p:pic>
        <p:sp>
          <p:nvSpPr>
            <p:cNvPr id="5" name="Rectangle 4"/>
            <p:cNvSpPr/>
            <p:nvPr/>
          </p:nvSpPr>
          <p:spPr>
            <a:xfrm>
              <a:off x="228600" y="4953000"/>
              <a:ext cx="762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990600" y="4953000"/>
              <a:ext cx="1066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(2 of 3)</a:t>
            </a:r>
          </a:p>
        </p:txBody>
      </p:sp>
      <p:sp>
        <p:nvSpPr>
          <p:cNvPr id="3" name="Text Placeholder 2"/>
          <p:cNvSpPr>
            <a:spLocks noGrp="1"/>
          </p:cNvSpPr>
          <p:nvPr>
            <p:ph type="body" sz="quarter" idx="16"/>
          </p:nvPr>
        </p:nvSpPr>
        <p:spPr>
          <a:xfrm>
            <a:off x="457200" y="1360489"/>
            <a:ext cx="8240713" cy="3135312"/>
          </a:xfrm>
        </p:spPr>
        <p:txBody>
          <a:bodyPr/>
          <a:lstStyle/>
          <a:p>
            <a:pPr>
              <a:lnSpc>
                <a:spcPct val="200000"/>
              </a:lnSpc>
            </a:pPr>
            <a:r>
              <a:rPr lang="en-GB" dirty="0"/>
              <a:t>Font</a:t>
            </a:r>
          </a:p>
          <a:p>
            <a:pPr lvl="1">
              <a:lnSpc>
                <a:spcPct val="200000"/>
              </a:lnSpc>
            </a:pPr>
            <a:r>
              <a:rPr lang="en-GB" dirty="0"/>
              <a:t>It is used to change the font style of the text through different font family.</a:t>
            </a:r>
          </a:p>
          <a:p>
            <a:pPr>
              <a:lnSpc>
                <a:spcPct val="200000"/>
              </a:lnSpc>
            </a:pPr>
            <a:r>
              <a:rPr lang="en-GB" dirty="0"/>
              <a:t>Paragraph</a:t>
            </a:r>
          </a:p>
          <a:p>
            <a:pPr lvl="1">
              <a:lnSpc>
                <a:spcPct val="200000"/>
              </a:lnSpc>
            </a:pPr>
            <a:r>
              <a:rPr lang="en-GB" dirty="0"/>
              <a:t>It is used to edit the whole paragraph and not only the single text.</a:t>
            </a:r>
          </a:p>
        </p:txBody>
      </p:sp>
      <p:grpSp>
        <p:nvGrpSpPr>
          <p:cNvPr id="7" name="Group 6"/>
          <p:cNvGrpSpPr/>
          <p:nvPr/>
        </p:nvGrpSpPr>
        <p:grpSpPr>
          <a:xfrm>
            <a:off x="228600" y="5148692"/>
            <a:ext cx="8686800" cy="1404508"/>
            <a:chOff x="228600" y="4671598"/>
            <a:chExt cx="8686800" cy="1404508"/>
          </a:xfrm>
        </p:grpSpPr>
        <p:pic>
          <p:nvPicPr>
            <p:cNvPr id="4" name="Picture 3" descr="ss28.JPG"/>
            <p:cNvPicPr>
              <a:picLocks noChangeAspect="1"/>
            </p:cNvPicPr>
            <p:nvPr/>
          </p:nvPicPr>
          <p:blipFill>
            <a:blip r:embed="rId2" cstate="screen"/>
            <a:stretch>
              <a:fillRect/>
            </a:stretch>
          </p:blipFill>
          <p:spPr>
            <a:xfrm>
              <a:off x="228600" y="4671598"/>
              <a:ext cx="8686800" cy="1348202"/>
            </a:xfrm>
            <a:prstGeom prst="rect">
              <a:avLst/>
            </a:prstGeom>
            <a:ln>
              <a:solidFill>
                <a:schemeClr val="tx1"/>
              </a:solidFill>
            </a:ln>
          </p:spPr>
        </p:pic>
        <p:sp>
          <p:nvSpPr>
            <p:cNvPr id="5" name="Rectangle 4"/>
            <p:cNvSpPr/>
            <p:nvPr/>
          </p:nvSpPr>
          <p:spPr>
            <a:xfrm>
              <a:off x="2133600" y="4953000"/>
              <a:ext cx="20574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267200" y="4953000"/>
              <a:ext cx="16002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Home </a:t>
            </a:r>
            <a:r>
              <a:rPr lang="en-GB" sz="1600" dirty="0"/>
              <a:t>(3 of 3)</a:t>
            </a:r>
          </a:p>
        </p:txBody>
      </p:sp>
      <p:sp>
        <p:nvSpPr>
          <p:cNvPr id="3" name="Text Placeholder 2"/>
          <p:cNvSpPr>
            <a:spLocks noGrp="1"/>
          </p:cNvSpPr>
          <p:nvPr>
            <p:ph type="body" sz="quarter" idx="16"/>
          </p:nvPr>
        </p:nvSpPr>
        <p:spPr>
          <a:xfrm>
            <a:off x="457200" y="1360489"/>
            <a:ext cx="8240713" cy="3135312"/>
          </a:xfrm>
        </p:spPr>
        <p:txBody>
          <a:bodyPr/>
          <a:lstStyle/>
          <a:p>
            <a:pPr>
              <a:lnSpc>
                <a:spcPct val="200000"/>
              </a:lnSpc>
            </a:pPr>
            <a:r>
              <a:rPr lang="en-GB" dirty="0"/>
              <a:t>Drawing </a:t>
            </a:r>
          </a:p>
          <a:p>
            <a:pPr lvl="1">
              <a:lnSpc>
                <a:spcPct val="200000"/>
              </a:lnSpc>
            </a:pPr>
            <a:r>
              <a:rPr lang="en-GB" dirty="0"/>
              <a:t>It is used to give effects or outline to the shapes or objects.</a:t>
            </a:r>
          </a:p>
          <a:p>
            <a:pPr>
              <a:lnSpc>
                <a:spcPct val="200000"/>
              </a:lnSpc>
            </a:pPr>
            <a:r>
              <a:rPr lang="en-GB" dirty="0"/>
              <a:t>Editing</a:t>
            </a:r>
          </a:p>
          <a:p>
            <a:pPr lvl="1">
              <a:lnSpc>
                <a:spcPct val="200000"/>
              </a:lnSpc>
            </a:pPr>
            <a:r>
              <a:rPr lang="en-GB" dirty="0"/>
              <a:t>It is used to find, replace and select the content or objects in the document.</a:t>
            </a:r>
          </a:p>
        </p:txBody>
      </p:sp>
      <p:grpSp>
        <p:nvGrpSpPr>
          <p:cNvPr id="7" name="Group 6"/>
          <p:cNvGrpSpPr/>
          <p:nvPr/>
        </p:nvGrpSpPr>
        <p:grpSpPr>
          <a:xfrm>
            <a:off x="228600" y="5148692"/>
            <a:ext cx="8686800" cy="1404508"/>
            <a:chOff x="228600" y="4671598"/>
            <a:chExt cx="8686800" cy="1404508"/>
          </a:xfrm>
        </p:grpSpPr>
        <p:pic>
          <p:nvPicPr>
            <p:cNvPr id="4" name="Picture 3" descr="ss28.JPG"/>
            <p:cNvPicPr>
              <a:picLocks noChangeAspect="1"/>
            </p:cNvPicPr>
            <p:nvPr/>
          </p:nvPicPr>
          <p:blipFill>
            <a:blip r:embed="rId2" cstate="screen"/>
            <a:stretch>
              <a:fillRect/>
            </a:stretch>
          </p:blipFill>
          <p:spPr>
            <a:xfrm>
              <a:off x="228600" y="4671598"/>
              <a:ext cx="8686800" cy="1348202"/>
            </a:xfrm>
            <a:prstGeom prst="rect">
              <a:avLst/>
            </a:prstGeom>
            <a:ln>
              <a:solidFill>
                <a:schemeClr val="tx1"/>
              </a:solidFill>
            </a:ln>
          </p:spPr>
        </p:pic>
        <p:sp>
          <p:nvSpPr>
            <p:cNvPr id="5" name="Rectangle 4"/>
            <p:cNvSpPr/>
            <p:nvPr/>
          </p:nvSpPr>
          <p:spPr>
            <a:xfrm>
              <a:off x="5943600" y="4953000"/>
              <a:ext cx="2209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8229600" y="4953000"/>
              <a:ext cx="685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(1 of 4)</a:t>
            </a:r>
          </a:p>
        </p:txBody>
      </p:sp>
      <p:sp>
        <p:nvSpPr>
          <p:cNvPr id="3" name="Text Placeholder 2"/>
          <p:cNvSpPr>
            <a:spLocks noGrp="1"/>
          </p:cNvSpPr>
          <p:nvPr>
            <p:ph type="body" sz="quarter" idx="16"/>
          </p:nvPr>
        </p:nvSpPr>
        <p:spPr>
          <a:xfrm>
            <a:off x="457200" y="1360489"/>
            <a:ext cx="8240713" cy="3211512"/>
          </a:xfrm>
        </p:spPr>
        <p:txBody>
          <a:bodyPr/>
          <a:lstStyle/>
          <a:p>
            <a:pPr>
              <a:lnSpc>
                <a:spcPct val="200000"/>
              </a:lnSpc>
            </a:pPr>
            <a:r>
              <a:rPr lang="en-GB" dirty="0"/>
              <a:t>Tables</a:t>
            </a:r>
          </a:p>
          <a:p>
            <a:pPr lvl="1">
              <a:lnSpc>
                <a:spcPct val="200000"/>
              </a:lnSpc>
            </a:pPr>
            <a:r>
              <a:rPr lang="en-GB" dirty="0"/>
              <a:t>It helps in inserting and modifying the tables.</a:t>
            </a:r>
          </a:p>
          <a:p>
            <a:pPr>
              <a:lnSpc>
                <a:spcPct val="200000"/>
              </a:lnSpc>
            </a:pPr>
            <a:r>
              <a:rPr lang="en-GB" dirty="0"/>
              <a:t>Images</a:t>
            </a:r>
          </a:p>
          <a:p>
            <a:pPr lvl="1">
              <a:lnSpc>
                <a:spcPct val="200000"/>
              </a:lnSpc>
            </a:pPr>
            <a:r>
              <a:rPr lang="en-GB" dirty="0"/>
              <a:t>It helps in inserting images, clip art and screenshots.</a:t>
            </a:r>
          </a:p>
        </p:txBody>
      </p:sp>
      <p:grpSp>
        <p:nvGrpSpPr>
          <p:cNvPr id="7" name="Group 6"/>
          <p:cNvGrpSpPr/>
          <p:nvPr/>
        </p:nvGrpSpPr>
        <p:grpSpPr>
          <a:xfrm>
            <a:off x="228600" y="5078692"/>
            <a:ext cx="8686800" cy="1457662"/>
            <a:chOff x="228600" y="4753998"/>
            <a:chExt cx="8686800" cy="1457662"/>
          </a:xfrm>
        </p:grpSpPr>
        <p:pic>
          <p:nvPicPr>
            <p:cNvPr id="4" name="Picture 3" descr="ss29.JPG"/>
            <p:cNvPicPr>
              <a:picLocks noChangeAspect="1"/>
            </p:cNvPicPr>
            <p:nvPr/>
          </p:nvPicPr>
          <p:blipFill>
            <a:blip r:embed="rId2" cstate="screen"/>
            <a:stretch>
              <a:fillRect/>
            </a:stretch>
          </p:blipFill>
          <p:spPr>
            <a:xfrm>
              <a:off x="228600" y="4753998"/>
              <a:ext cx="8686800" cy="1418202"/>
            </a:xfrm>
            <a:prstGeom prst="rect">
              <a:avLst/>
            </a:prstGeom>
            <a:ln>
              <a:solidFill>
                <a:schemeClr val="tx1"/>
              </a:solidFill>
            </a:ln>
          </p:spPr>
        </p:pic>
        <p:sp>
          <p:nvSpPr>
            <p:cNvPr id="5" name="Rectangle 4"/>
            <p:cNvSpPr/>
            <p:nvPr/>
          </p:nvSpPr>
          <p:spPr>
            <a:xfrm>
              <a:off x="246888" y="5088554"/>
              <a:ext cx="3810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685800" y="5088554"/>
              <a:ext cx="1828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(2 of 4)</a:t>
            </a:r>
          </a:p>
        </p:txBody>
      </p:sp>
      <p:sp>
        <p:nvSpPr>
          <p:cNvPr id="3" name="Text Placeholder 2"/>
          <p:cNvSpPr>
            <a:spLocks noGrp="1"/>
          </p:cNvSpPr>
          <p:nvPr>
            <p:ph type="body" sz="quarter" idx="16"/>
          </p:nvPr>
        </p:nvSpPr>
        <p:spPr>
          <a:xfrm>
            <a:off x="457200" y="1360489"/>
            <a:ext cx="8240713" cy="3211512"/>
          </a:xfrm>
        </p:spPr>
        <p:txBody>
          <a:bodyPr/>
          <a:lstStyle/>
          <a:p>
            <a:pPr>
              <a:lnSpc>
                <a:spcPct val="200000"/>
              </a:lnSpc>
            </a:pPr>
            <a:r>
              <a:rPr lang="en-GB" dirty="0"/>
              <a:t>Illustrations</a:t>
            </a:r>
          </a:p>
          <a:p>
            <a:pPr lvl="1">
              <a:lnSpc>
                <a:spcPct val="200000"/>
              </a:lnSpc>
            </a:pPr>
            <a:r>
              <a:rPr lang="en-GB" dirty="0"/>
              <a:t>It helps in inserting the graphics.</a:t>
            </a:r>
          </a:p>
          <a:p>
            <a:pPr>
              <a:lnSpc>
                <a:spcPct val="200000"/>
              </a:lnSpc>
            </a:pPr>
            <a:r>
              <a:rPr lang="en-GB" dirty="0"/>
              <a:t>Links</a:t>
            </a:r>
          </a:p>
          <a:p>
            <a:pPr lvl="1">
              <a:lnSpc>
                <a:spcPct val="200000"/>
              </a:lnSpc>
            </a:pPr>
            <a:r>
              <a:rPr lang="en-GB" dirty="0"/>
              <a:t>It helps in inserting cross-reference and hyperlink. </a:t>
            </a:r>
          </a:p>
        </p:txBody>
      </p:sp>
      <p:grpSp>
        <p:nvGrpSpPr>
          <p:cNvPr id="7" name="Group 6"/>
          <p:cNvGrpSpPr/>
          <p:nvPr/>
        </p:nvGrpSpPr>
        <p:grpSpPr>
          <a:xfrm>
            <a:off x="228600" y="5078692"/>
            <a:ext cx="8686800" cy="1474508"/>
            <a:chOff x="228600" y="4753998"/>
            <a:chExt cx="8686800" cy="1474508"/>
          </a:xfrm>
        </p:grpSpPr>
        <p:pic>
          <p:nvPicPr>
            <p:cNvPr id="4" name="Picture 3" descr="ss29.JPG"/>
            <p:cNvPicPr>
              <a:picLocks noChangeAspect="1"/>
            </p:cNvPicPr>
            <p:nvPr/>
          </p:nvPicPr>
          <p:blipFill>
            <a:blip r:embed="rId2" cstate="screen"/>
            <a:stretch>
              <a:fillRect/>
            </a:stretch>
          </p:blipFill>
          <p:spPr>
            <a:xfrm>
              <a:off x="228600" y="4753998"/>
              <a:ext cx="8686800" cy="1418202"/>
            </a:xfrm>
            <a:prstGeom prst="rect">
              <a:avLst/>
            </a:prstGeom>
            <a:ln>
              <a:solidFill>
                <a:schemeClr val="tx1"/>
              </a:solidFill>
            </a:ln>
          </p:spPr>
        </p:pic>
        <p:sp>
          <p:nvSpPr>
            <p:cNvPr id="5" name="Rectangle 4"/>
            <p:cNvSpPr/>
            <p:nvPr/>
          </p:nvSpPr>
          <p:spPr>
            <a:xfrm>
              <a:off x="2514600" y="5105400"/>
              <a:ext cx="12192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3810000" y="5105400"/>
              <a:ext cx="9144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(3 of 4)</a:t>
            </a:r>
          </a:p>
        </p:txBody>
      </p:sp>
      <p:sp>
        <p:nvSpPr>
          <p:cNvPr id="3" name="Text Placeholder 2"/>
          <p:cNvSpPr>
            <a:spLocks noGrp="1"/>
          </p:cNvSpPr>
          <p:nvPr>
            <p:ph type="body" sz="quarter" idx="16"/>
          </p:nvPr>
        </p:nvSpPr>
        <p:spPr>
          <a:xfrm>
            <a:off x="457200" y="1360488"/>
            <a:ext cx="8240713" cy="3821112"/>
          </a:xfrm>
        </p:spPr>
        <p:txBody>
          <a:bodyPr>
            <a:normAutofit/>
          </a:bodyPr>
          <a:lstStyle/>
          <a:p>
            <a:pPr>
              <a:lnSpc>
                <a:spcPct val="200000"/>
              </a:lnSpc>
            </a:pPr>
            <a:r>
              <a:rPr lang="en-GB" dirty="0"/>
              <a:t>Text</a:t>
            </a:r>
          </a:p>
          <a:p>
            <a:pPr lvl="1">
              <a:lnSpc>
                <a:spcPct val="200000"/>
              </a:lnSpc>
            </a:pPr>
            <a:r>
              <a:rPr lang="en-GB" dirty="0"/>
              <a:t>It helps in inserting text box, object or text from file, word art and date and  time.</a:t>
            </a:r>
          </a:p>
          <a:p>
            <a:pPr>
              <a:lnSpc>
                <a:spcPct val="200000"/>
              </a:lnSpc>
            </a:pPr>
            <a:r>
              <a:rPr lang="en-GB" dirty="0"/>
              <a:t>Symbols</a:t>
            </a:r>
          </a:p>
          <a:p>
            <a:pPr lvl="1">
              <a:lnSpc>
                <a:spcPct val="200000"/>
              </a:lnSpc>
            </a:pPr>
            <a:r>
              <a:rPr lang="en-GB" dirty="0"/>
              <a:t>It helps in inserting equations and symbols.</a:t>
            </a:r>
          </a:p>
        </p:txBody>
      </p:sp>
      <p:grpSp>
        <p:nvGrpSpPr>
          <p:cNvPr id="7" name="Group 6"/>
          <p:cNvGrpSpPr/>
          <p:nvPr/>
        </p:nvGrpSpPr>
        <p:grpSpPr>
          <a:xfrm>
            <a:off x="228600" y="5078692"/>
            <a:ext cx="8686800" cy="1474508"/>
            <a:chOff x="228600" y="4753998"/>
            <a:chExt cx="8686800" cy="1474508"/>
          </a:xfrm>
        </p:grpSpPr>
        <p:pic>
          <p:nvPicPr>
            <p:cNvPr id="4" name="Picture 3" descr="ss29.JPG"/>
            <p:cNvPicPr>
              <a:picLocks noChangeAspect="1"/>
            </p:cNvPicPr>
            <p:nvPr/>
          </p:nvPicPr>
          <p:blipFill>
            <a:blip r:embed="rId2" cstate="screen"/>
            <a:stretch>
              <a:fillRect/>
            </a:stretch>
          </p:blipFill>
          <p:spPr>
            <a:xfrm>
              <a:off x="228600" y="4753998"/>
              <a:ext cx="8686800" cy="1418202"/>
            </a:xfrm>
            <a:prstGeom prst="rect">
              <a:avLst/>
            </a:prstGeom>
            <a:ln>
              <a:solidFill>
                <a:schemeClr val="tx1"/>
              </a:solidFill>
            </a:ln>
          </p:spPr>
        </p:pic>
        <p:sp>
          <p:nvSpPr>
            <p:cNvPr id="5" name="Rectangle 4"/>
            <p:cNvSpPr/>
            <p:nvPr/>
          </p:nvSpPr>
          <p:spPr>
            <a:xfrm>
              <a:off x="7315200" y="5105400"/>
              <a:ext cx="8382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724400" y="5105400"/>
              <a:ext cx="25146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Insert </a:t>
            </a:r>
            <a:r>
              <a:rPr lang="en-GB" sz="1600" dirty="0"/>
              <a:t>(4 of 4)</a:t>
            </a:r>
          </a:p>
        </p:txBody>
      </p:sp>
      <p:sp>
        <p:nvSpPr>
          <p:cNvPr id="3" name="Text Placeholder 2"/>
          <p:cNvSpPr>
            <a:spLocks noGrp="1"/>
          </p:cNvSpPr>
          <p:nvPr>
            <p:ph type="body" sz="quarter" idx="16"/>
          </p:nvPr>
        </p:nvSpPr>
        <p:spPr>
          <a:xfrm>
            <a:off x="457200" y="1362456"/>
            <a:ext cx="8240713" cy="3211512"/>
          </a:xfrm>
        </p:spPr>
        <p:txBody>
          <a:bodyPr/>
          <a:lstStyle/>
          <a:p>
            <a:pPr>
              <a:lnSpc>
                <a:spcPct val="200000"/>
              </a:lnSpc>
            </a:pPr>
            <a:r>
              <a:rPr lang="en-GB" dirty="0"/>
              <a:t>Media</a:t>
            </a:r>
          </a:p>
          <a:p>
            <a:pPr lvl="1">
              <a:lnSpc>
                <a:spcPct val="200000"/>
              </a:lnSpc>
            </a:pPr>
            <a:r>
              <a:rPr lang="en-GB" dirty="0"/>
              <a:t>It helps in inserting video and audio files into the presentation.</a:t>
            </a:r>
          </a:p>
        </p:txBody>
      </p:sp>
      <p:grpSp>
        <p:nvGrpSpPr>
          <p:cNvPr id="6" name="Group 5"/>
          <p:cNvGrpSpPr/>
          <p:nvPr/>
        </p:nvGrpSpPr>
        <p:grpSpPr>
          <a:xfrm>
            <a:off x="228600" y="5078692"/>
            <a:ext cx="8686800" cy="1474508"/>
            <a:chOff x="228600" y="4753998"/>
            <a:chExt cx="8686800" cy="1474508"/>
          </a:xfrm>
        </p:grpSpPr>
        <p:pic>
          <p:nvPicPr>
            <p:cNvPr id="4" name="Picture 3" descr="ss29.JPG"/>
            <p:cNvPicPr>
              <a:picLocks noChangeAspect="1"/>
            </p:cNvPicPr>
            <p:nvPr/>
          </p:nvPicPr>
          <p:blipFill>
            <a:blip r:embed="rId2" cstate="screen"/>
            <a:stretch>
              <a:fillRect/>
            </a:stretch>
          </p:blipFill>
          <p:spPr>
            <a:xfrm>
              <a:off x="228600" y="4753998"/>
              <a:ext cx="8686800" cy="1418202"/>
            </a:xfrm>
            <a:prstGeom prst="rect">
              <a:avLst/>
            </a:prstGeom>
            <a:ln>
              <a:solidFill>
                <a:schemeClr val="tx1"/>
              </a:solidFill>
            </a:ln>
          </p:spPr>
        </p:pic>
        <p:sp>
          <p:nvSpPr>
            <p:cNvPr id="5" name="Rectangle 4"/>
            <p:cNvSpPr/>
            <p:nvPr/>
          </p:nvSpPr>
          <p:spPr>
            <a:xfrm>
              <a:off x="8229600" y="5105400"/>
              <a:ext cx="685800" cy="11231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Design </a:t>
            </a:r>
            <a:r>
              <a:rPr lang="en-GB" sz="1600" dirty="0"/>
              <a:t>(1 of 2)</a:t>
            </a:r>
          </a:p>
        </p:txBody>
      </p:sp>
      <p:sp>
        <p:nvSpPr>
          <p:cNvPr id="3" name="Text Placeholder 2"/>
          <p:cNvSpPr>
            <a:spLocks noGrp="1"/>
          </p:cNvSpPr>
          <p:nvPr>
            <p:ph type="body" sz="quarter" idx="16"/>
          </p:nvPr>
        </p:nvSpPr>
        <p:spPr>
          <a:xfrm>
            <a:off x="457200" y="1360489"/>
            <a:ext cx="8240713" cy="3059112"/>
          </a:xfrm>
        </p:spPr>
        <p:txBody>
          <a:bodyPr/>
          <a:lstStyle/>
          <a:p>
            <a:pPr>
              <a:lnSpc>
                <a:spcPct val="200000"/>
              </a:lnSpc>
            </a:pPr>
            <a:r>
              <a:rPr lang="en-GB" dirty="0"/>
              <a:t>Page Setup</a:t>
            </a:r>
          </a:p>
          <a:p>
            <a:pPr lvl="1">
              <a:lnSpc>
                <a:spcPct val="200000"/>
              </a:lnSpc>
            </a:pPr>
            <a:r>
              <a:rPr lang="en-GB" dirty="0"/>
              <a:t>It helps in setting the layout of the slides.</a:t>
            </a:r>
          </a:p>
          <a:p>
            <a:pPr>
              <a:lnSpc>
                <a:spcPct val="200000"/>
              </a:lnSpc>
            </a:pPr>
            <a:r>
              <a:rPr lang="en-GB" dirty="0"/>
              <a:t>Themes</a:t>
            </a:r>
          </a:p>
          <a:p>
            <a:pPr lvl="1">
              <a:lnSpc>
                <a:spcPct val="200000"/>
              </a:lnSpc>
            </a:pPr>
            <a:r>
              <a:rPr lang="en-GB" dirty="0"/>
              <a:t>It helps in inserting different themes to the presentation.</a:t>
            </a:r>
          </a:p>
        </p:txBody>
      </p:sp>
      <p:grpSp>
        <p:nvGrpSpPr>
          <p:cNvPr id="7" name="Group 6"/>
          <p:cNvGrpSpPr/>
          <p:nvPr/>
        </p:nvGrpSpPr>
        <p:grpSpPr>
          <a:xfrm>
            <a:off x="228600" y="4861466"/>
            <a:ext cx="8686800" cy="1691734"/>
            <a:chOff x="228600" y="4572000"/>
            <a:chExt cx="8686800" cy="1691734"/>
          </a:xfrm>
        </p:grpSpPr>
        <p:pic>
          <p:nvPicPr>
            <p:cNvPr id="4" name="Picture 3" descr="ss30.JPG"/>
            <p:cNvPicPr>
              <a:picLocks noChangeAspect="1"/>
            </p:cNvPicPr>
            <p:nvPr/>
          </p:nvPicPr>
          <p:blipFill>
            <a:blip r:embed="rId2" cstate="screen"/>
            <a:stretch>
              <a:fillRect/>
            </a:stretch>
          </p:blipFill>
          <p:spPr>
            <a:xfrm>
              <a:off x="228600" y="4572000"/>
              <a:ext cx="8686800" cy="1691734"/>
            </a:xfrm>
            <a:prstGeom prst="rect">
              <a:avLst/>
            </a:prstGeom>
            <a:ln>
              <a:solidFill>
                <a:schemeClr val="tx1"/>
              </a:solidFill>
            </a:ln>
          </p:spPr>
        </p:pic>
        <p:sp>
          <p:nvSpPr>
            <p:cNvPr id="5" name="Rectangle 4"/>
            <p:cNvSpPr/>
            <p:nvPr/>
          </p:nvSpPr>
          <p:spPr>
            <a:xfrm>
              <a:off x="228600" y="4953000"/>
              <a:ext cx="1066800" cy="12755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371600" y="4972894"/>
              <a:ext cx="5943600" cy="12755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892401"/>
          </a:xfrm>
        </p:spPr>
        <p:txBody>
          <a:bodyPr>
            <a:normAutofit/>
          </a:bodyPr>
          <a:lstStyle/>
          <a:p>
            <a:r>
              <a:rPr lang="en-GB" dirty="0"/>
              <a:t>Basic Computer Overview</a:t>
            </a:r>
          </a:p>
        </p:txBody>
      </p:sp>
    </p:spTree>
  </p:cSld>
  <p:clrMapOvr>
    <a:masterClrMapping/>
  </p:clrMapOvr>
  <p:transition spd="slow">
    <p:wipe dir="d"/>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Design </a:t>
            </a:r>
            <a:r>
              <a:rPr lang="en-GB" sz="1600" dirty="0"/>
              <a:t>(2 of 2)</a:t>
            </a:r>
          </a:p>
        </p:txBody>
      </p:sp>
      <p:sp>
        <p:nvSpPr>
          <p:cNvPr id="3" name="Text Placeholder 2"/>
          <p:cNvSpPr>
            <a:spLocks noGrp="1"/>
          </p:cNvSpPr>
          <p:nvPr>
            <p:ph type="body" sz="quarter" idx="16"/>
          </p:nvPr>
        </p:nvSpPr>
        <p:spPr>
          <a:xfrm>
            <a:off x="457200" y="1362456"/>
            <a:ext cx="8240713" cy="3059112"/>
          </a:xfrm>
        </p:spPr>
        <p:txBody>
          <a:bodyPr/>
          <a:lstStyle/>
          <a:p>
            <a:pPr>
              <a:lnSpc>
                <a:spcPct val="200000"/>
              </a:lnSpc>
            </a:pPr>
            <a:r>
              <a:rPr lang="en-GB" dirty="0"/>
              <a:t>Background </a:t>
            </a:r>
          </a:p>
          <a:p>
            <a:pPr lvl="1">
              <a:lnSpc>
                <a:spcPct val="200000"/>
              </a:lnSpc>
            </a:pPr>
            <a:r>
              <a:rPr lang="en-GB" dirty="0"/>
              <a:t>It helps in applying background styles and hide background graphics.</a:t>
            </a:r>
          </a:p>
        </p:txBody>
      </p:sp>
      <p:grpSp>
        <p:nvGrpSpPr>
          <p:cNvPr id="6" name="Group 5"/>
          <p:cNvGrpSpPr/>
          <p:nvPr/>
        </p:nvGrpSpPr>
        <p:grpSpPr>
          <a:xfrm>
            <a:off x="228600" y="4861466"/>
            <a:ext cx="8686800" cy="1691734"/>
            <a:chOff x="228600" y="4572000"/>
            <a:chExt cx="8686800" cy="1691734"/>
          </a:xfrm>
        </p:grpSpPr>
        <p:pic>
          <p:nvPicPr>
            <p:cNvPr id="4" name="Picture 3" descr="ss30.JPG"/>
            <p:cNvPicPr>
              <a:picLocks noChangeAspect="1"/>
            </p:cNvPicPr>
            <p:nvPr/>
          </p:nvPicPr>
          <p:blipFill>
            <a:blip r:embed="rId2" cstate="screen"/>
            <a:stretch>
              <a:fillRect/>
            </a:stretch>
          </p:blipFill>
          <p:spPr>
            <a:xfrm>
              <a:off x="228600" y="4572000"/>
              <a:ext cx="8686800" cy="1691734"/>
            </a:xfrm>
            <a:prstGeom prst="rect">
              <a:avLst/>
            </a:prstGeom>
            <a:ln>
              <a:solidFill>
                <a:schemeClr val="tx1"/>
              </a:solidFill>
            </a:ln>
          </p:spPr>
        </p:pic>
        <p:sp>
          <p:nvSpPr>
            <p:cNvPr id="5" name="Rectangle 4"/>
            <p:cNvSpPr/>
            <p:nvPr/>
          </p:nvSpPr>
          <p:spPr>
            <a:xfrm>
              <a:off x="7391400" y="4953000"/>
              <a:ext cx="1524000" cy="127550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Transitions </a:t>
            </a:r>
            <a:r>
              <a:rPr lang="en-GB" sz="1600" dirty="0"/>
              <a:t>(1 of 2)</a:t>
            </a:r>
          </a:p>
        </p:txBody>
      </p:sp>
      <p:sp>
        <p:nvSpPr>
          <p:cNvPr id="3" name="Text Placeholder 2"/>
          <p:cNvSpPr>
            <a:spLocks noGrp="1"/>
          </p:cNvSpPr>
          <p:nvPr>
            <p:ph type="body" sz="quarter" idx="16"/>
          </p:nvPr>
        </p:nvSpPr>
        <p:spPr>
          <a:xfrm>
            <a:off x="457200" y="1360489"/>
            <a:ext cx="8240713" cy="2830512"/>
          </a:xfrm>
        </p:spPr>
        <p:txBody>
          <a:bodyPr/>
          <a:lstStyle/>
          <a:p>
            <a:pPr>
              <a:lnSpc>
                <a:spcPct val="200000"/>
              </a:lnSpc>
            </a:pPr>
            <a:r>
              <a:rPr lang="en-GB" dirty="0"/>
              <a:t>Preview</a:t>
            </a:r>
          </a:p>
          <a:p>
            <a:pPr lvl="1">
              <a:lnSpc>
                <a:spcPct val="200000"/>
              </a:lnSpc>
            </a:pPr>
            <a:r>
              <a:rPr lang="en-GB" dirty="0"/>
              <a:t>To preview the transitions made on the slide.</a:t>
            </a:r>
          </a:p>
          <a:p>
            <a:pPr>
              <a:lnSpc>
                <a:spcPct val="200000"/>
              </a:lnSpc>
            </a:pPr>
            <a:r>
              <a:rPr lang="en-GB" dirty="0"/>
              <a:t>Transition to This Slide</a:t>
            </a:r>
          </a:p>
          <a:p>
            <a:pPr lvl="1">
              <a:lnSpc>
                <a:spcPct val="200000"/>
              </a:lnSpc>
            </a:pPr>
            <a:r>
              <a:rPr lang="en-GB" dirty="0"/>
              <a:t>To apply different transitions to the slides.</a:t>
            </a:r>
          </a:p>
        </p:txBody>
      </p:sp>
      <p:grpSp>
        <p:nvGrpSpPr>
          <p:cNvPr id="7" name="Group 6"/>
          <p:cNvGrpSpPr/>
          <p:nvPr/>
        </p:nvGrpSpPr>
        <p:grpSpPr>
          <a:xfrm>
            <a:off x="228600" y="5062882"/>
            <a:ext cx="8686800" cy="1490318"/>
            <a:chOff x="228600" y="4605682"/>
            <a:chExt cx="8686800" cy="1490318"/>
          </a:xfrm>
        </p:grpSpPr>
        <p:pic>
          <p:nvPicPr>
            <p:cNvPr id="4" name="Picture 3" descr="ss31.JPG"/>
            <p:cNvPicPr>
              <a:picLocks noChangeAspect="1"/>
            </p:cNvPicPr>
            <p:nvPr/>
          </p:nvPicPr>
          <p:blipFill>
            <a:blip r:embed="rId2" cstate="screen"/>
            <a:stretch>
              <a:fillRect/>
            </a:stretch>
          </p:blipFill>
          <p:spPr>
            <a:xfrm>
              <a:off x="228600" y="4605682"/>
              <a:ext cx="8686800" cy="1490318"/>
            </a:xfrm>
            <a:prstGeom prst="rect">
              <a:avLst/>
            </a:prstGeom>
            <a:ln>
              <a:solidFill>
                <a:schemeClr val="tx1"/>
              </a:solidFill>
            </a:ln>
          </p:spPr>
        </p:pic>
        <p:sp>
          <p:nvSpPr>
            <p:cNvPr id="5" name="Rectangle 4"/>
            <p:cNvSpPr/>
            <p:nvPr/>
          </p:nvSpPr>
          <p:spPr>
            <a:xfrm>
              <a:off x="228600" y="4953000"/>
              <a:ext cx="4572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62000" y="4953000"/>
              <a:ext cx="5562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Transitions </a:t>
            </a:r>
            <a:r>
              <a:rPr lang="en-GB" sz="1600" dirty="0"/>
              <a:t>(2 of 2)</a:t>
            </a:r>
          </a:p>
        </p:txBody>
      </p:sp>
      <p:sp>
        <p:nvSpPr>
          <p:cNvPr id="3" name="Text Placeholder 2"/>
          <p:cNvSpPr>
            <a:spLocks noGrp="1"/>
          </p:cNvSpPr>
          <p:nvPr>
            <p:ph type="body" sz="quarter" idx="16"/>
          </p:nvPr>
        </p:nvSpPr>
        <p:spPr>
          <a:xfrm>
            <a:off x="457200" y="1360489"/>
            <a:ext cx="8240713" cy="2830512"/>
          </a:xfrm>
        </p:spPr>
        <p:txBody>
          <a:bodyPr/>
          <a:lstStyle/>
          <a:p>
            <a:pPr>
              <a:lnSpc>
                <a:spcPct val="200000"/>
              </a:lnSpc>
            </a:pPr>
            <a:r>
              <a:rPr lang="en-GB" dirty="0"/>
              <a:t>Timing</a:t>
            </a:r>
          </a:p>
          <a:p>
            <a:pPr lvl="1">
              <a:lnSpc>
                <a:spcPct val="200000"/>
              </a:lnSpc>
            </a:pPr>
            <a:r>
              <a:rPr lang="en-GB" dirty="0"/>
              <a:t>To adjust the timing and sound effects for the transition of slides.</a:t>
            </a:r>
          </a:p>
        </p:txBody>
      </p:sp>
      <p:grpSp>
        <p:nvGrpSpPr>
          <p:cNvPr id="7" name="Group 6"/>
          <p:cNvGrpSpPr/>
          <p:nvPr/>
        </p:nvGrpSpPr>
        <p:grpSpPr>
          <a:xfrm>
            <a:off x="228600" y="5062882"/>
            <a:ext cx="8686800" cy="1490318"/>
            <a:chOff x="228600" y="4605682"/>
            <a:chExt cx="8686800" cy="1490318"/>
          </a:xfrm>
        </p:grpSpPr>
        <p:pic>
          <p:nvPicPr>
            <p:cNvPr id="4" name="Picture 3" descr="ss31.JPG"/>
            <p:cNvPicPr>
              <a:picLocks noChangeAspect="1"/>
            </p:cNvPicPr>
            <p:nvPr/>
          </p:nvPicPr>
          <p:blipFill>
            <a:blip r:embed="rId2" cstate="screen"/>
            <a:stretch>
              <a:fillRect/>
            </a:stretch>
          </p:blipFill>
          <p:spPr>
            <a:xfrm>
              <a:off x="228600" y="4605682"/>
              <a:ext cx="8686800" cy="1490318"/>
            </a:xfrm>
            <a:prstGeom prst="rect">
              <a:avLst/>
            </a:prstGeom>
            <a:ln>
              <a:solidFill>
                <a:schemeClr val="tx1"/>
              </a:solidFill>
            </a:ln>
          </p:spPr>
        </p:pic>
        <p:sp>
          <p:nvSpPr>
            <p:cNvPr id="6" name="Rectangle 5"/>
            <p:cNvSpPr/>
            <p:nvPr/>
          </p:nvSpPr>
          <p:spPr>
            <a:xfrm>
              <a:off x="6400800" y="4953000"/>
              <a:ext cx="2514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Animation </a:t>
            </a:r>
            <a:r>
              <a:rPr lang="en-GB" sz="1600" dirty="0"/>
              <a:t>(1 of 2)</a:t>
            </a:r>
          </a:p>
        </p:txBody>
      </p:sp>
      <p:sp>
        <p:nvSpPr>
          <p:cNvPr id="3" name="Text Placeholder 2"/>
          <p:cNvSpPr>
            <a:spLocks noGrp="1"/>
          </p:cNvSpPr>
          <p:nvPr>
            <p:ph type="body" sz="quarter" idx="16"/>
          </p:nvPr>
        </p:nvSpPr>
        <p:spPr>
          <a:xfrm>
            <a:off x="457200" y="1360489"/>
            <a:ext cx="8240713" cy="3211512"/>
          </a:xfrm>
        </p:spPr>
        <p:txBody>
          <a:bodyPr/>
          <a:lstStyle/>
          <a:p>
            <a:pPr>
              <a:lnSpc>
                <a:spcPct val="200000"/>
              </a:lnSpc>
            </a:pPr>
            <a:r>
              <a:rPr lang="en-GB" dirty="0"/>
              <a:t>Preview</a:t>
            </a:r>
          </a:p>
          <a:p>
            <a:pPr lvl="1">
              <a:lnSpc>
                <a:spcPct val="200000"/>
              </a:lnSpc>
            </a:pPr>
            <a:r>
              <a:rPr lang="en-GB" dirty="0"/>
              <a:t>To preview the animations made to the object.</a:t>
            </a:r>
          </a:p>
          <a:p>
            <a:pPr>
              <a:lnSpc>
                <a:spcPct val="200000"/>
              </a:lnSpc>
            </a:pPr>
            <a:r>
              <a:rPr lang="en-GB" dirty="0"/>
              <a:t>Animation</a:t>
            </a:r>
          </a:p>
          <a:p>
            <a:pPr lvl="1">
              <a:lnSpc>
                <a:spcPct val="200000"/>
              </a:lnSpc>
            </a:pPr>
            <a:r>
              <a:rPr lang="en-GB" dirty="0"/>
              <a:t>To apply different animations to the object.</a:t>
            </a:r>
          </a:p>
        </p:txBody>
      </p:sp>
      <p:grpSp>
        <p:nvGrpSpPr>
          <p:cNvPr id="7" name="Group 6"/>
          <p:cNvGrpSpPr/>
          <p:nvPr/>
        </p:nvGrpSpPr>
        <p:grpSpPr>
          <a:xfrm>
            <a:off x="228600" y="5169178"/>
            <a:ext cx="8686800" cy="1384022"/>
            <a:chOff x="228600" y="4711978"/>
            <a:chExt cx="8686800" cy="1384022"/>
          </a:xfrm>
        </p:grpSpPr>
        <p:pic>
          <p:nvPicPr>
            <p:cNvPr id="4" name="Picture 3" descr="ss32.JPG"/>
            <p:cNvPicPr>
              <a:picLocks noChangeAspect="1"/>
            </p:cNvPicPr>
            <p:nvPr/>
          </p:nvPicPr>
          <p:blipFill>
            <a:blip r:embed="rId2" cstate="screen"/>
            <a:stretch>
              <a:fillRect/>
            </a:stretch>
          </p:blipFill>
          <p:spPr>
            <a:xfrm>
              <a:off x="228600" y="4711978"/>
              <a:ext cx="8686800" cy="1384022"/>
            </a:xfrm>
            <a:prstGeom prst="rect">
              <a:avLst/>
            </a:prstGeom>
            <a:ln>
              <a:solidFill>
                <a:schemeClr val="tx1"/>
              </a:solidFill>
            </a:ln>
          </p:spPr>
        </p:pic>
        <p:sp>
          <p:nvSpPr>
            <p:cNvPr id="5" name="Rectangle 4"/>
            <p:cNvSpPr/>
            <p:nvPr/>
          </p:nvSpPr>
          <p:spPr>
            <a:xfrm>
              <a:off x="228600" y="5029200"/>
              <a:ext cx="4572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762000" y="5029200"/>
              <a:ext cx="41910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Animation </a:t>
            </a:r>
            <a:r>
              <a:rPr lang="en-GB" sz="1600" dirty="0"/>
              <a:t>(2 of 2)</a:t>
            </a:r>
          </a:p>
        </p:txBody>
      </p:sp>
      <p:sp>
        <p:nvSpPr>
          <p:cNvPr id="3" name="Text Placeholder 2"/>
          <p:cNvSpPr>
            <a:spLocks noGrp="1"/>
          </p:cNvSpPr>
          <p:nvPr>
            <p:ph type="body" sz="quarter" idx="16"/>
          </p:nvPr>
        </p:nvSpPr>
        <p:spPr>
          <a:xfrm>
            <a:off x="457200" y="1360489"/>
            <a:ext cx="8240713" cy="3211512"/>
          </a:xfrm>
        </p:spPr>
        <p:txBody>
          <a:bodyPr/>
          <a:lstStyle/>
          <a:p>
            <a:pPr>
              <a:lnSpc>
                <a:spcPct val="200000"/>
              </a:lnSpc>
            </a:pPr>
            <a:r>
              <a:rPr lang="en-GB" dirty="0"/>
              <a:t>Advanced Animation</a:t>
            </a:r>
          </a:p>
          <a:p>
            <a:pPr lvl="1">
              <a:lnSpc>
                <a:spcPct val="200000"/>
              </a:lnSpc>
            </a:pPr>
            <a:r>
              <a:rPr lang="en-GB" dirty="0"/>
              <a:t>Applies advanced animations to the object.</a:t>
            </a:r>
          </a:p>
          <a:p>
            <a:pPr>
              <a:lnSpc>
                <a:spcPct val="200000"/>
              </a:lnSpc>
            </a:pPr>
            <a:r>
              <a:rPr lang="en-GB" dirty="0"/>
              <a:t>Timing </a:t>
            </a:r>
          </a:p>
          <a:p>
            <a:pPr lvl="1">
              <a:lnSpc>
                <a:spcPct val="200000"/>
              </a:lnSpc>
            </a:pPr>
            <a:r>
              <a:rPr lang="en-GB" dirty="0"/>
              <a:t>To adjust the timing of the animation made for the object.</a:t>
            </a:r>
          </a:p>
        </p:txBody>
      </p:sp>
      <p:grpSp>
        <p:nvGrpSpPr>
          <p:cNvPr id="7" name="Group 6"/>
          <p:cNvGrpSpPr/>
          <p:nvPr/>
        </p:nvGrpSpPr>
        <p:grpSpPr>
          <a:xfrm>
            <a:off x="228600" y="5169178"/>
            <a:ext cx="8686800" cy="1384022"/>
            <a:chOff x="228600" y="4711978"/>
            <a:chExt cx="8686800" cy="1384022"/>
          </a:xfrm>
        </p:grpSpPr>
        <p:pic>
          <p:nvPicPr>
            <p:cNvPr id="4" name="Picture 3" descr="ss32.JPG"/>
            <p:cNvPicPr>
              <a:picLocks noChangeAspect="1"/>
            </p:cNvPicPr>
            <p:nvPr/>
          </p:nvPicPr>
          <p:blipFill>
            <a:blip r:embed="rId2" cstate="screen"/>
            <a:stretch>
              <a:fillRect/>
            </a:stretch>
          </p:blipFill>
          <p:spPr>
            <a:xfrm>
              <a:off x="228600" y="4711978"/>
              <a:ext cx="8686800" cy="1384022"/>
            </a:xfrm>
            <a:prstGeom prst="rect">
              <a:avLst/>
            </a:prstGeom>
            <a:ln>
              <a:solidFill>
                <a:schemeClr val="tx1"/>
              </a:solidFill>
            </a:ln>
          </p:spPr>
        </p:pic>
        <p:sp>
          <p:nvSpPr>
            <p:cNvPr id="5" name="Rectangle 4"/>
            <p:cNvSpPr/>
            <p:nvPr/>
          </p:nvSpPr>
          <p:spPr>
            <a:xfrm>
              <a:off x="6705600" y="5029200"/>
              <a:ext cx="22098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953000" y="5029200"/>
              <a:ext cx="16764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Slide Show </a:t>
            </a:r>
            <a:r>
              <a:rPr lang="en-GB" sz="1600" dirty="0"/>
              <a:t>(1 of 2)</a:t>
            </a:r>
          </a:p>
        </p:txBody>
      </p:sp>
      <p:sp>
        <p:nvSpPr>
          <p:cNvPr id="3" name="Text Placeholder 2"/>
          <p:cNvSpPr>
            <a:spLocks noGrp="1"/>
          </p:cNvSpPr>
          <p:nvPr>
            <p:ph type="body" sz="quarter" idx="16"/>
          </p:nvPr>
        </p:nvSpPr>
        <p:spPr>
          <a:xfrm>
            <a:off x="457200" y="1360488"/>
            <a:ext cx="8240713" cy="3440111"/>
          </a:xfrm>
        </p:spPr>
        <p:txBody>
          <a:bodyPr>
            <a:normAutofit/>
          </a:bodyPr>
          <a:lstStyle/>
          <a:p>
            <a:pPr>
              <a:lnSpc>
                <a:spcPct val="200000"/>
              </a:lnSpc>
            </a:pPr>
            <a:r>
              <a:rPr lang="en-GB" dirty="0"/>
              <a:t>Start Slide Show</a:t>
            </a:r>
          </a:p>
          <a:p>
            <a:pPr lvl="1">
              <a:lnSpc>
                <a:spcPct val="200000"/>
              </a:lnSpc>
            </a:pPr>
            <a:r>
              <a:rPr lang="en-GB" dirty="0"/>
              <a:t>To create or play a slide show. Custom slide show can be done by adding transitions or animation effects to the text or object.</a:t>
            </a:r>
          </a:p>
          <a:p>
            <a:pPr>
              <a:lnSpc>
                <a:spcPct val="200000"/>
              </a:lnSpc>
            </a:pPr>
            <a:r>
              <a:rPr lang="en-GB" dirty="0"/>
              <a:t>Set Up</a:t>
            </a:r>
          </a:p>
          <a:p>
            <a:pPr lvl="1">
              <a:lnSpc>
                <a:spcPct val="200000"/>
              </a:lnSpc>
            </a:pPr>
            <a:r>
              <a:rPr lang="en-GB" dirty="0"/>
              <a:t>To set the timings and recordings of the slide show.</a:t>
            </a:r>
          </a:p>
        </p:txBody>
      </p:sp>
      <p:grpSp>
        <p:nvGrpSpPr>
          <p:cNvPr id="7" name="Group 6"/>
          <p:cNvGrpSpPr/>
          <p:nvPr/>
        </p:nvGrpSpPr>
        <p:grpSpPr>
          <a:xfrm>
            <a:off x="261937" y="5029200"/>
            <a:ext cx="8620125" cy="1524000"/>
            <a:chOff x="261937" y="4572000"/>
            <a:chExt cx="8620125" cy="1524000"/>
          </a:xfrm>
        </p:grpSpPr>
        <p:pic>
          <p:nvPicPr>
            <p:cNvPr id="4" name="Picture 3" descr="ss33.JPG"/>
            <p:cNvPicPr>
              <a:picLocks noChangeAspect="1"/>
            </p:cNvPicPr>
            <p:nvPr/>
          </p:nvPicPr>
          <p:blipFill>
            <a:blip r:embed="rId2" cstate="screen"/>
            <a:stretch>
              <a:fillRect/>
            </a:stretch>
          </p:blipFill>
          <p:spPr>
            <a:xfrm>
              <a:off x="261937" y="4572000"/>
              <a:ext cx="8620125" cy="1524000"/>
            </a:xfrm>
            <a:prstGeom prst="rect">
              <a:avLst/>
            </a:prstGeom>
            <a:ln>
              <a:solidFill>
                <a:schemeClr val="tx1"/>
              </a:solidFill>
            </a:ln>
          </p:spPr>
        </p:pic>
        <p:sp>
          <p:nvSpPr>
            <p:cNvPr id="5" name="Rectangle 4"/>
            <p:cNvSpPr/>
            <p:nvPr/>
          </p:nvSpPr>
          <p:spPr>
            <a:xfrm>
              <a:off x="304800" y="5029200"/>
              <a:ext cx="25908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2971800" y="5029200"/>
              <a:ext cx="35814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Slide Show </a:t>
            </a:r>
            <a:r>
              <a:rPr lang="en-GB" sz="1600" dirty="0"/>
              <a:t>(2 of 2)</a:t>
            </a:r>
          </a:p>
        </p:txBody>
      </p:sp>
      <p:sp>
        <p:nvSpPr>
          <p:cNvPr id="3" name="Text Placeholder 2"/>
          <p:cNvSpPr>
            <a:spLocks noGrp="1"/>
          </p:cNvSpPr>
          <p:nvPr>
            <p:ph type="body" sz="quarter" idx="16"/>
          </p:nvPr>
        </p:nvSpPr>
        <p:spPr>
          <a:xfrm>
            <a:off x="457200" y="1360489"/>
            <a:ext cx="8240713" cy="2906712"/>
          </a:xfrm>
        </p:spPr>
        <p:txBody>
          <a:bodyPr/>
          <a:lstStyle/>
          <a:p>
            <a:pPr>
              <a:lnSpc>
                <a:spcPct val="200000"/>
              </a:lnSpc>
            </a:pPr>
            <a:r>
              <a:rPr lang="en-GB" dirty="0"/>
              <a:t>Monitors </a:t>
            </a:r>
          </a:p>
          <a:p>
            <a:pPr lvl="1">
              <a:lnSpc>
                <a:spcPct val="200000"/>
              </a:lnSpc>
            </a:pPr>
            <a:r>
              <a:rPr lang="en-GB" dirty="0"/>
              <a:t>It shows the full screen slide show.</a:t>
            </a:r>
          </a:p>
          <a:p>
            <a:pPr>
              <a:lnSpc>
                <a:spcPct val="100000"/>
              </a:lnSpc>
            </a:pPr>
            <a:endParaRPr lang="en-GB" dirty="0"/>
          </a:p>
        </p:txBody>
      </p:sp>
      <p:grpSp>
        <p:nvGrpSpPr>
          <p:cNvPr id="6" name="Group 5"/>
          <p:cNvGrpSpPr/>
          <p:nvPr/>
        </p:nvGrpSpPr>
        <p:grpSpPr>
          <a:xfrm>
            <a:off x="261937" y="5029200"/>
            <a:ext cx="8653463" cy="1524000"/>
            <a:chOff x="261937" y="4572000"/>
            <a:chExt cx="8653463" cy="1524000"/>
          </a:xfrm>
        </p:grpSpPr>
        <p:pic>
          <p:nvPicPr>
            <p:cNvPr id="4" name="Picture 3" descr="ss33.JPG"/>
            <p:cNvPicPr>
              <a:picLocks noChangeAspect="1"/>
            </p:cNvPicPr>
            <p:nvPr/>
          </p:nvPicPr>
          <p:blipFill>
            <a:blip r:embed="rId2" cstate="screen"/>
            <a:stretch>
              <a:fillRect/>
            </a:stretch>
          </p:blipFill>
          <p:spPr>
            <a:xfrm>
              <a:off x="261937" y="4572000"/>
              <a:ext cx="8620125" cy="1524000"/>
            </a:xfrm>
            <a:prstGeom prst="rect">
              <a:avLst/>
            </a:prstGeom>
            <a:ln>
              <a:solidFill>
                <a:schemeClr val="tx1"/>
              </a:solidFill>
            </a:ln>
          </p:spPr>
        </p:pic>
        <p:sp>
          <p:nvSpPr>
            <p:cNvPr id="5" name="Rectangle 4"/>
            <p:cNvSpPr/>
            <p:nvPr/>
          </p:nvSpPr>
          <p:spPr>
            <a:xfrm>
              <a:off x="6553200" y="5029200"/>
              <a:ext cx="23622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Review </a:t>
            </a:r>
            <a:r>
              <a:rPr lang="en-GB" sz="1600" dirty="0"/>
              <a:t>(1 of 2)</a:t>
            </a:r>
          </a:p>
        </p:txBody>
      </p:sp>
      <p:sp>
        <p:nvSpPr>
          <p:cNvPr id="3" name="Text Placeholder 2"/>
          <p:cNvSpPr>
            <a:spLocks noGrp="1"/>
          </p:cNvSpPr>
          <p:nvPr>
            <p:ph type="body" sz="quarter" idx="16"/>
          </p:nvPr>
        </p:nvSpPr>
        <p:spPr>
          <a:xfrm>
            <a:off x="457200" y="1360489"/>
            <a:ext cx="8240713" cy="3211512"/>
          </a:xfrm>
        </p:spPr>
        <p:txBody>
          <a:bodyPr/>
          <a:lstStyle/>
          <a:p>
            <a:pPr>
              <a:lnSpc>
                <a:spcPct val="200000"/>
              </a:lnSpc>
            </a:pPr>
            <a:r>
              <a:rPr lang="en-GB" dirty="0"/>
              <a:t>Proofing</a:t>
            </a:r>
          </a:p>
          <a:p>
            <a:pPr lvl="1">
              <a:lnSpc>
                <a:spcPct val="200000"/>
              </a:lnSpc>
            </a:pPr>
            <a:r>
              <a:rPr lang="en-GB" dirty="0"/>
              <a:t>To check for the grammar and spelling.</a:t>
            </a:r>
          </a:p>
          <a:p>
            <a:pPr>
              <a:lnSpc>
                <a:spcPct val="200000"/>
              </a:lnSpc>
            </a:pPr>
            <a:r>
              <a:rPr lang="en-GB" dirty="0"/>
              <a:t>Language</a:t>
            </a:r>
          </a:p>
          <a:p>
            <a:pPr lvl="1">
              <a:lnSpc>
                <a:spcPct val="200000"/>
              </a:lnSpc>
            </a:pPr>
            <a:r>
              <a:rPr lang="en-GB" dirty="0"/>
              <a:t>To change and translate the language.</a:t>
            </a:r>
          </a:p>
        </p:txBody>
      </p:sp>
      <p:grpSp>
        <p:nvGrpSpPr>
          <p:cNvPr id="7" name="Group 6"/>
          <p:cNvGrpSpPr/>
          <p:nvPr/>
        </p:nvGrpSpPr>
        <p:grpSpPr>
          <a:xfrm>
            <a:off x="228600" y="5181600"/>
            <a:ext cx="8686800" cy="1371600"/>
            <a:chOff x="228600" y="4648200"/>
            <a:chExt cx="8686800" cy="1371600"/>
          </a:xfrm>
        </p:grpSpPr>
        <p:pic>
          <p:nvPicPr>
            <p:cNvPr id="4" name="Picture 3" descr="ss34.JPG"/>
            <p:cNvPicPr>
              <a:picLocks noChangeAspect="1"/>
            </p:cNvPicPr>
            <p:nvPr/>
          </p:nvPicPr>
          <p:blipFill>
            <a:blip r:embed="rId2" cstate="screen"/>
            <a:stretch>
              <a:fillRect/>
            </a:stretch>
          </p:blipFill>
          <p:spPr>
            <a:xfrm>
              <a:off x="228600" y="4648200"/>
              <a:ext cx="8686800" cy="1371600"/>
            </a:xfrm>
            <a:prstGeom prst="rect">
              <a:avLst/>
            </a:prstGeom>
            <a:ln>
              <a:solidFill>
                <a:schemeClr val="tx1"/>
              </a:solidFill>
            </a:ln>
          </p:spPr>
        </p:pic>
        <p:sp>
          <p:nvSpPr>
            <p:cNvPr id="5" name="Rectangle 4"/>
            <p:cNvSpPr/>
            <p:nvPr/>
          </p:nvSpPr>
          <p:spPr>
            <a:xfrm>
              <a:off x="228600" y="4953000"/>
              <a:ext cx="16002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905000" y="4953000"/>
              <a:ext cx="10668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Review </a:t>
            </a:r>
            <a:r>
              <a:rPr lang="en-GB" sz="1600" dirty="0"/>
              <a:t>(2 of 2)</a:t>
            </a:r>
          </a:p>
        </p:txBody>
      </p:sp>
      <p:sp>
        <p:nvSpPr>
          <p:cNvPr id="3" name="Text Placeholder 2"/>
          <p:cNvSpPr>
            <a:spLocks noGrp="1"/>
          </p:cNvSpPr>
          <p:nvPr>
            <p:ph type="body" sz="quarter" idx="16"/>
          </p:nvPr>
        </p:nvSpPr>
        <p:spPr>
          <a:xfrm>
            <a:off x="457200" y="1360489"/>
            <a:ext cx="8240713" cy="3211512"/>
          </a:xfrm>
        </p:spPr>
        <p:txBody>
          <a:bodyPr/>
          <a:lstStyle/>
          <a:p>
            <a:pPr>
              <a:lnSpc>
                <a:spcPct val="200000"/>
              </a:lnSpc>
            </a:pPr>
            <a:r>
              <a:rPr lang="en-GB" dirty="0"/>
              <a:t>Comments</a:t>
            </a:r>
          </a:p>
          <a:p>
            <a:pPr lvl="1">
              <a:lnSpc>
                <a:spcPct val="200000"/>
              </a:lnSpc>
            </a:pPr>
            <a:r>
              <a:rPr lang="en-GB" dirty="0"/>
              <a:t>To insert a new comment.</a:t>
            </a:r>
          </a:p>
          <a:p>
            <a:pPr>
              <a:lnSpc>
                <a:spcPct val="200000"/>
              </a:lnSpc>
            </a:pPr>
            <a:r>
              <a:rPr lang="en-GB" dirty="0"/>
              <a:t>Compare</a:t>
            </a:r>
          </a:p>
          <a:p>
            <a:pPr lvl="1">
              <a:lnSpc>
                <a:spcPct val="200000"/>
              </a:lnSpc>
            </a:pPr>
            <a:r>
              <a:rPr lang="en-GB" dirty="0"/>
              <a:t>To compare two versions of the presentation.</a:t>
            </a:r>
          </a:p>
        </p:txBody>
      </p:sp>
      <p:grpSp>
        <p:nvGrpSpPr>
          <p:cNvPr id="7" name="Group 6"/>
          <p:cNvGrpSpPr/>
          <p:nvPr/>
        </p:nvGrpSpPr>
        <p:grpSpPr>
          <a:xfrm>
            <a:off x="228600" y="5181600"/>
            <a:ext cx="8686800" cy="1371600"/>
            <a:chOff x="228600" y="4648200"/>
            <a:chExt cx="8686800" cy="1371600"/>
          </a:xfrm>
        </p:grpSpPr>
        <p:pic>
          <p:nvPicPr>
            <p:cNvPr id="4" name="Picture 3" descr="ss34.JPG"/>
            <p:cNvPicPr>
              <a:picLocks noChangeAspect="1"/>
            </p:cNvPicPr>
            <p:nvPr/>
          </p:nvPicPr>
          <p:blipFill>
            <a:blip r:embed="rId2" cstate="screen"/>
            <a:stretch>
              <a:fillRect/>
            </a:stretch>
          </p:blipFill>
          <p:spPr>
            <a:xfrm>
              <a:off x="228600" y="4648200"/>
              <a:ext cx="8686800" cy="1371600"/>
            </a:xfrm>
            <a:prstGeom prst="rect">
              <a:avLst/>
            </a:prstGeom>
            <a:ln>
              <a:solidFill>
                <a:schemeClr val="tx1"/>
              </a:solidFill>
            </a:ln>
          </p:spPr>
        </p:pic>
        <p:sp>
          <p:nvSpPr>
            <p:cNvPr id="5" name="Rectangle 4"/>
            <p:cNvSpPr/>
            <p:nvPr/>
          </p:nvSpPr>
          <p:spPr>
            <a:xfrm>
              <a:off x="3048000" y="4953000"/>
              <a:ext cx="28956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6019800" y="4953000"/>
              <a:ext cx="28956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View </a:t>
            </a:r>
            <a:r>
              <a:rPr lang="en-GB" sz="1600" dirty="0"/>
              <a:t>(1 of 4)</a:t>
            </a:r>
          </a:p>
        </p:txBody>
      </p:sp>
      <p:sp>
        <p:nvSpPr>
          <p:cNvPr id="3" name="Text Placeholder 2"/>
          <p:cNvSpPr>
            <a:spLocks noGrp="1"/>
          </p:cNvSpPr>
          <p:nvPr>
            <p:ph type="body" sz="quarter" idx="16"/>
          </p:nvPr>
        </p:nvSpPr>
        <p:spPr>
          <a:xfrm>
            <a:off x="457200" y="1360489"/>
            <a:ext cx="8240713" cy="3135312"/>
          </a:xfrm>
        </p:spPr>
        <p:txBody>
          <a:bodyPr/>
          <a:lstStyle/>
          <a:p>
            <a:pPr>
              <a:lnSpc>
                <a:spcPct val="200000"/>
              </a:lnSpc>
            </a:pPr>
            <a:r>
              <a:rPr lang="en-GB" dirty="0"/>
              <a:t>Presentation Views</a:t>
            </a:r>
          </a:p>
          <a:p>
            <a:pPr lvl="1">
              <a:lnSpc>
                <a:spcPct val="200000"/>
              </a:lnSpc>
            </a:pPr>
            <a:r>
              <a:rPr lang="en-GB" dirty="0"/>
              <a:t>To view the presentation in different forms.</a:t>
            </a:r>
          </a:p>
          <a:p>
            <a:pPr>
              <a:lnSpc>
                <a:spcPct val="200000"/>
              </a:lnSpc>
            </a:pPr>
            <a:r>
              <a:rPr lang="en-GB" dirty="0"/>
              <a:t>Master Views</a:t>
            </a:r>
          </a:p>
          <a:p>
            <a:pPr lvl="1">
              <a:lnSpc>
                <a:spcPct val="200000"/>
              </a:lnSpc>
            </a:pPr>
            <a:r>
              <a:rPr lang="en-GB" dirty="0"/>
              <a:t>To display the different master views.</a:t>
            </a:r>
          </a:p>
          <a:p>
            <a:pPr>
              <a:lnSpc>
                <a:spcPct val="100000"/>
              </a:lnSpc>
            </a:pPr>
            <a:endParaRPr lang="en-GB" dirty="0"/>
          </a:p>
        </p:txBody>
      </p:sp>
      <p:grpSp>
        <p:nvGrpSpPr>
          <p:cNvPr id="7" name="Group 6"/>
          <p:cNvGrpSpPr/>
          <p:nvPr/>
        </p:nvGrpSpPr>
        <p:grpSpPr>
          <a:xfrm>
            <a:off x="228599" y="5029200"/>
            <a:ext cx="8686802" cy="1524000"/>
            <a:chOff x="228599" y="4572000"/>
            <a:chExt cx="8686802" cy="1524000"/>
          </a:xfrm>
        </p:grpSpPr>
        <p:pic>
          <p:nvPicPr>
            <p:cNvPr id="4" name="Picture 3" descr="ss35.JPG"/>
            <p:cNvPicPr>
              <a:picLocks noChangeAspect="1"/>
            </p:cNvPicPr>
            <p:nvPr/>
          </p:nvPicPr>
          <p:blipFill>
            <a:blip r:embed="rId2" cstate="screen"/>
            <a:stretch>
              <a:fillRect/>
            </a:stretch>
          </p:blipFill>
          <p:spPr>
            <a:xfrm>
              <a:off x="228599" y="4572000"/>
              <a:ext cx="8686802" cy="1524000"/>
            </a:xfrm>
            <a:prstGeom prst="rect">
              <a:avLst/>
            </a:prstGeom>
            <a:solidFill>
              <a:schemeClr val="tx1"/>
            </a:solidFill>
            <a:ln>
              <a:solidFill>
                <a:schemeClr val="tx1"/>
              </a:solidFill>
            </a:ln>
          </p:spPr>
        </p:pic>
        <p:sp>
          <p:nvSpPr>
            <p:cNvPr id="5" name="Rectangle 4"/>
            <p:cNvSpPr/>
            <p:nvPr/>
          </p:nvSpPr>
          <p:spPr>
            <a:xfrm>
              <a:off x="228600" y="4953000"/>
              <a:ext cx="1752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1981200" y="4953000"/>
              <a:ext cx="1371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01884" y="1371600"/>
            <a:ext cx="4542116" cy="4991100"/>
          </a:xfrm>
        </p:spPr>
        <p:txBody>
          <a:bodyPr>
            <a:normAutofit/>
          </a:bodyPr>
          <a:lstStyle/>
          <a:p>
            <a:pPr>
              <a:lnSpc>
                <a:spcPct val="200000"/>
              </a:lnSpc>
              <a:buSzPct val="70000"/>
              <a:buBlip>
                <a:blip r:embed="rId2"/>
              </a:buBlip>
            </a:pPr>
            <a:r>
              <a:rPr lang="en-GB" dirty="0"/>
              <a:t>A computer is an electronic device </a:t>
            </a:r>
            <a:r>
              <a:rPr lang="en-US" dirty="0"/>
              <a:t>that can be programmed to manipulate data.</a:t>
            </a:r>
            <a:endParaRPr lang="en-GB" dirty="0"/>
          </a:p>
          <a:p>
            <a:pPr>
              <a:lnSpc>
                <a:spcPct val="200000"/>
              </a:lnSpc>
              <a:buSzPct val="70000"/>
              <a:buBlip>
                <a:blip r:embed="rId2"/>
              </a:buBlip>
            </a:pPr>
            <a:r>
              <a:rPr lang="en-US" dirty="0"/>
              <a:t>It accepts instructions and data through input devices.</a:t>
            </a:r>
          </a:p>
          <a:p>
            <a:pPr>
              <a:lnSpc>
                <a:spcPct val="200000"/>
              </a:lnSpc>
              <a:buSzPct val="70000"/>
              <a:buBlip>
                <a:blip r:embed="rId2"/>
              </a:buBlip>
            </a:pPr>
            <a:r>
              <a:rPr lang="en-US" dirty="0"/>
              <a:t>Processes the data </a:t>
            </a:r>
            <a:r>
              <a:rPr dirty="0"/>
              <a:t>in</a:t>
            </a:r>
            <a:r>
              <a:rPr lang="en-US" dirty="0"/>
              <a:t> the CPU.</a:t>
            </a:r>
          </a:p>
          <a:p>
            <a:pPr>
              <a:lnSpc>
                <a:spcPct val="200000"/>
              </a:lnSpc>
              <a:buSzPct val="70000"/>
              <a:buBlip>
                <a:blip r:embed="rId2"/>
              </a:buBlip>
            </a:pPr>
            <a:r>
              <a:rPr lang="en-US" dirty="0"/>
              <a:t>Provides the output using output devices.</a:t>
            </a:r>
            <a:endParaRPr lang="en-GB" dirty="0"/>
          </a:p>
        </p:txBody>
      </p:sp>
      <p:sp>
        <p:nvSpPr>
          <p:cNvPr id="4" name="Title 3"/>
          <p:cNvSpPr>
            <a:spLocks noGrp="1"/>
          </p:cNvSpPr>
          <p:nvPr>
            <p:ph type="title"/>
          </p:nvPr>
        </p:nvSpPr>
        <p:spPr>
          <a:xfrm>
            <a:off x="0" y="0"/>
            <a:ext cx="9144000" cy="838199"/>
          </a:xfrm>
        </p:spPr>
        <p:txBody>
          <a:bodyPr/>
          <a:lstStyle/>
          <a:p>
            <a:pPr>
              <a:lnSpc>
                <a:spcPct val="150000"/>
              </a:lnSpc>
            </a:pPr>
            <a:r>
              <a:rPr lang="en-GB" dirty="0"/>
              <a:t>Computer </a:t>
            </a:r>
            <a:r>
              <a:rPr lang="en-GB" sz="1600" dirty="0"/>
              <a:t>(1 of 2)</a:t>
            </a:r>
          </a:p>
        </p:txBody>
      </p:sp>
      <p:pic>
        <p:nvPicPr>
          <p:cNvPr id="8" name="Picture 7" descr="12029158-1130x1699.jpg"/>
          <p:cNvPicPr>
            <a:picLocks noChangeAspect="1"/>
          </p:cNvPicPr>
          <p:nvPr/>
        </p:nvPicPr>
        <p:blipFill>
          <a:blip r:embed="rId3" cstate="email"/>
          <a:stretch>
            <a:fillRect/>
          </a:stretch>
        </p:blipFill>
        <p:spPr>
          <a:xfrm>
            <a:off x="0" y="1714500"/>
            <a:ext cx="4601884" cy="3060700"/>
          </a:xfrm>
          <a:prstGeom prst="rect">
            <a:avLst/>
          </a:prstGeom>
        </p:spPr>
      </p:pic>
    </p:spTree>
  </p:cSld>
  <p:clrMapOvr>
    <a:masterClrMapping/>
  </p:clrMapOvr>
  <p:transition spd="slow">
    <p:wipe dir="d"/>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View </a:t>
            </a:r>
            <a:r>
              <a:rPr lang="en-GB" sz="1600" dirty="0"/>
              <a:t>(2 of 4)</a:t>
            </a:r>
          </a:p>
        </p:txBody>
      </p:sp>
      <p:sp>
        <p:nvSpPr>
          <p:cNvPr id="3" name="Text Placeholder 2"/>
          <p:cNvSpPr>
            <a:spLocks noGrp="1"/>
          </p:cNvSpPr>
          <p:nvPr>
            <p:ph type="body" sz="quarter" idx="16"/>
          </p:nvPr>
        </p:nvSpPr>
        <p:spPr>
          <a:xfrm>
            <a:off x="457200" y="1360489"/>
            <a:ext cx="8240713" cy="3135312"/>
          </a:xfrm>
        </p:spPr>
        <p:txBody>
          <a:bodyPr/>
          <a:lstStyle/>
          <a:p>
            <a:pPr>
              <a:lnSpc>
                <a:spcPct val="200000"/>
              </a:lnSpc>
            </a:pPr>
            <a:r>
              <a:rPr lang="en-GB" dirty="0"/>
              <a:t>Show</a:t>
            </a:r>
          </a:p>
          <a:p>
            <a:pPr lvl="1">
              <a:lnSpc>
                <a:spcPct val="200000"/>
              </a:lnSpc>
            </a:pPr>
            <a:r>
              <a:rPr lang="en-GB" dirty="0"/>
              <a:t>It shows the workbook in ruler, gridlines and so on.</a:t>
            </a:r>
          </a:p>
          <a:p>
            <a:pPr>
              <a:lnSpc>
                <a:spcPct val="200000"/>
              </a:lnSpc>
            </a:pPr>
            <a:r>
              <a:rPr lang="en-GB" dirty="0"/>
              <a:t>Zoom</a:t>
            </a:r>
          </a:p>
          <a:p>
            <a:pPr lvl="1">
              <a:lnSpc>
                <a:spcPct val="200000"/>
              </a:lnSpc>
            </a:pPr>
            <a:r>
              <a:rPr lang="en-GB" dirty="0"/>
              <a:t>To zoom the content.</a:t>
            </a:r>
          </a:p>
        </p:txBody>
      </p:sp>
      <p:grpSp>
        <p:nvGrpSpPr>
          <p:cNvPr id="7" name="Group 6"/>
          <p:cNvGrpSpPr/>
          <p:nvPr/>
        </p:nvGrpSpPr>
        <p:grpSpPr>
          <a:xfrm>
            <a:off x="228599" y="5029200"/>
            <a:ext cx="8686802" cy="1524000"/>
            <a:chOff x="228599" y="4572000"/>
            <a:chExt cx="8686802" cy="1524000"/>
          </a:xfrm>
        </p:grpSpPr>
        <p:pic>
          <p:nvPicPr>
            <p:cNvPr id="4" name="Picture 3" descr="ss35.JPG"/>
            <p:cNvPicPr>
              <a:picLocks noChangeAspect="1"/>
            </p:cNvPicPr>
            <p:nvPr/>
          </p:nvPicPr>
          <p:blipFill>
            <a:blip r:embed="rId2" cstate="screen"/>
            <a:stretch>
              <a:fillRect/>
            </a:stretch>
          </p:blipFill>
          <p:spPr>
            <a:xfrm>
              <a:off x="228599" y="4572000"/>
              <a:ext cx="8686802" cy="1524000"/>
            </a:xfrm>
            <a:prstGeom prst="rect">
              <a:avLst/>
            </a:prstGeom>
            <a:ln>
              <a:solidFill>
                <a:schemeClr val="tx1"/>
              </a:solidFill>
            </a:ln>
          </p:spPr>
        </p:pic>
        <p:sp>
          <p:nvSpPr>
            <p:cNvPr id="5" name="Rectangle 4"/>
            <p:cNvSpPr/>
            <p:nvPr/>
          </p:nvSpPr>
          <p:spPr>
            <a:xfrm>
              <a:off x="3429000" y="4953000"/>
              <a:ext cx="7620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191000" y="4953000"/>
              <a:ext cx="9906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View </a:t>
            </a:r>
            <a:r>
              <a:rPr lang="en-GB" sz="1600" dirty="0"/>
              <a:t>(3 of 4)</a:t>
            </a:r>
          </a:p>
        </p:txBody>
      </p:sp>
      <p:sp>
        <p:nvSpPr>
          <p:cNvPr id="3" name="Text Placeholder 2"/>
          <p:cNvSpPr>
            <a:spLocks noGrp="1"/>
          </p:cNvSpPr>
          <p:nvPr>
            <p:ph type="body" sz="quarter" idx="16"/>
          </p:nvPr>
        </p:nvSpPr>
        <p:spPr>
          <a:xfrm>
            <a:off x="457200" y="1360489"/>
            <a:ext cx="8240713" cy="3135312"/>
          </a:xfrm>
        </p:spPr>
        <p:txBody>
          <a:bodyPr/>
          <a:lstStyle/>
          <a:p>
            <a:pPr>
              <a:lnSpc>
                <a:spcPct val="200000"/>
              </a:lnSpc>
            </a:pPr>
            <a:r>
              <a:rPr lang="en-GB" dirty="0"/>
              <a:t>Colour/Grayscale</a:t>
            </a:r>
          </a:p>
          <a:p>
            <a:pPr lvl="1">
              <a:lnSpc>
                <a:spcPct val="200000"/>
              </a:lnSpc>
            </a:pPr>
            <a:r>
              <a:rPr lang="en-GB" dirty="0"/>
              <a:t>It helps in viewing  the presentation grayscale and  in customizing the slides.</a:t>
            </a:r>
          </a:p>
          <a:p>
            <a:pPr>
              <a:lnSpc>
                <a:spcPct val="200000"/>
              </a:lnSpc>
            </a:pPr>
            <a:r>
              <a:rPr lang="en-GB" dirty="0"/>
              <a:t>Window</a:t>
            </a:r>
          </a:p>
          <a:p>
            <a:pPr lvl="1">
              <a:lnSpc>
                <a:spcPct val="200000"/>
              </a:lnSpc>
            </a:pPr>
            <a:r>
              <a:rPr lang="en-GB" dirty="0"/>
              <a:t>It is used to display a new window and switch through the windows.</a:t>
            </a:r>
          </a:p>
        </p:txBody>
      </p:sp>
      <p:grpSp>
        <p:nvGrpSpPr>
          <p:cNvPr id="7" name="Group 6"/>
          <p:cNvGrpSpPr/>
          <p:nvPr/>
        </p:nvGrpSpPr>
        <p:grpSpPr>
          <a:xfrm>
            <a:off x="228599" y="5029200"/>
            <a:ext cx="8686802" cy="1524000"/>
            <a:chOff x="228599" y="4572000"/>
            <a:chExt cx="8686802" cy="1524000"/>
          </a:xfrm>
        </p:grpSpPr>
        <p:pic>
          <p:nvPicPr>
            <p:cNvPr id="4" name="Picture 3" descr="ss35.JPG"/>
            <p:cNvPicPr>
              <a:picLocks noChangeAspect="1"/>
            </p:cNvPicPr>
            <p:nvPr/>
          </p:nvPicPr>
          <p:blipFill>
            <a:blip r:embed="rId2" cstate="screen"/>
            <a:stretch>
              <a:fillRect/>
            </a:stretch>
          </p:blipFill>
          <p:spPr>
            <a:xfrm>
              <a:off x="228599" y="4572000"/>
              <a:ext cx="8686802" cy="1524000"/>
            </a:xfrm>
            <a:prstGeom prst="rect">
              <a:avLst/>
            </a:prstGeom>
            <a:ln>
              <a:solidFill>
                <a:schemeClr val="tx1"/>
              </a:solidFill>
            </a:ln>
          </p:spPr>
        </p:pic>
        <p:sp>
          <p:nvSpPr>
            <p:cNvPr id="5" name="Rectangle 4"/>
            <p:cNvSpPr/>
            <p:nvPr/>
          </p:nvSpPr>
          <p:spPr>
            <a:xfrm>
              <a:off x="5181600" y="4953000"/>
              <a:ext cx="11430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6400800" y="4953000"/>
              <a:ext cx="19812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View </a:t>
            </a:r>
            <a:r>
              <a:rPr lang="en-GB" sz="1600" dirty="0"/>
              <a:t>(4 of 4)</a:t>
            </a:r>
          </a:p>
        </p:txBody>
      </p:sp>
      <p:sp>
        <p:nvSpPr>
          <p:cNvPr id="3" name="Text Placeholder 2"/>
          <p:cNvSpPr>
            <a:spLocks noGrp="1"/>
          </p:cNvSpPr>
          <p:nvPr>
            <p:ph type="body" sz="quarter" idx="16"/>
          </p:nvPr>
        </p:nvSpPr>
        <p:spPr>
          <a:xfrm>
            <a:off x="457200" y="1362456"/>
            <a:ext cx="8240713" cy="3135312"/>
          </a:xfrm>
        </p:spPr>
        <p:txBody>
          <a:bodyPr/>
          <a:lstStyle/>
          <a:p>
            <a:pPr>
              <a:lnSpc>
                <a:spcPct val="200000"/>
              </a:lnSpc>
            </a:pPr>
            <a:r>
              <a:rPr lang="en-GB" dirty="0"/>
              <a:t>Macros </a:t>
            </a:r>
          </a:p>
          <a:p>
            <a:pPr lvl="1">
              <a:lnSpc>
                <a:spcPct val="200000"/>
              </a:lnSpc>
            </a:pPr>
            <a:r>
              <a:rPr lang="en-GB" dirty="0"/>
              <a:t>To view the list of macros, from which you can create, delete or run a macro.</a:t>
            </a:r>
          </a:p>
          <a:p>
            <a:pPr>
              <a:lnSpc>
                <a:spcPct val="100000"/>
              </a:lnSpc>
            </a:pPr>
            <a:endParaRPr lang="en-GB" dirty="0"/>
          </a:p>
        </p:txBody>
      </p:sp>
      <p:grpSp>
        <p:nvGrpSpPr>
          <p:cNvPr id="6" name="Group 5"/>
          <p:cNvGrpSpPr/>
          <p:nvPr/>
        </p:nvGrpSpPr>
        <p:grpSpPr>
          <a:xfrm>
            <a:off x="228599" y="5029200"/>
            <a:ext cx="8686802" cy="1524000"/>
            <a:chOff x="228599" y="4572000"/>
            <a:chExt cx="8686802" cy="1524000"/>
          </a:xfrm>
        </p:grpSpPr>
        <p:pic>
          <p:nvPicPr>
            <p:cNvPr id="4" name="Picture 3" descr="ss35.JPG"/>
            <p:cNvPicPr>
              <a:picLocks noChangeAspect="1"/>
            </p:cNvPicPr>
            <p:nvPr/>
          </p:nvPicPr>
          <p:blipFill>
            <a:blip r:embed="rId2" cstate="screen"/>
            <a:stretch>
              <a:fillRect/>
            </a:stretch>
          </p:blipFill>
          <p:spPr>
            <a:xfrm>
              <a:off x="228599" y="4572000"/>
              <a:ext cx="8686802" cy="1524000"/>
            </a:xfrm>
            <a:prstGeom prst="rect">
              <a:avLst/>
            </a:prstGeom>
            <a:ln>
              <a:solidFill>
                <a:schemeClr val="tx1"/>
              </a:solidFill>
            </a:ln>
          </p:spPr>
        </p:pic>
        <p:sp>
          <p:nvSpPr>
            <p:cNvPr id="5" name="Rectangle 4"/>
            <p:cNvSpPr/>
            <p:nvPr/>
          </p:nvSpPr>
          <p:spPr>
            <a:xfrm>
              <a:off x="8458200" y="4953000"/>
              <a:ext cx="457200" cy="1143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cSld>
  <p:clrMapOvr>
    <a:masterClrMapping/>
  </p:clrMapOvr>
  <p:transition spd="slow">
    <p:wipe dir="d"/>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View- Presentation View </a:t>
            </a:r>
          </a:p>
        </p:txBody>
      </p:sp>
      <p:sp>
        <p:nvSpPr>
          <p:cNvPr id="3" name="Text Placeholder 2"/>
          <p:cNvSpPr>
            <a:spLocks noGrp="1"/>
          </p:cNvSpPr>
          <p:nvPr>
            <p:ph type="body" sz="quarter" idx="16"/>
          </p:nvPr>
        </p:nvSpPr>
        <p:spPr>
          <a:xfrm>
            <a:off x="457200" y="923544"/>
            <a:ext cx="8240713" cy="5858256"/>
          </a:xfrm>
        </p:spPr>
        <p:txBody>
          <a:bodyPr>
            <a:normAutofit/>
          </a:bodyPr>
          <a:lstStyle/>
          <a:p>
            <a:pPr>
              <a:lnSpc>
                <a:spcPct val="200000"/>
              </a:lnSpc>
            </a:pPr>
            <a:r>
              <a:rPr lang="en-GB" dirty="0"/>
              <a:t>Normal</a:t>
            </a:r>
          </a:p>
          <a:p>
            <a:pPr lvl="1">
              <a:lnSpc>
                <a:spcPct val="200000"/>
              </a:lnSpc>
            </a:pPr>
            <a:r>
              <a:rPr lang="en-GB" dirty="0"/>
              <a:t>To view the presentation in normal view.</a:t>
            </a:r>
          </a:p>
          <a:p>
            <a:pPr>
              <a:lnSpc>
                <a:spcPct val="200000"/>
              </a:lnSpc>
            </a:pPr>
            <a:r>
              <a:rPr lang="en-GB" dirty="0"/>
              <a:t>Slide Sorter</a:t>
            </a:r>
          </a:p>
          <a:p>
            <a:pPr lvl="1">
              <a:lnSpc>
                <a:spcPct val="200000"/>
              </a:lnSpc>
            </a:pPr>
            <a:r>
              <a:rPr lang="en-GB" dirty="0"/>
              <a:t>To view the presentation in slide sorter and to easily rearrange the slides.</a:t>
            </a:r>
          </a:p>
          <a:p>
            <a:pPr>
              <a:lnSpc>
                <a:spcPct val="200000"/>
              </a:lnSpc>
            </a:pPr>
            <a:r>
              <a:rPr lang="en-GB" dirty="0"/>
              <a:t>Notes Page</a:t>
            </a:r>
          </a:p>
          <a:p>
            <a:pPr lvl="1">
              <a:lnSpc>
                <a:spcPct val="200000"/>
              </a:lnSpc>
            </a:pPr>
            <a:r>
              <a:rPr lang="en-GB" dirty="0"/>
              <a:t>To view the note page and to edit the speaker notes.</a:t>
            </a:r>
          </a:p>
          <a:p>
            <a:pPr>
              <a:lnSpc>
                <a:spcPct val="200000"/>
              </a:lnSpc>
            </a:pPr>
            <a:r>
              <a:rPr lang="en-GB" dirty="0"/>
              <a:t>Reading View</a:t>
            </a:r>
          </a:p>
          <a:p>
            <a:pPr lvl="1">
              <a:lnSpc>
                <a:spcPct val="200000"/>
              </a:lnSpc>
            </a:pPr>
            <a:r>
              <a:rPr lang="en-GB" dirty="0"/>
              <a:t>To view the presentations as a slide show which fits in the window.</a:t>
            </a:r>
          </a:p>
        </p:txBody>
      </p:sp>
    </p:spTree>
  </p:cSld>
  <p:clrMapOvr>
    <a:masterClrMapping/>
  </p:clrMapOvr>
  <p:transition spd="slow">
    <p:wipe dir="d"/>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View- Master View </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pPr>
            <a:r>
              <a:rPr lang="en-GB" dirty="0"/>
              <a:t>Slide Master </a:t>
            </a:r>
          </a:p>
          <a:p>
            <a:pPr lvl="1">
              <a:lnSpc>
                <a:spcPct val="200000"/>
              </a:lnSpc>
            </a:pPr>
            <a:r>
              <a:rPr lang="en-GB" dirty="0"/>
              <a:t>To change the design and layout of the master slides.</a:t>
            </a:r>
          </a:p>
          <a:p>
            <a:pPr>
              <a:lnSpc>
                <a:spcPct val="200000"/>
              </a:lnSpc>
            </a:pPr>
            <a:r>
              <a:rPr lang="en-GB" dirty="0"/>
              <a:t>Handout Master</a:t>
            </a:r>
          </a:p>
          <a:p>
            <a:pPr lvl="1">
              <a:lnSpc>
                <a:spcPct val="200000"/>
              </a:lnSpc>
            </a:pPr>
            <a:r>
              <a:rPr lang="en-GB" dirty="0"/>
              <a:t>To change the design and layout of printed handouts.</a:t>
            </a:r>
          </a:p>
          <a:p>
            <a:pPr>
              <a:lnSpc>
                <a:spcPct val="200000"/>
              </a:lnSpc>
            </a:pPr>
            <a:r>
              <a:rPr lang="en-GB" dirty="0"/>
              <a:t>Notes Master</a:t>
            </a:r>
          </a:p>
          <a:p>
            <a:pPr lvl="1">
              <a:lnSpc>
                <a:spcPct val="200000"/>
              </a:lnSpc>
            </a:pPr>
            <a:r>
              <a:rPr lang="en-GB" dirty="0"/>
              <a:t>To open the notes master view.</a:t>
            </a:r>
          </a:p>
        </p:txBody>
      </p:sp>
    </p:spTree>
  </p:cSld>
  <p:clrMapOvr>
    <a:masterClrMapping/>
  </p:clrMapOvr>
  <p:transition spd="slow">
    <p:wipe dir="d"/>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Practice </a:t>
            </a:r>
            <a:r>
              <a:rPr lang="en-GB" sz="1600" dirty="0"/>
              <a:t>(1 of 2)</a:t>
            </a:r>
          </a:p>
        </p:txBody>
      </p:sp>
      <p:sp>
        <p:nvSpPr>
          <p:cNvPr id="3" name="Text Placeholder 2"/>
          <p:cNvSpPr>
            <a:spLocks noGrp="1"/>
          </p:cNvSpPr>
          <p:nvPr>
            <p:ph type="body" sz="quarter" idx="16"/>
          </p:nvPr>
        </p:nvSpPr>
        <p:spPr>
          <a:xfrm>
            <a:off x="457200" y="990600"/>
            <a:ext cx="8240713" cy="5638800"/>
          </a:xfrm>
        </p:spPr>
        <p:txBody>
          <a:bodyPr>
            <a:normAutofit/>
          </a:bodyPr>
          <a:lstStyle/>
          <a:p>
            <a:pPr>
              <a:lnSpc>
                <a:spcPct val="200000"/>
              </a:lnSpc>
              <a:buNone/>
            </a:pPr>
            <a:r>
              <a:rPr lang="en-GB" dirty="0"/>
              <a:t>Practice the following scenarios</a:t>
            </a:r>
          </a:p>
          <a:p>
            <a:pPr>
              <a:lnSpc>
                <a:spcPct val="200000"/>
              </a:lnSpc>
            </a:pPr>
            <a:r>
              <a:rPr lang="en-GB" dirty="0"/>
              <a:t>Creating a Presentation</a:t>
            </a:r>
          </a:p>
          <a:p>
            <a:pPr>
              <a:lnSpc>
                <a:spcPct val="200000"/>
              </a:lnSpc>
            </a:pPr>
            <a:r>
              <a:rPr lang="en-GB" dirty="0"/>
              <a:t>Opening a Presentation</a:t>
            </a:r>
          </a:p>
          <a:p>
            <a:pPr>
              <a:lnSpc>
                <a:spcPct val="200000"/>
              </a:lnSpc>
            </a:pPr>
            <a:r>
              <a:rPr lang="en-GB" dirty="0"/>
              <a:t>Saving a Presentation</a:t>
            </a:r>
          </a:p>
          <a:p>
            <a:pPr>
              <a:lnSpc>
                <a:spcPct val="200000"/>
              </a:lnSpc>
            </a:pPr>
            <a:r>
              <a:rPr lang="en-GB" dirty="0"/>
              <a:t>Adding Graphics</a:t>
            </a:r>
          </a:p>
          <a:p>
            <a:pPr>
              <a:lnSpc>
                <a:spcPct val="200000"/>
              </a:lnSpc>
            </a:pPr>
            <a:r>
              <a:rPr lang="en-GB" dirty="0"/>
              <a:t>Adding Chart, Header and Footer</a:t>
            </a:r>
          </a:p>
          <a:p>
            <a:pPr>
              <a:lnSpc>
                <a:spcPct val="200000"/>
              </a:lnSpc>
            </a:pPr>
            <a:r>
              <a:rPr lang="en-GB" dirty="0"/>
              <a:t>Adding Audio and Video</a:t>
            </a:r>
          </a:p>
        </p:txBody>
      </p:sp>
    </p:spTree>
  </p:cSld>
  <p:clrMapOvr>
    <a:masterClrMapping/>
  </p:clrMapOvr>
  <p:transition spd="slow">
    <p:wipe dir="d"/>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Practice </a:t>
            </a:r>
            <a:r>
              <a:rPr lang="en-GB" sz="1600" dirty="0"/>
              <a:t>(2 of 2)</a:t>
            </a:r>
          </a:p>
        </p:txBody>
      </p:sp>
      <p:sp>
        <p:nvSpPr>
          <p:cNvPr id="3" name="Text Placeholder 2"/>
          <p:cNvSpPr>
            <a:spLocks noGrp="1"/>
          </p:cNvSpPr>
          <p:nvPr>
            <p:ph type="body" sz="quarter" idx="16"/>
          </p:nvPr>
        </p:nvSpPr>
        <p:spPr>
          <a:xfrm>
            <a:off x="457200" y="990600"/>
            <a:ext cx="8240713" cy="5638800"/>
          </a:xfrm>
        </p:spPr>
        <p:txBody>
          <a:bodyPr>
            <a:normAutofit/>
          </a:bodyPr>
          <a:lstStyle/>
          <a:p>
            <a:pPr>
              <a:lnSpc>
                <a:spcPct val="200000"/>
              </a:lnSpc>
            </a:pPr>
            <a:r>
              <a:rPr lang="en-GB" dirty="0"/>
              <a:t>Embedding Files</a:t>
            </a:r>
          </a:p>
          <a:p>
            <a:pPr>
              <a:lnSpc>
                <a:spcPct val="200000"/>
              </a:lnSpc>
            </a:pPr>
            <a:r>
              <a:rPr lang="en-GB" dirty="0"/>
              <a:t>Configuring Slide Effects</a:t>
            </a:r>
          </a:p>
          <a:p>
            <a:pPr>
              <a:lnSpc>
                <a:spcPct val="200000"/>
              </a:lnSpc>
            </a:pPr>
            <a:r>
              <a:rPr dirty="0"/>
              <a:t>Adding Animations</a:t>
            </a:r>
          </a:p>
          <a:p>
            <a:pPr>
              <a:lnSpc>
                <a:spcPct val="200000"/>
              </a:lnSpc>
            </a:pPr>
            <a:r>
              <a:rPr lang="en-GB" dirty="0"/>
              <a:t>Adding Design</a:t>
            </a:r>
          </a:p>
          <a:p>
            <a:pPr>
              <a:lnSpc>
                <a:spcPct val="200000"/>
              </a:lnSpc>
            </a:pPr>
            <a:r>
              <a:rPr lang="en-GB" dirty="0"/>
              <a:t>Configuring View Options</a:t>
            </a:r>
          </a:p>
          <a:p>
            <a:pPr>
              <a:lnSpc>
                <a:spcPct val="200000"/>
              </a:lnSpc>
            </a:pPr>
            <a:r>
              <a:rPr lang="en-GB" dirty="0"/>
              <a:t>Creating Master Slide</a:t>
            </a:r>
            <a:br>
              <a:rPr lang="en-GB" dirty="0"/>
            </a:br>
            <a:endParaRPr lang="en-GB" dirty="0"/>
          </a:p>
          <a:p>
            <a:pPr>
              <a:lnSpc>
                <a:spcPct val="200000"/>
              </a:lnSpc>
              <a:buNone/>
            </a:pPr>
            <a:r>
              <a:rPr lang="en-GB" b="1" dirty="0"/>
              <a:t>Note: Refer to the practice session scenario document for the solution.</a:t>
            </a:r>
          </a:p>
          <a:p>
            <a:pPr>
              <a:lnSpc>
                <a:spcPct val="200000"/>
              </a:lnSpc>
              <a:buNone/>
            </a:pPr>
            <a:endParaRPr lang="en-GB" dirty="0"/>
          </a:p>
        </p:txBody>
      </p:sp>
    </p:spTree>
  </p:cSld>
  <p:clrMapOvr>
    <a:masterClrMapping/>
  </p:clrMapOvr>
  <p:transition spd="slow">
    <p:wipe dir="d"/>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t>
            </a:r>
            <a:r>
              <a:rPr sz="1800" b="1" dirty="0"/>
              <a:t>any two </a:t>
            </a:r>
            <a:r>
              <a:rPr lang="en-US" sz="1800" b="1" dirty="0"/>
              <a:t>versions of MS Office.</a:t>
            </a:r>
            <a:endParaRPr lang="en-GB" sz="1800" b="1" dirty="0"/>
          </a:p>
        </p:txBody>
      </p:sp>
      <p:sp>
        <p:nvSpPr>
          <p:cNvPr id="7" name="Title 1"/>
          <p:cNvSpPr>
            <a:spLocks noGrp="1"/>
          </p:cNvSpPr>
          <p:nvPr>
            <p:ph type="title"/>
          </p:nvPr>
        </p:nvSpPr>
        <p:spPr>
          <a:xfrm>
            <a:off x="0" y="0"/>
            <a:ext cx="9144000" cy="694509"/>
          </a:xfrm>
        </p:spPr>
        <p:txBody>
          <a:bodyPr/>
          <a:lstStyle/>
          <a:p>
            <a:pPr>
              <a:lnSpc>
                <a:spcPct val="150000"/>
              </a:lnSpc>
            </a:pPr>
            <a:r>
              <a:rPr lang="en-GB" dirty="0"/>
              <a:t>Knowledge Check</a:t>
            </a:r>
          </a:p>
        </p:txBody>
      </p:sp>
    </p:spTree>
  </p:cSld>
  <p:clrMapOvr>
    <a:masterClrMapping/>
  </p:clrMapOvr>
  <p:transition spd="slow">
    <p:wipe dir="d"/>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t>
            </a:r>
            <a:r>
              <a:rPr sz="1800" b="1" dirty="0"/>
              <a:t>any two </a:t>
            </a:r>
            <a:r>
              <a:rPr lang="en-US" sz="1800" b="1" dirty="0"/>
              <a:t>benefits of MS </a:t>
            </a:r>
            <a:r>
              <a:rPr sz="1800" b="1" dirty="0"/>
              <a:t>Word</a:t>
            </a:r>
            <a:r>
              <a:rPr lang="en-US" sz="1800" b="1" dirty="0"/>
              <a:t>.</a:t>
            </a:r>
            <a:endParaRPr lang="en-GB" sz="1800" b="1" dirty="0"/>
          </a:p>
        </p:txBody>
      </p:sp>
      <p:sp>
        <p:nvSpPr>
          <p:cNvPr id="7" name="Title 1"/>
          <p:cNvSpPr>
            <a:spLocks noGrp="1"/>
          </p:cNvSpPr>
          <p:nvPr>
            <p:ph type="title"/>
          </p:nvPr>
        </p:nvSpPr>
        <p:spPr>
          <a:xfrm>
            <a:off x="0" y="0"/>
            <a:ext cx="9144000" cy="694509"/>
          </a:xfrm>
        </p:spPr>
        <p:txBody>
          <a:bodyPr/>
          <a:lstStyle/>
          <a:p>
            <a:pPr>
              <a:lnSpc>
                <a:spcPct val="150000"/>
              </a:lnSpc>
            </a:pPr>
            <a:r>
              <a:rPr lang="en-GB" dirty="0"/>
              <a:t>Knowledge Check</a:t>
            </a:r>
          </a:p>
        </p:txBody>
      </p:sp>
    </p:spTree>
  </p:cSld>
  <p:clrMapOvr>
    <a:masterClrMapping/>
  </p:clrMapOvr>
  <p:transition spd="slow">
    <p:wipe dir="d"/>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4509"/>
          </a:xfrm>
        </p:spPr>
        <p:txBody>
          <a:bodyPr/>
          <a:lstStyle/>
          <a:p>
            <a:pPr>
              <a:lnSpc>
                <a:spcPct val="150000"/>
              </a:lnSpc>
            </a:pPr>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sz="1800" b="1" dirty="0"/>
              <a:t>List all the menus in MS Excel.</a:t>
            </a:r>
          </a:p>
        </p:txBody>
      </p:sp>
    </p:spTree>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A computer consists of a CPU, monitor, keyboard and mouse.</a:t>
            </a:r>
          </a:p>
          <a:p>
            <a:pPr>
              <a:lnSpc>
                <a:spcPct val="200000"/>
              </a:lnSpc>
              <a:buSzPct val="70000"/>
              <a:buBlip>
                <a:blip r:embed="rId2"/>
              </a:buBlip>
            </a:pPr>
            <a:r>
              <a:rPr lang="en-US" dirty="0"/>
              <a:t>The machinery parts like wires, transistors and circuits are called hardware.</a:t>
            </a:r>
          </a:p>
          <a:p>
            <a:pPr>
              <a:lnSpc>
                <a:spcPct val="200000"/>
              </a:lnSpc>
              <a:buSzPct val="70000"/>
              <a:buBlip>
                <a:blip r:embed="rId2"/>
              </a:buBlip>
            </a:pPr>
            <a:r>
              <a:rPr lang="en-US" dirty="0"/>
              <a:t>The instructions and data are called software.</a:t>
            </a:r>
            <a:endParaRPr lang="en-GB" dirty="0"/>
          </a:p>
        </p:txBody>
      </p:sp>
      <p:pic>
        <p:nvPicPr>
          <p:cNvPr id="11" name="Picture Placeholder 10" descr="Copy of 93240440.jpg"/>
          <p:cNvPicPr>
            <a:picLocks noGrp="1" noChangeAspect="1"/>
          </p:cNvPicPr>
          <p:nvPr>
            <p:ph type="pic" sz="quarter" idx="17"/>
          </p:nvPr>
        </p:nvPicPr>
        <p:blipFill>
          <a:blip r:embed="rId3" cstate="email"/>
          <a:srcRect/>
          <a:stretch>
            <a:fillRect/>
          </a:stretch>
        </p:blipFill>
        <p:spPr>
          <a:xfrm>
            <a:off x="5461000" y="3225800"/>
            <a:ext cx="3538853" cy="2603500"/>
          </a:xfrm>
        </p:spPr>
      </p:pic>
      <p:sp>
        <p:nvSpPr>
          <p:cNvPr id="6" name="Title 3"/>
          <p:cNvSpPr txBox="1">
            <a:spLocks/>
          </p:cNvSpPr>
          <p:nvPr/>
        </p:nvSpPr>
        <p:spPr>
          <a:xfrm>
            <a:off x="0" y="0"/>
            <a:ext cx="9144000" cy="762000"/>
          </a:xfrm>
          <a:prstGeom prst="rect">
            <a:avLst/>
          </a:prstGeom>
        </p:spPr>
        <p:txBody>
          <a:bodyPr/>
          <a:lstStyle/>
          <a:p>
            <a:pPr lvl="0">
              <a:lnSpc>
                <a:spcPct val="150000"/>
              </a:lnSpc>
              <a:spcBef>
                <a:spcPct val="0"/>
              </a:spcBef>
              <a:defRPr/>
            </a:pPr>
            <a:r>
              <a:rPr lang="en-GB" sz="3000" b="1" dirty="0">
                <a:solidFill>
                  <a:srgbClr val="595959"/>
                </a:solidFill>
                <a:latin typeface="+mj-lt"/>
                <a:cs typeface="Arial"/>
              </a:rPr>
              <a:t>Computer </a:t>
            </a:r>
            <a:r>
              <a:rPr lang="en-GB" sz="1600" b="1" dirty="0">
                <a:solidFill>
                  <a:srgbClr val="595959"/>
                </a:solidFill>
                <a:latin typeface="+mj-lt"/>
                <a:cs typeface="Arial"/>
              </a:rPr>
              <a:t>(2 of 2)</a:t>
            </a:r>
            <a:endParaRPr kumimoji="0" lang="en-GB" sz="1600" b="1" i="0" u="none" strike="noStrike" kern="1200" cap="none" spc="0" normalizeH="0" baseline="0" noProof="0" dirty="0">
              <a:ln>
                <a:noFill/>
              </a:ln>
              <a:solidFill>
                <a:srgbClr val="595959"/>
              </a:solidFill>
              <a:effectLst/>
              <a:uLnTx/>
              <a:uFillTx/>
              <a:latin typeface="+mj-lt"/>
              <a:ea typeface="+mn-ea"/>
              <a:cs typeface="Arial"/>
            </a:endParaRPr>
          </a:p>
        </p:txBody>
      </p:sp>
    </p:spTree>
  </p:cSld>
  <p:clrMapOvr>
    <a:masterClrMapping/>
  </p:clrMapOvr>
  <p:transition spd="slow">
    <p:wipe dir="d"/>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4509"/>
          </a:xfrm>
        </p:spPr>
        <p:txBody>
          <a:bodyPr/>
          <a:lstStyle/>
          <a:p>
            <a:pPr>
              <a:lnSpc>
                <a:spcPct val="150000"/>
              </a:lnSpc>
            </a:pPr>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sz="1800" b="1" dirty="0"/>
              <a:t>List all the menus in MS PowerPoint.</a:t>
            </a:r>
          </a:p>
        </p:txBody>
      </p:sp>
    </p:spTree>
  </p:cSld>
  <p:clrMapOvr>
    <a:masterClrMapping/>
  </p:clrMapOvr>
  <p:transition spd="slow">
    <p:wipe dir="d"/>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877161"/>
          </a:xfrm>
        </p:spPr>
        <p:txBody>
          <a:bodyPr>
            <a:norm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3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ransition spd="slow">
    <p:wipe dir="d"/>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23012" y="1066800"/>
            <a:ext cx="4087905" cy="5692588"/>
          </a:xfrm>
        </p:spPr>
        <p:txBody>
          <a:bodyPr>
            <a:normAutofit/>
          </a:bodyPr>
          <a:lstStyle/>
          <a:p>
            <a:pPr lvl="0">
              <a:lnSpc>
                <a:spcPct val="200000"/>
              </a:lnSpc>
              <a:buNone/>
              <a:defRPr/>
            </a:pPr>
            <a:r>
              <a:rPr dirty="0"/>
              <a:t>You  have completed the course. </a:t>
            </a:r>
          </a:p>
          <a:p>
            <a:pPr lvl="0">
              <a:lnSpc>
                <a:spcPct val="200000"/>
              </a:lnSpc>
              <a:buNone/>
              <a:defRPr/>
            </a:pPr>
            <a:r>
              <a:rPr dirty="0"/>
              <a:t>You will now be able to:</a:t>
            </a:r>
          </a:p>
          <a:p>
            <a:pPr>
              <a:lnSpc>
                <a:spcPct val="200000"/>
              </a:lnSpc>
            </a:pPr>
            <a:r>
              <a:rPr lang="en-US" dirty="0"/>
              <a:t>Describe the basics of the computer</a:t>
            </a:r>
          </a:p>
          <a:p>
            <a:pPr>
              <a:lnSpc>
                <a:spcPct val="200000"/>
              </a:lnSpc>
            </a:pPr>
            <a:r>
              <a:rPr lang="en-US" dirty="0"/>
              <a:t>Identify the various parts of the computer</a:t>
            </a:r>
          </a:p>
          <a:p>
            <a:pPr>
              <a:lnSpc>
                <a:spcPct val="200000"/>
              </a:lnSpc>
            </a:pPr>
            <a:r>
              <a:rPr lang="en-US" dirty="0"/>
              <a:t>Describe the basics of the Operating Systems</a:t>
            </a:r>
          </a:p>
          <a:p>
            <a:endParaRPr lang="en-US" dirty="0"/>
          </a:p>
        </p:txBody>
      </p:sp>
      <p:sp>
        <p:nvSpPr>
          <p:cNvPr id="4" name="Title 3"/>
          <p:cNvSpPr>
            <a:spLocks noGrp="1"/>
          </p:cNvSpPr>
          <p:nvPr>
            <p:ph type="title"/>
          </p:nvPr>
        </p:nvSpPr>
        <p:spPr>
          <a:xfrm>
            <a:off x="0" y="0"/>
            <a:ext cx="9144000" cy="694509"/>
          </a:xfrm>
        </p:spPr>
        <p:txBody>
          <a:bodyPr/>
          <a:lstStyle/>
          <a:p>
            <a:pPr>
              <a:lnSpc>
                <a:spcPct val="150000"/>
              </a:lnSpc>
            </a:pPr>
            <a:r>
              <a:rPr lang="en-US" dirty="0"/>
              <a:t>C</a:t>
            </a:r>
            <a:r>
              <a:rPr dirty="0"/>
              <a:t>ourse Summary </a:t>
            </a:r>
            <a:r>
              <a:rPr sz="1600" dirty="0"/>
              <a:t>(1 of 3) </a:t>
            </a:r>
            <a:endParaRPr lang="en-US" sz="1600" dirty="0"/>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23012" y="1143000"/>
            <a:ext cx="4087905" cy="5616388"/>
          </a:xfrm>
        </p:spPr>
        <p:txBody>
          <a:bodyPr>
            <a:normAutofit/>
          </a:bodyPr>
          <a:lstStyle/>
          <a:p>
            <a:pPr>
              <a:lnSpc>
                <a:spcPct val="200000"/>
              </a:lnSpc>
            </a:pPr>
            <a:r>
              <a:rPr lang="en-US" dirty="0"/>
              <a:t>Explain the basics of Windows 7 Installation</a:t>
            </a:r>
          </a:p>
          <a:p>
            <a:pPr>
              <a:lnSpc>
                <a:spcPct val="200000"/>
              </a:lnSpc>
            </a:pPr>
            <a:r>
              <a:rPr lang="en-US" dirty="0"/>
              <a:t>Explain the basics of the Windows 7 Components</a:t>
            </a:r>
          </a:p>
          <a:p>
            <a:pPr>
              <a:lnSpc>
                <a:spcPct val="200000"/>
              </a:lnSpc>
            </a:pPr>
            <a:r>
              <a:rPr lang="en-US" dirty="0"/>
              <a:t>Describe the basics of the Softwares</a:t>
            </a:r>
          </a:p>
          <a:p>
            <a:pPr>
              <a:lnSpc>
                <a:spcPct val="200000"/>
              </a:lnSpc>
            </a:pPr>
            <a:r>
              <a:rPr lang="en-US" dirty="0"/>
              <a:t>Describe the Windows Update (Patch Management)</a:t>
            </a:r>
          </a:p>
        </p:txBody>
      </p:sp>
      <p:sp>
        <p:nvSpPr>
          <p:cNvPr id="4" name="Title 3"/>
          <p:cNvSpPr>
            <a:spLocks noGrp="1"/>
          </p:cNvSpPr>
          <p:nvPr>
            <p:ph type="title"/>
          </p:nvPr>
        </p:nvSpPr>
        <p:spPr>
          <a:xfrm>
            <a:off x="0" y="0"/>
            <a:ext cx="9144000" cy="694509"/>
          </a:xfrm>
        </p:spPr>
        <p:txBody>
          <a:bodyPr/>
          <a:lstStyle/>
          <a:p>
            <a:pPr>
              <a:lnSpc>
                <a:spcPct val="150000"/>
              </a:lnSpc>
            </a:pPr>
            <a:r>
              <a:rPr lang="en-US" dirty="0"/>
              <a:t>Course Summary </a:t>
            </a:r>
            <a:r>
              <a:rPr lang="en-US" sz="1600" dirty="0"/>
              <a:t>(2 of 3) </a:t>
            </a:r>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23012" y="1546412"/>
            <a:ext cx="4087905" cy="5235388"/>
          </a:xfrm>
        </p:spPr>
        <p:txBody>
          <a:bodyPr>
            <a:normAutofit/>
          </a:bodyPr>
          <a:lstStyle/>
          <a:p>
            <a:pPr>
              <a:lnSpc>
                <a:spcPct val="200000"/>
              </a:lnSpc>
            </a:pPr>
            <a:r>
              <a:rPr lang="en-US" dirty="0"/>
              <a:t>Describe the Virus and Antivirus Management</a:t>
            </a:r>
          </a:p>
          <a:p>
            <a:pPr>
              <a:lnSpc>
                <a:spcPct val="200000"/>
              </a:lnSpc>
            </a:pPr>
            <a:r>
              <a:rPr lang="en-US" dirty="0"/>
              <a:t>Describe the De-fragmentation</a:t>
            </a:r>
          </a:p>
          <a:p>
            <a:pPr>
              <a:lnSpc>
                <a:spcPct val="200000"/>
              </a:lnSpc>
            </a:pPr>
            <a:r>
              <a:rPr lang="en-US" dirty="0"/>
              <a:t>Explain the functioning of the Printers</a:t>
            </a:r>
          </a:p>
          <a:p>
            <a:pPr>
              <a:lnSpc>
                <a:spcPct val="200000"/>
              </a:lnSpc>
            </a:pPr>
            <a:r>
              <a:rPr lang="en-US" dirty="0"/>
              <a:t>Explain the basics of MS-Office</a:t>
            </a:r>
          </a:p>
        </p:txBody>
      </p:sp>
      <p:sp>
        <p:nvSpPr>
          <p:cNvPr id="4" name="Title 3"/>
          <p:cNvSpPr>
            <a:spLocks noGrp="1"/>
          </p:cNvSpPr>
          <p:nvPr>
            <p:ph type="title"/>
          </p:nvPr>
        </p:nvSpPr>
        <p:spPr>
          <a:xfrm>
            <a:off x="0" y="0"/>
            <a:ext cx="9144000" cy="694509"/>
          </a:xfrm>
        </p:spPr>
        <p:txBody>
          <a:bodyPr/>
          <a:lstStyle/>
          <a:p>
            <a:pPr>
              <a:lnSpc>
                <a:spcPct val="150000"/>
              </a:lnSpc>
            </a:pPr>
            <a:r>
              <a:rPr lang="en-US" dirty="0"/>
              <a:t>Course Summary </a:t>
            </a:r>
            <a:r>
              <a:rPr lang="en-US" sz="1600" dirty="0"/>
              <a:t>(3 of 3) </a:t>
            </a:r>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ctrTitle"/>
          </p:nvPr>
        </p:nvSpPr>
        <p:spPr>
          <a:xfrm>
            <a:off x="4585810" y="2593149"/>
            <a:ext cx="4203553" cy="553998"/>
          </a:xfrm>
        </p:spPr>
        <p:txBody>
          <a:bodyPr>
            <a:normAutofit fontScale="90000"/>
          </a:bodyPr>
          <a:lstStyle/>
          <a:p>
            <a:r>
              <a:rPr lang="en-US" sz="3300" b="1" cap="all" dirty="0">
                <a:ln w="0"/>
                <a:solidFill>
                  <a:srgbClr val="00B0F0"/>
                </a:solidFill>
                <a:effectLst>
                  <a:reflection blurRad="12700" stA="50000" endPos="50000" dist="5000" dir="5400000" sy="-100000" rotWithShape="0"/>
                </a:effectLst>
                <a:latin typeface="Arial" pitchFamily="34" charset="0"/>
                <a:ea typeface="+mn-ea"/>
                <a:cs typeface="Arial" pitchFamily="34" charset="0"/>
              </a:rPr>
              <a:t>Thank</a:t>
            </a:r>
            <a:r>
              <a:rPr lang="en-US" dirty="0">
                <a:solidFill>
                  <a:srgbClr val="00B0F0"/>
                </a:solidFill>
                <a:latin typeface="Arial" pitchFamily="34" charset="0"/>
                <a:cs typeface="Arial" pitchFamily="34" charset="0"/>
              </a:rPr>
              <a:t> </a:t>
            </a:r>
            <a:r>
              <a:rPr lang="en-US" sz="3300" b="1" cap="all" dirty="0">
                <a:ln w="0"/>
                <a:solidFill>
                  <a:srgbClr val="00B0F0"/>
                </a:solidFill>
                <a:effectLst>
                  <a:reflection blurRad="12700" stA="50000" endPos="50000" dist="5000" dir="5400000" sy="-100000" rotWithShape="0"/>
                </a:effectLst>
                <a:latin typeface="Arial" pitchFamily="34" charset="0"/>
                <a:ea typeface="+mn-ea"/>
                <a:cs typeface="Arial" pitchFamily="34" charset="0"/>
              </a:rPr>
              <a:t>You</a:t>
            </a:r>
          </a:p>
        </p:txBody>
      </p:sp>
    </p:spTree>
  </p:cSld>
  <p:clrMapOvr>
    <a:masterClrMapping/>
  </p:clrMapOvr>
  <p:transition spd="slow">
    <p:wipe dir="d"/>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7209"/>
          </a:xfrm>
        </p:spPr>
        <p:txBody>
          <a:bodyPr/>
          <a:lstStyle/>
          <a:p>
            <a:pPr>
              <a:lnSpc>
                <a:spcPct val="150000"/>
              </a:lnSpc>
            </a:pPr>
            <a:r>
              <a:rPr lang="en-US" dirty="0"/>
              <a:t>Assessment</a:t>
            </a:r>
          </a:p>
        </p:txBody>
      </p:sp>
      <p:pic>
        <p:nvPicPr>
          <p:cNvPr id="2050" name="Picture 2" descr="G:\Image Library\Jupiter\Misc\9172406-1200x1600.jpg"/>
          <p:cNvPicPr>
            <a:picLocks noChangeAspect="1" noChangeArrowheads="1"/>
          </p:cNvPicPr>
          <p:nvPr/>
        </p:nvPicPr>
        <p:blipFill>
          <a:blip r:embed="rId2" cstate="email"/>
          <a:srcRect/>
          <a:stretch>
            <a:fillRect/>
          </a:stretch>
        </p:blipFill>
        <p:spPr bwMode="auto">
          <a:xfrm rot="19945520">
            <a:off x="2211294" y="1706517"/>
            <a:ext cx="4206240" cy="3154680"/>
          </a:xfrm>
          <a:prstGeom prst="rect">
            <a:avLst/>
          </a:prstGeom>
          <a:ln>
            <a:noFill/>
          </a:ln>
          <a:effectLst>
            <a:softEdge rad="112500"/>
          </a:effectLst>
        </p:spPr>
      </p:pic>
      <p:sp>
        <p:nvSpPr>
          <p:cNvPr id="3" name="Rectangle 2"/>
          <p:cNvSpPr/>
          <p:nvPr/>
        </p:nvSpPr>
        <p:spPr>
          <a:xfrm>
            <a:off x="497684" y="4955753"/>
            <a:ext cx="8148641" cy="923330"/>
          </a:xfrm>
          <a:prstGeom prst="rect">
            <a:avLst/>
          </a:prstGeom>
          <a:noFill/>
        </p:spPr>
        <p:txBody>
          <a:bodyPr wrap="non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Time for an Assessment</a:t>
            </a:r>
          </a:p>
        </p:txBody>
      </p:sp>
    </p:spTree>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Types of Computer </a:t>
            </a:r>
            <a:r>
              <a:rPr lang="en-US" sz="1600" dirty="0"/>
              <a:t>(1 of 5)</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b="1" dirty="0"/>
              <a:t>Mainframe</a:t>
            </a:r>
          </a:p>
          <a:p>
            <a:pPr lvl="1">
              <a:lnSpc>
                <a:spcPct val="200000"/>
              </a:lnSpc>
              <a:buFont typeface="Arial" pitchFamily="34" charset="0"/>
              <a:buChar char="•"/>
            </a:pPr>
            <a:r>
              <a:rPr lang="en-US" dirty="0"/>
              <a:t>It is a huge and powerful computer to handle critical data processing applications of large organisations. </a:t>
            </a:r>
          </a:p>
          <a:p>
            <a:pPr>
              <a:lnSpc>
                <a:spcPct val="200000"/>
              </a:lnSpc>
              <a:buSzPct val="70000"/>
              <a:buBlip>
                <a:blip r:embed="rId3"/>
              </a:buBlip>
            </a:pPr>
            <a:r>
              <a:rPr lang="en-GB" b="1" dirty="0"/>
              <a:t>Super Computer</a:t>
            </a:r>
          </a:p>
          <a:p>
            <a:pPr lvl="1">
              <a:lnSpc>
                <a:spcPct val="200000"/>
              </a:lnSpc>
              <a:buFont typeface="Arial" pitchFamily="34" charset="0"/>
              <a:buChar char="•"/>
            </a:pPr>
            <a:r>
              <a:rPr lang="en-US" dirty="0"/>
              <a:t>It is a very powerful computer capable of </a:t>
            </a:r>
          </a:p>
          <a:p>
            <a:pPr lvl="1">
              <a:lnSpc>
                <a:spcPct val="200000"/>
              </a:lnSpc>
              <a:buNone/>
            </a:pPr>
            <a:r>
              <a:rPr lang="en-US" dirty="0"/>
              <a:t>	processing trillions of instructions per second.	</a:t>
            </a:r>
            <a:endParaRPr lang="en-GB" dirty="0"/>
          </a:p>
        </p:txBody>
      </p:sp>
      <p:pic>
        <p:nvPicPr>
          <p:cNvPr id="6" name="Picture Placeholder 5" descr="12408865-1120x1714.jpg"/>
          <p:cNvPicPr>
            <a:picLocks noGrp="1" noChangeAspect="1"/>
          </p:cNvPicPr>
          <p:nvPr>
            <p:ph type="pic" sz="quarter" idx="17"/>
          </p:nvPr>
        </p:nvPicPr>
        <p:blipFill>
          <a:blip r:embed="rId4" cstate="email"/>
          <a:srcRect/>
          <a:stretch>
            <a:fillRect/>
          </a:stretch>
        </p:blipFill>
        <p:spPr>
          <a:xfrm>
            <a:off x="6172200" y="3784600"/>
            <a:ext cx="2667000" cy="2667000"/>
          </a:xfrm>
        </p:spPr>
      </p:pic>
    </p:spTree>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Types of </a:t>
            </a:r>
            <a:r>
              <a:rPr dirty="0"/>
              <a:t>Computer </a:t>
            </a:r>
            <a:r>
              <a:rPr sz="1600" dirty="0"/>
              <a:t>(2 of 5)</a:t>
            </a:r>
            <a:endParaRPr lang="en-US" sz="1600" dirty="0"/>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b="1" dirty="0"/>
              <a:t>Mini Computer </a:t>
            </a:r>
          </a:p>
          <a:p>
            <a:pPr lvl="1">
              <a:lnSpc>
                <a:spcPct val="200000"/>
              </a:lnSpc>
              <a:buSzPct val="70000"/>
              <a:buFont typeface="Arial" pitchFamily="34" charset="0"/>
              <a:buChar char="•"/>
            </a:pPr>
            <a:r>
              <a:rPr lang="en-US" dirty="0"/>
              <a:t>Mini computer was used in early days and it was replaced by desktops.</a:t>
            </a:r>
          </a:p>
          <a:p>
            <a:pPr>
              <a:lnSpc>
                <a:spcPct val="200000"/>
              </a:lnSpc>
              <a:buSzPct val="70000"/>
              <a:buBlip>
                <a:blip r:embed="rId3"/>
              </a:buBlip>
            </a:pPr>
            <a:r>
              <a:rPr lang="en-GB" b="1" dirty="0"/>
              <a:t>Desktop</a:t>
            </a:r>
          </a:p>
          <a:p>
            <a:pPr lvl="1">
              <a:lnSpc>
                <a:spcPct val="200000"/>
              </a:lnSpc>
              <a:buSzPct val="70000"/>
              <a:buFont typeface="Arial" pitchFamily="34" charset="0"/>
              <a:buChar char="•"/>
            </a:pPr>
            <a:r>
              <a:rPr lang="en-GB" dirty="0"/>
              <a:t>A desktop computer is a Personal Computer (PC) </a:t>
            </a:r>
          </a:p>
          <a:p>
            <a:pPr lvl="1">
              <a:lnSpc>
                <a:spcPct val="200000"/>
              </a:lnSpc>
              <a:buSzPct val="70000"/>
              <a:buNone/>
            </a:pPr>
            <a:r>
              <a:rPr lang="en-GB" dirty="0"/>
              <a:t>	that is designed for regular use.</a:t>
            </a:r>
          </a:p>
          <a:p>
            <a:pPr>
              <a:lnSpc>
                <a:spcPct val="200000"/>
              </a:lnSpc>
              <a:buSzPct val="70000"/>
              <a:buNone/>
            </a:pPr>
            <a:r>
              <a:rPr lang="en-US" dirty="0"/>
              <a:t>	</a:t>
            </a:r>
            <a:endParaRPr lang="en-GB" dirty="0"/>
          </a:p>
        </p:txBody>
      </p:sp>
      <p:pic>
        <p:nvPicPr>
          <p:cNvPr id="9" name="Picture Placeholder 8" descr="shutterstock_2867577.jpg"/>
          <p:cNvPicPr>
            <a:picLocks noGrp="1" noChangeAspect="1"/>
          </p:cNvPicPr>
          <p:nvPr>
            <p:ph type="pic" sz="quarter" idx="17"/>
          </p:nvPr>
        </p:nvPicPr>
        <p:blipFill>
          <a:blip r:embed="rId4" cstate="email"/>
          <a:srcRect/>
          <a:stretch>
            <a:fillRect/>
          </a:stretch>
        </p:blipFill>
        <p:spPr>
          <a:xfrm>
            <a:off x="6045200" y="3644900"/>
            <a:ext cx="2730500" cy="2247900"/>
          </a:xfrm>
        </p:spPr>
      </p:pic>
    </p:spTree>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85800" y="2057400"/>
            <a:ext cx="5715000" cy="1905000"/>
          </a:xfrm>
        </p:spPr>
        <p:txBody>
          <a:bodyPr/>
          <a:lstStyle/>
          <a:p>
            <a:r>
              <a:rPr lang="en-GB" dirty="0"/>
              <a:t>A computer designed to perfectly fit on the desk consisting of monitor, CPU, keyboard, mouse.</a:t>
            </a:r>
          </a:p>
          <a:p>
            <a:r>
              <a:rPr lang="en-GB" dirty="0"/>
              <a:t>Stores more information and have more features.</a:t>
            </a:r>
          </a:p>
          <a:p>
            <a:r>
              <a:rPr lang="en-GB" dirty="0"/>
              <a:t>They are cheap, easy to upgrade and customise.</a:t>
            </a:r>
          </a:p>
          <a:p>
            <a:endParaRPr lang="en-GB" dirty="0"/>
          </a:p>
        </p:txBody>
      </p:sp>
      <p:sp>
        <p:nvSpPr>
          <p:cNvPr id="8" name="Text Placeholder 7"/>
          <p:cNvSpPr>
            <a:spLocks noGrp="1"/>
          </p:cNvSpPr>
          <p:nvPr>
            <p:ph type="body" sz="quarter" idx="12"/>
          </p:nvPr>
        </p:nvSpPr>
        <p:spPr/>
        <p:txBody>
          <a:bodyPr/>
          <a:lstStyle/>
          <a:p>
            <a:r>
              <a:rPr lang="en-GB" dirty="0"/>
              <a:t>Desktop</a:t>
            </a:r>
          </a:p>
        </p:txBody>
      </p:sp>
      <p:sp>
        <p:nvSpPr>
          <p:cNvPr id="9" name="Text Placeholder 8"/>
          <p:cNvSpPr>
            <a:spLocks noGrp="1"/>
          </p:cNvSpPr>
          <p:nvPr>
            <p:ph type="body" sz="quarter" idx="14"/>
          </p:nvPr>
        </p:nvSpPr>
        <p:spPr>
          <a:xfrm>
            <a:off x="685800" y="4800600"/>
            <a:ext cx="5715000" cy="1600200"/>
          </a:xfrm>
        </p:spPr>
        <p:txBody>
          <a:bodyPr/>
          <a:lstStyle/>
          <a:p>
            <a:r>
              <a:rPr lang="en-GB" dirty="0"/>
              <a:t>Laptops are the mobile computers, smaller than the desktop computers.</a:t>
            </a:r>
          </a:p>
          <a:p>
            <a:r>
              <a:rPr lang="en-GB" dirty="0"/>
              <a:t>They run on battery and have components similar to the desktop, which are optimised for mobile use. </a:t>
            </a:r>
          </a:p>
        </p:txBody>
      </p:sp>
      <p:sp>
        <p:nvSpPr>
          <p:cNvPr id="10" name="Text Placeholder 9"/>
          <p:cNvSpPr>
            <a:spLocks noGrp="1"/>
          </p:cNvSpPr>
          <p:nvPr>
            <p:ph type="body" sz="quarter" idx="15"/>
          </p:nvPr>
        </p:nvSpPr>
        <p:spPr/>
        <p:txBody>
          <a:bodyPr/>
          <a:lstStyle/>
          <a:p>
            <a:r>
              <a:rPr lang="en-GB" dirty="0"/>
              <a:t>Laptop</a:t>
            </a:r>
          </a:p>
        </p:txBody>
      </p:sp>
      <p:pic>
        <p:nvPicPr>
          <p:cNvPr id="15" name="Picture Placeholder 14" descr="shutterstock_2005745.jpg"/>
          <p:cNvPicPr>
            <a:picLocks noGrp="1" noChangeAspect="1"/>
          </p:cNvPicPr>
          <p:nvPr>
            <p:ph type="pic" sz="quarter" idx="10"/>
          </p:nvPr>
        </p:nvPicPr>
        <p:blipFill>
          <a:blip r:embed="rId3" cstate="email"/>
          <a:srcRect/>
          <a:stretch>
            <a:fillRect/>
          </a:stretch>
        </p:blipFill>
        <p:spPr>
          <a:xfrm>
            <a:off x="6400799" y="1652336"/>
            <a:ext cx="2743201" cy="2310064"/>
          </a:xfrm>
          <a:prstGeom prst="rect">
            <a:avLst/>
          </a:prstGeom>
          <a:ln>
            <a:noFill/>
          </a:ln>
          <a:effectLst>
            <a:softEdge rad="112500"/>
          </a:effectLst>
        </p:spPr>
      </p:pic>
      <p:pic>
        <p:nvPicPr>
          <p:cNvPr id="18" name="Picture Placeholder 17" descr="shutterstock_3565328.jpg"/>
          <p:cNvPicPr>
            <a:picLocks noGrp="1" noChangeAspect="1"/>
          </p:cNvPicPr>
          <p:nvPr>
            <p:ph type="pic" sz="quarter" idx="16"/>
          </p:nvPr>
        </p:nvPicPr>
        <p:blipFill>
          <a:blip r:embed="rId4" cstate="email"/>
          <a:srcRect/>
          <a:stretch>
            <a:fillRect/>
          </a:stretch>
        </p:blipFill>
        <p:spPr>
          <a:xfrm>
            <a:off x="6629400" y="4756484"/>
            <a:ext cx="2133600" cy="1796716"/>
          </a:xfrm>
        </p:spPr>
      </p:pic>
      <p:sp>
        <p:nvSpPr>
          <p:cNvPr id="13" name="Text Placeholder 1"/>
          <p:cNvSpPr>
            <a:spLocks noGrp="1"/>
          </p:cNvSpPr>
          <p:nvPr>
            <p:ph type="body" sz="quarter" idx="11"/>
          </p:nvPr>
        </p:nvSpPr>
        <p:spPr>
          <a:xfrm>
            <a:off x="0" y="0"/>
            <a:ext cx="9144000" cy="786384"/>
          </a:xfr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spcBef>
                <a:spcPct val="0"/>
              </a:spcBef>
              <a:buNone/>
            </a:pPr>
            <a:r>
              <a:rPr lang="en-US" sz="3000" b="1" dirty="0">
                <a:solidFill>
                  <a:schemeClr val="tx1">
                    <a:lumMod val="65000"/>
                    <a:lumOff val="35000"/>
                  </a:schemeClr>
                </a:solidFill>
                <a:latin typeface="+mj-lt"/>
              </a:rPr>
              <a:t>Types of </a:t>
            </a:r>
            <a:r>
              <a:rPr sz="3000" b="1" dirty="0">
                <a:solidFill>
                  <a:schemeClr val="tx1">
                    <a:lumMod val="65000"/>
                    <a:lumOff val="35000"/>
                  </a:schemeClr>
                </a:solidFill>
                <a:latin typeface="+mj-lt"/>
              </a:rPr>
              <a:t>Computer </a:t>
            </a:r>
            <a:r>
              <a:rPr b="1" dirty="0">
                <a:solidFill>
                  <a:schemeClr val="tx1">
                    <a:lumMod val="65000"/>
                    <a:lumOff val="35000"/>
                  </a:schemeClr>
                </a:solidFill>
                <a:latin typeface="+mj-lt"/>
              </a:rPr>
              <a:t>(3 of 5)</a:t>
            </a:r>
            <a:endParaRPr lang="en-US" b="1" dirty="0">
              <a:solidFill>
                <a:schemeClr val="tx1">
                  <a:lumMod val="65000"/>
                  <a:lumOff val="35000"/>
                </a:schemeClr>
              </a:solidFill>
              <a:latin typeface="+mj-lt"/>
            </a:endParaRPr>
          </a:p>
        </p:txBody>
      </p:sp>
    </p:spTree>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85800" y="2057400"/>
            <a:ext cx="5715000" cy="1828800"/>
          </a:xfrm>
        </p:spPr>
        <p:txBody>
          <a:bodyPr/>
          <a:lstStyle/>
          <a:p>
            <a:r>
              <a:rPr lang="en-GB" dirty="0"/>
              <a:t>Light portable mobile computers, thinner than the laptops.</a:t>
            </a:r>
          </a:p>
          <a:p>
            <a:r>
              <a:rPr lang="en-GB" dirty="0"/>
              <a:t>They have minimal graphic subsystem.</a:t>
            </a:r>
          </a:p>
          <a:p>
            <a:r>
              <a:rPr lang="en-GB" dirty="0"/>
              <a:t>They have an integrated modem.</a:t>
            </a:r>
          </a:p>
          <a:p>
            <a:endParaRPr lang="en-GB" dirty="0"/>
          </a:p>
        </p:txBody>
      </p:sp>
      <p:sp>
        <p:nvSpPr>
          <p:cNvPr id="4" name="Text Placeholder 3"/>
          <p:cNvSpPr>
            <a:spLocks noGrp="1"/>
          </p:cNvSpPr>
          <p:nvPr>
            <p:ph type="body" sz="quarter" idx="12"/>
          </p:nvPr>
        </p:nvSpPr>
        <p:spPr/>
        <p:txBody>
          <a:bodyPr/>
          <a:lstStyle/>
          <a:p>
            <a:r>
              <a:rPr lang="en-GB" dirty="0"/>
              <a:t>Notebook</a:t>
            </a:r>
          </a:p>
        </p:txBody>
      </p:sp>
      <p:sp>
        <p:nvSpPr>
          <p:cNvPr id="5" name="Text Placeholder 4"/>
          <p:cNvSpPr>
            <a:spLocks noGrp="1"/>
          </p:cNvSpPr>
          <p:nvPr>
            <p:ph type="body" sz="quarter" idx="14"/>
          </p:nvPr>
        </p:nvSpPr>
        <p:spPr/>
        <p:txBody>
          <a:bodyPr/>
          <a:lstStyle/>
          <a:p>
            <a:r>
              <a:rPr lang="en-GB" dirty="0"/>
              <a:t>Tablet computers are mobile computers with touch screen interface.</a:t>
            </a:r>
          </a:p>
          <a:p>
            <a:r>
              <a:rPr lang="en-GB" dirty="0"/>
              <a:t>They are smaller than the notebook computers.</a:t>
            </a:r>
          </a:p>
        </p:txBody>
      </p:sp>
      <p:sp>
        <p:nvSpPr>
          <p:cNvPr id="6" name="Text Placeholder 5"/>
          <p:cNvSpPr>
            <a:spLocks noGrp="1"/>
          </p:cNvSpPr>
          <p:nvPr>
            <p:ph type="body" sz="quarter" idx="15"/>
          </p:nvPr>
        </p:nvSpPr>
        <p:spPr/>
        <p:txBody>
          <a:bodyPr/>
          <a:lstStyle/>
          <a:p>
            <a:r>
              <a:rPr lang="en-GB" dirty="0"/>
              <a:t>Tablet</a:t>
            </a:r>
          </a:p>
        </p:txBody>
      </p:sp>
      <p:pic>
        <p:nvPicPr>
          <p:cNvPr id="13" name="Picture Placeholder 12" descr="Copy of 7323430.jpg"/>
          <p:cNvPicPr>
            <a:picLocks noGrp="1" noChangeAspect="1"/>
          </p:cNvPicPr>
          <p:nvPr>
            <p:ph type="pic" sz="quarter" idx="10"/>
          </p:nvPr>
        </p:nvPicPr>
        <p:blipFill>
          <a:blip r:embed="rId3" cstate="email"/>
          <a:srcRect/>
          <a:stretch>
            <a:fillRect/>
          </a:stretch>
        </p:blipFill>
        <p:spPr>
          <a:xfrm>
            <a:off x="6629400" y="2133600"/>
            <a:ext cx="2209800" cy="1219200"/>
          </a:xfrm>
        </p:spPr>
      </p:pic>
      <p:grpSp>
        <p:nvGrpSpPr>
          <p:cNvPr id="2" name="Group 31"/>
          <p:cNvGrpSpPr/>
          <p:nvPr/>
        </p:nvGrpSpPr>
        <p:grpSpPr>
          <a:xfrm>
            <a:off x="7018924" y="5257800"/>
            <a:ext cx="1657234" cy="967891"/>
            <a:chOff x="7018924" y="5257800"/>
            <a:chExt cx="1657234" cy="967891"/>
          </a:xfrm>
        </p:grpSpPr>
        <p:sp>
          <p:nvSpPr>
            <p:cNvPr id="29" name="Rectangle 28"/>
            <p:cNvSpPr/>
            <p:nvPr/>
          </p:nvSpPr>
          <p:spPr>
            <a:xfrm rot="10800000">
              <a:off x="7018924" y="5257800"/>
              <a:ext cx="1638300" cy="952500"/>
            </a:xfrm>
            <a:prstGeom prst="rect">
              <a:avLst/>
            </a:prstGeom>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GB" dirty="0"/>
            </a:p>
          </p:txBody>
        </p:sp>
        <p:pic>
          <p:nvPicPr>
            <p:cNvPr id="30" name="Picture 2" descr="tablet.bmp"/>
            <p:cNvPicPr>
              <a:picLocks noChangeAspect="1"/>
            </p:cNvPicPr>
            <p:nvPr/>
          </p:nvPicPr>
          <p:blipFill>
            <a:blip r:embed="rId4" cstate="email"/>
            <a:stretch>
              <a:fillRect/>
            </a:stretch>
          </p:blipFill>
          <p:spPr>
            <a:xfrm rot="5400000">
              <a:off x="7453808" y="5005917"/>
              <a:ext cx="798871" cy="1456267"/>
            </a:xfrm>
            <a:prstGeom prst="rect">
              <a:avLst/>
            </a:prstGeom>
          </p:spPr>
        </p:pic>
        <p:grpSp>
          <p:nvGrpSpPr>
            <p:cNvPr id="7" name="Group 44"/>
            <p:cNvGrpSpPr/>
            <p:nvPr/>
          </p:nvGrpSpPr>
          <p:grpSpPr>
            <a:xfrm rot="2000337">
              <a:off x="8046694" y="5692291"/>
              <a:ext cx="381004" cy="533400"/>
              <a:chOff x="5562600" y="2362200"/>
              <a:chExt cx="1981200" cy="1447800"/>
            </a:xfrm>
            <a:gradFill>
              <a:gsLst>
                <a:gs pos="0">
                  <a:srgbClr val="5E9EFF"/>
                </a:gs>
                <a:gs pos="39999">
                  <a:srgbClr val="85C2FF"/>
                </a:gs>
                <a:gs pos="70000">
                  <a:srgbClr val="C4D6EB"/>
                </a:gs>
                <a:gs pos="100000">
                  <a:srgbClr val="FFEBFA"/>
                </a:gs>
              </a:gsLst>
              <a:lin ang="5400000" scaled="0"/>
            </a:gradFill>
          </p:grpSpPr>
          <p:grpSp>
            <p:nvGrpSpPr>
              <p:cNvPr id="9" name="Group 17"/>
              <p:cNvGrpSpPr/>
              <p:nvPr/>
            </p:nvGrpSpPr>
            <p:grpSpPr>
              <a:xfrm>
                <a:off x="5562600" y="3581400"/>
                <a:ext cx="228600" cy="228600"/>
                <a:chOff x="5105400" y="2057400"/>
                <a:chExt cx="228600" cy="228600"/>
              </a:xfrm>
              <a:grpFill/>
            </p:grpSpPr>
            <p:cxnSp>
              <p:nvCxnSpPr>
                <p:cNvPr id="27" name="Straight Connector 26"/>
                <p:cNvCxnSpPr/>
                <p:nvPr/>
              </p:nvCxnSpPr>
              <p:spPr>
                <a:xfrm rot="5400000">
                  <a:off x="5029200" y="2133600"/>
                  <a:ext cx="228600" cy="7620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105400" y="2209800"/>
                  <a:ext cx="228600" cy="7620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flipV="1">
                <a:off x="5638800" y="2362200"/>
                <a:ext cx="1749552" cy="121920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791200" y="2514600"/>
                <a:ext cx="1752600" cy="121920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Arc 20"/>
              <p:cNvSpPr/>
              <p:nvPr/>
            </p:nvSpPr>
            <p:spPr>
              <a:xfrm>
                <a:off x="7239000" y="2362200"/>
                <a:ext cx="304800" cy="381000"/>
              </a:xfrm>
              <a:prstGeom prst="arc">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22" name="Straight Connector 21"/>
              <p:cNvCxnSpPr/>
              <p:nvPr/>
            </p:nvCxnSpPr>
            <p:spPr>
              <a:xfrm rot="10800000" flipV="1">
                <a:off x="6858000" y="2667000"/>
                <a:ext cx="609600" cy="45720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7421880" y="2636521"/>
                <a:ext cx="91440" cy="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821424" y="3069336"/>
                <a:ext cx="73152" cy="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6248400" y="3048000"/>
                <a:ext cx="304800" cy="304800"/>
              </a:xfrm>
              <a:prstGeom prst="arc">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6" name="Arc 25"/>
              <p:cNvSpPr/>
              <p:nvPr/>
            </p:nvSpPr>
            <p:spPr>
              <a:xfrm>
                <a:off x="6172200" y="3124200"/>
                <a:ext cx="304800" cy="304800"/>
              </a:xfrm>
              <a:prstGeom prst="arc">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17" name="Arc 16"/>
            <p:cNvSpPr/>
            <p:nvPr/>
          </p:nvSpPr>
          <p:spPr>
            <a:xfrm rot="4137023">
              <a:off x="8069176" y="5329853"/>
              <a:ext cx="634171" cy="579793"/>
            </a:xfrm>
            <a:prstGeom prst="arc">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31" name="Text Placeholder 1"/>
          <p:cNvSpPr>
            <a:spLocks noGrp="1"/>
          </p:cNvSpPr>
          <p:nvPr>
            <p:ph type="body" sz="quarter" idx="11"/>
          </p:nvPr>
        </p:nvSpPr>
        <p:spPr>
          <a:xfrm>
            <a:off x="0" y="0"/>
            <a:ext cx="9144000" cy="784830"/>
          </a:xfr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spcBef>
                <a:spcPct val="0"/>
              </a:spcBef>
              <a:buNone/>
            </a:pPr>
            <a:r>
              <a:rPr lang="en-US" sz="3000" b="1" dirty="0">
                <a:solidFill>
                  <a:schemeClr val="tx1">
                    <a:lumMod val="65000"/>
                    <a:lumOff val="35000"/>
                  </a:schemeClr>
                </a:solidFill>
                <a:latin typeface="+mj-lt"/>
              </a:rPr>
              <a:t>Types of </a:t>
            </a:r>
            <a:r>
              <a:rPr sz="3000" b="1" dirty="0">
                <a:solidFill>
                  <a:schemeClr val="tx1">
                    <a:lumMod val="65000"/>
                    <a:lumOff val="35000"/>
                  </a:schemeClr>
                </a:solidFill>
                <a:latin typeface="+mj-lt"/>
              </a:rPr>
              <a:t>Computer </a:t>
            </a:r>
            <a:r>
              <a:rPr b="1" dirty="0">
                <a:solidFill>
                  <a:schemeClr val="tx1">
                    <a:lumMod val="65000"/>
                    <a:lumOff val="35000"/>
                  </a:schemeClr>
                </a:solidFill>
                <a:latin typeface="+mj-lt"/>
              </a:rPr>
              <a:t>(4 of 5)</a:t>
            </a:r>
            <a:endParaRPr lang="en-US" sz="1400" b="1" dirty="0">
              <a:solidFill>
                <a:schemeClr val="tx1">
                  <a:lumMod val="65000"/>
                  <a:lumOff val="35000"/>
                </a:schemeClr>
              </a:solidFill>
              <a:latin typeface="+mj-lt"/>
            </a:endParaRPr>
          </a:p>
        </p:txBody>
      </p:sp>
    </p:spTree>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2"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9144000" cy="761999"/>
          </a:xfrm>
        </p:spPr>
        <p:txBody>
          <a:bodyPr/>
          <a:lstStyle/>
          <a:p>
            <a:pPr>
              <a:lnSpc>
                <a:spcPct val="150000"/>
              </a:lnSpc>
            </a:pPr>
            <a:r>
              <a:rPr lang="en-GB" dirty="0"/>
              <a:t>Course Objectives </a:t>
            </a:r>
            <a:r>
              <a:rPr lang="en-GB" sz="1600" dirty="0"/>
              <a:t>(3 of 3)</a:t>
            </a:r>
          </a:p>
        </p:txBody>
      </p:sp>
      <p:sp>
        <p:nvSpPr>
          <p:cNvPr id="7" name="Text Placeholder 2"/>
          <p:cNvSpPr>
            <a:spLocks noGrp="1"/>
          </p:cNvSpPr>
          <p:nvPr>
            <p:ph type="body" sz="quarter" idx="4294967295"/>
          </p:nvPr>
        </p:nvSpPr>
        <p:spPr>
          <a:xfrm>
            <a:off x="4953000" y="1470025"/>
            <a:ext cx="4038600" cy="4473575"/>
          </a:xfrm>
          <a:prstGeom prst="rect">
            <a:avLst/>
          </a:prstGeom>
        </p:spPr>
        <p:txBody>
          <a:bodyPr>
            <a:normAutofit/>
          </a:bodyPr>
          <a:lstStyle/>
          <a:p>
            <a:pPr>
              <a:lnSpc>
                <a:spcPct val="200000"/>
              </a:lnSpc>
            </a:pPr>
            <a:r>
              <a:rPr lang="en-US" dirty="0"/>
              <a:t>Describe the Virus and  Antivirus Management</a:t>
            </a:r>
          </a:p>
          <a:p>
            <a:pPr>
              <a:lnSpc>
                <a:spcPct val="200000"/>
              </a:lnSpc>
            </a:pPr>
            <a:r>
              <a:rPr lang="en-US" dirty="0"/>
              <a:t>Describe the De-fragmentation</a:t>
            </a:r>
          </a:p>
          <a:p>
            <a:pPr>
              <a:lnSpc>
                <a:spcPct val="200000"/>
              </a:lnSpc>
            </a:pPr>
            <a:r>
              <a:rPr lang="en-US" dirty="0"/>
              <a:t>Explain the functioning of the Printers</a:t>
            </a:r>
          </a:p>
          <a:p>
            <a:pPr>
              <a:lnSpc>
                <a:spcPct val="200000"/>
              </a:lnSpc>
            </a:pPr>
            <a:r>
              <a:rPr lang="en-US" dirty="0"/>
              <a:t>Explain the basics of MS-Office</a:t>
            </a:r>
          </a:p>
          <a:p>
            <a:pPr>
              <a:buNone/>
            </a:pPr>
            <a:endParaRPr lang="en-US" dirty="0"/>
          </a:p>
          <a:p>
            <a:endParaRPr lang="en-US" dirty="0"/>
          </a:p>
          <a:p>
            <a:endParaRPr lang="en-GB" dirty="0"/>
          </a:p>
        </p:txBody>
      </p:sp>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VDI.png"/>
          <p:cNvPicPr>
            <a:picLocks noChangeAspect="1"/>
          </p:cNvPicPr>
          <p:nvPr/>
        </p:nvPicPr>
        <p:blipFill>
          <a:blip r:embed="rId2" cstate="email"/>
          <a:stretch>
            <a:fillRect/>
          </a:stretch>
        </p:blipFill>
        <p:spPr>
          <a:xfrm>
            <a:off x="4800600" y="3962400"/>
            <a:ext cx="4267200" cy="2819400"/>
          </a:xfrm>
          <a:prstGeom prst="rect">
            <a:avLst/>
          </a:prstGeom>
          <a:ln>
            <a:solidFill>
              <a:schemeClr val="bg1"/>
            </a:solidFill>
          </a:ln>
        </p:spPr>
      </p:pic>
      <p:sp>
        <p:nvSpPr>
          <p:cNvPr id="4" name="Text Placeholder 3"/>
          <p:cNvSpPr>
            <a:spLocks noGrp="1"/>
          </p:cNvSpPr>
          <p:nvPr>
            <p:ph type="body" sz="quarter" idx="11"/>
          </p:nvPr>
        </p:nvSpPr>
        <p:spPr>
          <a:xfrm>
            <a:off x="685800" y="2057400"/>
            <a:ext cx="5715000" cy="3048000"/>
          </a:xfrm>
        </p:spPr>
        <p:txBody>
          <a:bodyPr/>
          <a:lstStyle/>
          <a:p>
            <a:pPr>
              <a:lnSpc>
                <a:spcPct val="200000"/>
              </a:lnSpc>
            </a:pPr>
            <a:r>
              <a:rPr lang="en-GB" dirty="0"/>
              <a:t>Virtual Desktop Infrastructure (VDI) enables users to access their desktop from anywhere.</a:t>
            </a:r>
          </a:p>
          <a:p>
            <a:pPr>
              <a:lnSpc>
                <a:spcPct val="200000"/>
              </a:lnSpc>
            </a:pPr>
            <a:r>
              <a:rPr lang="en-GB" dirty="0"/>
              <a:t>User’s desktop looks like regular Windows desktop and the thin client functions as a desktop.</a:t>
            </a:r>
          </a:p>
          <a:p>
            <a:pPr>
              <a:lnSpc>
                <a:spcPct val="200000"/>
              </a:lnSpc>
            </a:pPr>
            <a:r>
              <a:rPr lang="en-GB" dirty="0"/>
              <a:t>VDI helps achieving improved productivity </a:t>
            </a:r>
          </a:p>
          <a:p>
            <a:pPr>
              <a:lnSpc>
                <a:spcPct val="200000"/>
              </a:lnSpc>
              <a:buNone/>
            </a:pPr>
            <a:r>
              <a:rPr lang="en-GB" dirty="0"/>
              <a:t>    and high data security. </a:t>
            </a:r>
          </a:p>
          <a:p>
            <a:pPr>
              <a:lnSpc>
                <a:spcPct val="200000"/>
              </a:lnSpc>
            </a:pPr>
            <a:endParaRPr lang="en-US" dirty="0"/>
          </a:p>
          <a:p>
            <a:pPr>
              <a:lnSpc>
                <a:spcPct val="200000"/>
              </a:lnSpc>
            </a:pPr>
            <a:endParaRPr lang="en-GB" dirty="0"/>
          </a:p>
        </p:txBody>
      </p:sp>
      <p:sp>
        <p:nvSpPr>
          <p:cNvPr id="5" name="Text Placeholder 4"/>
          <p:cNvSpPr>
            <a:spLocks noGrp="1"/>
          </p:cNvSpPr>
          <p:nvPr>
            <p:ph type="body" sz="quarter" idx="12"/>
          </p:nvPr>
        </p:nvSpPr>
        <p:spPr/>
        <p:txBody>
          <a:bodyPr/>
          <a:lstStyle/>
          <a:p>
            <a:r>
              <a:rPr lang="en-GB" dirty="0"/>
              <a:t>Virtual Desktop Infrastructure (VDI)</a:t>
            </a:r>
          </a:p>
        </p:txBody>
      </p:sp>
      <p:sp>
        <p:nvSpPr>
          <p:cNvPr id="7" name="Text Placeholder 1"/>
          <p:cNvSpPr txBox="1">
            <a:spLocks/>
          </p:cNvSpPr>
          <p:nvPr/>
        </p:nvSpPr>
        <p:spPr>
          <a:xfrm>
            <a:off x="0" y="0"/>
            <a:ext cx="9144000" cy="78483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marL="231775" indent="-231775" algn="l" defTabSz="457200" rtl="0" eaLnBrk="1" latinLnBrk="0" hangingPunct="1">
              <a:lnSpc>
                <a:spcPct val="150000"/>
              </a:lnSpc>
              <a:spcBef>
                <a:spcPct val="20000"/>
              </a:spcBef>
              <a:buSzPct val="70000"/>
              <a:buFontTx/>
              <a:buBlip>
                <a:blip r:embed="rId3"/>
              </a:buBlip>
              <a:defRPr kumimoji="0" lang="en-US" sz="1600" b="0" i="0" u="none" strike="noStrike" kern="1200" cap="none" spc="0" normalizeH="0" baseline="0" noProof="0">
                <a:ln>
                  <a:noFill/>
                </a:ln>
                <a:solidFill>
                  <a:srgbClr val="595959"/>
                </a:solidFill>
                <a:effectLst/>
                <a:uLnTx/>
                <a:uFillTx/>
                <a:latin typeface="+mn-lt"/>
                <a:ea typeface="+mn-ea"/>
                <a:cs typeface="Arial"/>
              </a:defRPr>
            </a:lvl1pPr>
            <a:lvl2pPr marL="742950" indent="-285750" algn="l" defTabSz="457200" rtl="0" eaLnBrk="1" latinLnBrk="0" hangingPunct="1">
              <a:lnSpc>
                <a:spcPct val="150000"/>
              </a:lnSpc>
              <a:spcBef>
                <a:spcPct val="20000"/>
              </a:spcBef>
              <a:buClr>
                <a:srgbClr val="0070C0"/>
              </a:buClr>
              <a:buSzPct val="100000"/>
              <a:buFont typeface="Arial" pitchFamily="34" charset="0"/>
              <a:buChar char="•"/>
              <a:defRPr kumimoji="0" lang="en-US" sz="1600" b="0" i="0" u="none" strike="noStrike" kern="1200" cap="none" spc="0" normalizeH="0" baseline="0" noProof="0">
                <a:ln>
                  <a:noFill/>
                </a:ln>
                <a:solidFill>
                  <a:srgbClr val="595959"/>
                </a:solidFill>
                <a:effectLst/>
                <a:uLnTx/>
                <a:uFillTx/>
                <a:latin typeface="+mn-lt"/>
                <a:ea typeface="+mn-ea"/>
                <a:cs typeface="+mn-cs"/>
              </a:defRPr>
            </a:lvl2pPr>
            <a:lvl3pPr marL="1143000" indent="-228600" algn="l" defTabSz="457200" rtl="0" eaLnBrk="1" latinLnBrk="0" hangingPunct="1">
              <a:lnSpc>
                <a:spcPct val="150000"/>
              </a:lnSpc>
              <a:spcBef>
                <a:spcPct val="20000"/>
              </a:spcBef>
              <a:buClr>
                <a:srgbClr val="0070C0"/>
              </a:buClr>
              <a:buSzPct val="70000"/>
              <a:buFont typeface="Courier New" pitchFamily="49" charset="0"/>
              <a:buChar char="o"/>
              <a:defRPr kumimoji="0" lang="en-US" sz="1600" b="0" i="0" u="none" strike="noStrike" kern="1200" cap="none" spc="0" normalizeH="0" baseline="0" noProof="0">
                <a:ln>
                  <a:noFill/>
                </a:ln>
                <a:solidFill>
                  <a:srgbClr val="595959"/>
                </a:solidFill>
                <a:effectLst/>
                <a:uLnTx/>
                <a:uFillTx/>
                <a:latin typeface="+mn-lt"/>
                <a:ea typeface="+mn-ea"/>
                <a:cs typeface="+mn-cs"/>
              </a:defRPr>
            </a:lvl3pPr>
            <a:lvl4pPr marL="1600200" indent="-228600" algn="l" defTabSz="457200" rtl="0" eaLnBrk="1" latinLnBrk="0" hangingPunct="1">
              <a:lnSpc>
                <a:spcPct val="150000"/>
              </a:lnSpc>
              <a:spcBef>
                <a:spcPct val="20000"/>
              </a:spcBef>
              <a:buSzPct val="70000"/>
              <a:buFontTx/>
              <a:buBlip>
                <a:blip r:embed="rId3"/>
              </a:buBlip>
              <a:defRPr kumimoji="0" lang="en-US" sz="1600" b="0" i="0" u="none" strike="noStrike" kern="1200" cap="none" spc="0" normalizeH="0" baseline="0" noProof="0">
                <a:ln>
                  <a:noFill/>
                </a:ln>
                <a:solidFill>
                  <a:srgbClr val="595959"/>
                </a:solidFill>
                <a:effectLst/>
                <a:uLnTx/>
                <a:uFillTx/>
                <a:latin typeface="+mn-lt"/>
                <a:ea typeface="+mn-ea"/>
                <a:cs typeface="+mn-cs"/>
              </a:defRPr>
            </a:lvl4pPr>
            <a:lvl5pPr marL="2057400" indent="-228600" algn="l" defTabSz="457200" rtl="0" eaLnBrk="1" latinLnBrk="0" hangingPunct="1">
              <a:lnSpc>
                <a:spcPct val="150000"/>
              </a:lnSpc>
              <a:spcBef>
                <a:spcPct val="20000"/>
              </a:spcBef>
              <a:buSzPct val="70000"/>
              <a:buFontTx/>
              <a:buBlip>
                <a:blip r:embed="rId3"/>
              </a:buBlip>
              <a:defRPr kumimoji="0" lang="en-US" sz="1600" b="0" i="0" u="none" strike="noStrike" kern="1200" cap="none" spc="0" normalizeH="0" baseline="0" noProof="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buFontTx/>
              <a:buNone/>
            </a:pPr>
            <a:r>
              <a:rPr lang="en-US" sz="3000" b="1" dirty="0">
                <a:solidFill>
                  <a:schemeClr val="tx1">
                    <a:lumMod val="65000"/>
                    <a:lumOff val="35000"/>
                  </a:schemeClr>
                </a:solidFill>
                <a:latin typeface="+mj-lt"/>
              </a:rPr>
              <a:t>Types of Computer </a:t>
            </a:r>
            <a:r>
              <a:rPr lang="en-US" b="1" dirty="0">
                <a:solidFill>
                  <a:schemeClr val="tx1">
                    <a:lumMod val="65000"/>
                    <a:lumOff val="35000"/>
                  </a:schemeClr>
                </a:solidFill>
                <a:latin typeface="+mj-lt"/>
              </a:rPr>
              <a:t>(5 of 5)</a:t>
            </a:r>
            <a:endParaRPr lang="en-US" sz="1400" b="1" dirty="0">
              <a:solidFill>
                <a:schemeClr val="tx1">
                  <a:lumMod val="65000"/>
                  <a:lumOff val="35000"/>
                </a:schemeClr>
              </a:solidFill>
              <a:latin typeface="+mj-lt"/>
            </a:endParaRPr>
          </a:p>
        </p:txBody>
      </p:sp>
    </p:spTree>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dirty="0"/>
              <a:t>Uses of Computer </a:t>
            </a:r>
            <a:endParaRPr sz="1600" dirty="0"/>
          </a:p>
        </p:txBody>
      </p:sp>
      <p:sp>
        <p:nvSpPr>
          <p:cNvPr id="3" name="Text Placeholder 2"/>
          <p:cNvSpPr>
            <a:spLocks noGrp="1"/>
          </p:cNvSpPr>
          <p:nvPr>
            <p:ph type="body" sz="quarter" idx="16"/>
          </p:nvPr>
        </p:nvSpPr>
        <p:spPr>
          <a:xfrm>
            <a:off x="457200" y="1360488"/>
            <a:ext cx="8240713" cy="5192712"/>
          </a:xfrm>
        </p:spPr>
        <p:txBody>
          <a:bodyPr>
            <a:normAutofit/>
          </a:bodyPr>
          <a:lstStyle/>
          <a:p>
            <a:r>
              <a:rPr b="1" dirty="0"/>
              <a:t>Laboratory</a:t>
            </a:r>
            <a:r>
              <a:rPr dirty="0"/>
              <a:t> </a:t>
            </a:r>
          </a:p>
          <a:p>
            <a:pPr lvl="1"/>
            <a:r>
              <a:rPr dirty="0"/>
              <a:t>Physicians and nurses enter lab tests details in the computer. Patients are provided with barcode. The machines in lab read the barcode and perform the specific test mentioned by doctors.</a:t>
            </a:r>
          </a:p>
          <a:p>
            <a:pPr>
              <a:lnSpc>
                <a:spcPct val="210000"/>
              </a:lnSpc>
            </a:pPr>
            <a:r>
              <a:rPr b="1" dirty="0"/>
              <a:t>Industries</a:t>
            </a:r>
          </a:p>
          <a:p>
            <a:pPr lvl="1">
              <a:lnSpc>
                <a:spcPct val="210000"/>
              </a:lnSpc>
            </a:pPr>
            <a:r>
              <a:rPr dirty="0"/>
              <a:t>Use computer to maintain accounts, to improve quality and productivity.</a:t>
            </a:r>
          </a:p>
          <a:p>
            <a:pPr>
              <a:lnSpc>
                <a:spcPct val="210000"/>
              </a:lnSpc>
            </a:pPr>
            <a:r>
              <a:rPr b="1" dirty="0"/>
              <a:t>Hotel</a:t>
            </a:r>
          </a:p>
          <a:p>
            <a:pPr lvl="1">
              <a:lnSpc>
                <a:spcPct val="210000"/>
              </a:lnSpc>
            </a:pPr>
            <a:r>
              <a:rPr dirty="0"/>
              <a:t>It is used for room reservation and inventory maintenance.</a:t>
            </a:r>
          </a:p>
          <a:p>
            <a:pPr>
              <a:lnSpc>
                <a:spcPct val="210000"/>
              </a:lnSpc>
            </a:pPr>
            <a:endParaRPr dirty="0"/>
          </a:p>
          <a:p>
            <a:pPr>
              <a:lnSpc>
                <a:spcPct val="210000"/>
              </a:lnSpc>
            </a:pPr>
            <a:endParaRPr b="1" dirty="0"/>
          </a:p>
          <a:p>
            <a:endParaRPr dirty="0"/>
          </a:p>
          <a:p>
            <a:endParaRPr lang="en-GB" dirty="0"/>
          </a:p>
        </p:txBody>
      </p:sp>
      <p:pic>
        <p:nvPicPr>
          <p:cNvPr id="4" name="Picture Placeholder 10" descr="16445106.jpg"/>
          <p:cNvPicPr>
            <a:picLocks noChangeAspect="1"/>
          </p:cNvPicPr>
          <p:nvPr/>
        </p:nvPicPr>
        <p:blipFill>
          <a:blip r:embed="rId2" cstate="email"/>
          <a:srcRect/>
          <a:stretch>
            <a:fillRect/>
          </a:stretch>
        </p:blipFill>
        <p:spPr>
          <a:xfrm>
            <a:off x="7353300" y="5101325"/>
            <a:ext cx="1485900" cy="1223275"/>
          </a:xfrm>
          <a:prstGeom prst="rect">
            <a:avLst/>
          </a:prstGeom>
          <a:ln>
            <a:noFill/>
          </a:ln>
          <a:effectLst>
            <a:softEdge rad="112500"/>
          </a:effectLst>
        </p:spPr>
      </p:pic>
    </p:spTree>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892401"/>
          </a:xfrm>
        </p:spPr>
        <p:txBody>
          <a:bodyPr>
            <a:normAutofit/>
          </a:bodyPr>
          <a:lstStyle/>
          <a:p>
            <a:r>
              <a:rPr lang="en-GB" dirty="0"/>
              <a:t>Basic Hardware Overview</a:t>
            </a:r>
          </a:p>
        </p:txBody>
      </p:sp>
    </p:spTree>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Introduction to the Components of System </a:t>
            </a:r>
            <a:r>
              <a:rPr lang="en-US" sz="1600" dirty="0"/>
              <a:t>(1 of </a:t>
            </a:r>
            <a:r>
              <a:rPr sz="1600" dirty="0"/>
              <a:t>25</a:t>
            </a:r>
            <a:r>
              <a:rPr lang="en-US" sz="1600" dirty="0"/>
              <a:t>)</a:t>
            </a:r>
            <a:endParaRPr lang="en-GB" sz="1600" dirty="0"/>
          </a:p>
        </p:txBody>
      </p:sp>
      <p:sp>
        <p:nvSpPr>
          <p:cNvPr id="3" name="Text Placeholder 2"/>
          <p:cNvSpPr>
            <a:spLocks noGrp="1"/>
          </p:cNvSpPr>
          <p:nvPr>
            <p:ph type="body" sz="quarter" idx="16"/>
          </p:nvPr>
        </p:nvSpPr>
        <p:spPr>
          <a:xfrm>
            <a:off x="457200" y="1360488"/>
            <a:ext cx="8240713" cy="4964112"/>
          </a:xfrm>
        </p:spPr>
        <p:txBody>
          <a:bodyPr>
            <a:normAutofit/>
          </a:bodyPr>
          <a:lstStyle/>
          <a:p>
            <a:pPr>
              <a:buNone/>
            </a:pPr>
            <a:r>
              <a:rPr lang="en-GB" dirty="0"/>
              <a:t>The various parts of the system are:</a:t>
            </a:r>
          </a:p>
          <a:p>
            <a:r>
              <a:rPr lang="en-US" dirty="0"/>
              <a:t>Motherboard</a:t>
            </a:r>
          </a:p>
          <a:p>
            <a:r>
              <a:rPr lang="en-US" dirty="0"/>
              <a:t>Central Processing Unit (CPU)</a:t>
            </a:r>
          </a:p>
          <a:p>
            <a:r>
              <a:rPr lang="en-US" dirty="0"/>
              <a:t>Processor</a:t>
            </a:r>
          </a:p>
          <a:p>
            <a:r>
              <a:rPr lang="en-US" dirty="0"/>
              <a:t>Microchips and micro-circuitry</a:t>
            </a:r>
          </a:p>
          <a:p>
            <a:r>
              <a:rPr lang="en-US" dirty="0"/>
              <a:t>SMPS</a:t>
            </a:r>
          </a:p>
          <a:p>
            <a:endParaRPr lang="en-US" dirty="0"/>
          </a:p>
        </p:txBody>
      </p:sp>
      <p:pic>
        <p:nvPicPr>
          <p:cNvPr id="6" name="Picture Placeholder 6" descr="19018349.jpg"/>
          <p:cNvPicPr>
            <a:picLocks noGrp="1" noChangeAspect="1"/>
          </p:cNvPicPr>
          <p:nvPr>
            <p:ph type="pic" sz="quarter" idx="17"/>
          </p:nvPr>
        </p:nvPicPr>
        <p:blipFill>
          <a:blip r:embed="rId3" cstate="email"/>
          <a:srcRect/>
          <a:stretch>
            <a:fillRect/>
          </a:stretch>
        </p:blipFill>
        <p:spPr>
          <a:xfrm>
            <a:off x="5029200" y="2819400"/>
            <a:ext cx="3733800" cy="3200400"/>
          </a:xfrm>
        </p:spPr>
      </p:pic>
    </p:spTree>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Introduction to the Components of System </a:t>
            </a:r>
            <a:r>
              <a:rPr lang="en-US" sz="1600" dirty="0"/>
              <a:t>(2 of 25)</a:t>
            </a:r>
            <a:endParaRPr lang="en-GB" sz="1600" dirty="0"/>
          </a:p>
        </p:txBody>
      </p:sp>
      <p:sp>
        <p:nvSpPr>
          <p:cNvPr id="3" name="Text Placeholder 2"/>
          <p:cNvSpPr>
            <a:spLocks noGrp="1"/>
          </p:cNvSpPr>
          <p:nvPr>
            <p:ph type="body" sz="quarter" idx="16"/>
          </p:nvPr>
        </p:nvSpPr>
        <p:spPr/>
        <p:txBody>
          <a:bodyPr>
            <a:normAutofit/>
          </a:bodyPr>
          <a:lstStyle/>
          <a:p>
            <a:r>
              <a:rPr lang="en-US" dirty="0"/>
              <a:t>Graphic / Video Card</a:t>
            </a:r>
          </a:p>
          <a:p>
            <a:r>
              <a:rPr lang="en-US" dirty="0"/>
              <a:t>Sound Card</a:t>
            </a:r>
          </a:p>
          <a:p>
            <a:r>
              <a:rPr lang="en-US" dirty="0"/>
              <a:t>Network Interface Card (NIC)</a:t>
            </a:r>
          </a:p>
          <a:p>
            <a:r>
              <a:rPr lang="en-US" dirty="0"/>
              <a:t>CPU Cooling Fan</a:t>
            </a:r>
          </a:p>
          <a:p>
            <a:r>
              <a:rPr lang="en-US" dirty="0"/>
              <a:t>Bus Architecture</a:t>
            </a:r>
          </a:p>
          <a:p>
            <a:r>
              <a:rPr lang="en-US" dirty="0"/>
              <a:t>System Ports</a:t>
            </a:r>
          </a:p>
          <a:p>
            <a:endParaRPr lang="en-US" dirty="0"/>
          </a:p>
          <a:p>
            <a:endParaRPr lang="en-US" dirty="0"/>
          </a:p>
          <a:p>
            <a:endParaRPr lang="en-US" dirty="0"/>
          </a:p>
          <a:p>
            <a:endParaRPr lang="en-US" dirty="0"/>
          </a:p>
        </p:txBody>
      </p:sp>
      <p:pic>
        <p:nvPicPr>
          <p:cNvPr id="5" name="Picture Placeholder 4" descr="93351384.jpg"/>
          <p:cNvPicPr>
            <a:picLocks noGrp="1" noChangeAspect="1"/>
          </p:cNvPicPr>
          <p:nvPr>
            <p:ph type="pic" sz="quarter" idx="17"/>
          </p:nvPr>
        </p:nvPicPr>
        <p:blipFill>
          <a:blip r:embed="rId3" cstate="email"/>
          <a:srcRect/>
          <a:stretch>
            <a:fillRect/>
          </a:stretch>
        </p:blipFill>
        <p:spPr>
          <a:xfrm>
            <a:off x="5257800" y="3200400"/>
            <a:ext cx="3429610" cy="3048610"/>
          </a:xfrm>
        </p:spPr>
      </p:pic>
    </p:spTree>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utterstock_2867577.jpg"/>
          <p:cNvPicPr>
            <a:picLocks noChangeAspect="1"/>
          </p:cNvPicPr>
          <p:nvPr/>
        </p:nvPicPr>
        <p:blipFill>
          <a:blip r:embed="rId3" cstate="email"/>
          <a:stretch>
            <a:fillRect/>
          </a:stretch>
        </p:blipFill>
        <p:spPr>
          <a:xfrm>
            <a:off x="4905447" y="3404235"/>
            <a:ext cx="4162353" cy="2767965"/>
          </a:xfrm>
          <a:prstGeom prst="rect">
            <a:avLst/>
          </a:prstGeom>
        </p:spPr>
      </p:pic>
      <p:sp>
        <p:nvSpPr>
          <p:cNvPr id="2" name="Text Placeholder 1"/>
          <p:cNvSpPr>
            <a:spLocks noGrp="1"/>
          </p:cNvSpPr>
          <p:nvPr>
            <p:ph type="body" sz="quarter" idx="11"/>
          </p:nvPr>
        </p:nvSpPr>
        <p:spPr>
          <a:xfrm>
            <a:off x="0" y="0"/>
            <a:ext cx="9144000" cy="784830"/>
          </a:xfrm>
        </p:spPr>
        <p:txBody>
          <a:bodyPr/>
          <a:lstStyle/>
          <a:p>
            <a:r>
              <a:rPr lang="en-US" dirty="0"/>
              <a:t>Introduction to the Components of System </a:t>
            </a:r>
            <a:r>
              <a:rPr lang="en-US" sz="1600" dirty="0"/>
              <a:t>(3 of 25)</a:t>
            </a:r>
            <a:endParaRPr lang="en-GB" sz="1600" dirty="0"/>
          </a:p>
        </p:txBody>
      </p:sp>
      <p:sp>
        <p:nvSpPr>
          <p:cNvPr id="3" name="Text Placeholder 2"/>
          <p:cNvSpPr>
            <a:spLocks noGrp="1"/>
          </p:cNvSpPr>
          <p:nvPr>
            <p:ph type="body" sz="quarter" idx="16"/>
          </p:nvPr>
        </p:nvSpPr>
        <p:spPr/>
        <p:txBody>
          <a:bodyPr>
            <a:normAutofit/>
          </a:bodyPr>
          <a:lstStyle/>
          <a:p>
            <a:r>
              <a:rPr lang="en-US" dirty="0"/>
              <a:t>PCI Slots</a:t>
            </a:r>
          </a:p>
          <a:p>
            <a:pPr marL="231775" lvl="1" indent="-231775">
              <a:buBlip>
                <a:blip r:embed="rId4"/>
              </a:buBlip>
            </a:pPr>
            <a:r>
              <a:rPr lang="en-US" dirty="0"/>
              <a:t>Memory</a:t>
            </a:r>
          </a:p>
          <a:p>
            <a:pPr marL="231775" lvl="1" indent="-231775">
              <a:buBlip>
                <a:blip r:embed="rId4"/>
              </a:buBlip>
            </a:pPr>
            <a:r>
              <a:rPr lang="en-US" dirty="0"/>
              <a:t>Input Devices</a:t>
            </a:r>
          </a:p>
          <a:p>
            <a:pPr marL="231775" lvl="1" indent="-231775">
              <a:buBlip>
                <a:blip r:embed="rId4"/>
              </a:buBlip>
            </a:pPr>
            <a:r>
              <a:rPr lang="en-US" dirty="0"/>
              <a:t>Hard Drives</a:t>
            </a:r>
          </a:p>
          <a:p>
            <a:r>
              <a:rPr lang="en-US" dirty="0"/>
              <a:t>Ports</a:t>
            </a:r>
          </a:p>
        </p:txBody>
      </p:sp>
    </p:spTree>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706438"/>
          </a:xfrm>
          <a:prstGeom prst="rect">
            <a:avLst/>
          </a:prstGeom>
        </p:spPr>
        <p:txBody>
          <a:bodyPr/>
          <a:lstStyle/>
          <a:p>
            <a:pPr>
              <a:lnSpc>
                <a:spcPct val="150000"/>
              </a:lnSpc>
            </a:pPr>
            <a:r>
              <a:rPr lang="en-US" dirty="0"/>
              <a:t>Introduction to the Components of System </a:t>
            </a:r>
            <a:r>
              <a:rPr lang="en-US" sz="1600" dirty="0"/>
              <a:t>(4 of 25)</a:t>
            </a:r>
            <a:endParaRPr lang="en-GB" sz="1600" dirty="0"/>
          </a:p>
        </p:txBody>
      </p:sp>
      <p:sp>
        <p:nvSpPr>
          <p:cNvPr id="4" name="Text Placeholder 3"/>
          <p:cNvSpPr>
            <a:spLocks noGrp="1"/>
          </p:cNvSpPr>
          <p:nvPr>
            <p:ph type="body" sz="quarter" idx="11"/>
          </p:nvPr>
        </p:nvSpPr>
        <p:spPr>
          <a:xfrm>
            <a:off x="685800" y="2057400"/>
            <a:ext cx="5715000" cy="1752600"/>
          </a:xfrm>
        </p:spPr>
        <p:txBody>
          <a:bodyPr/>
          <a:lstStyle/>
          <a:p>
            <a:r>
              <a:rPr lang="en-US" dirty="0"/>
              <a:t>The core components of the PC reside in the motherboard.</a:t>
            </a:r>
          </a:p>
          <a:p>
            <a:r>
              <a:rPr lang="en-US" dirty="0"/>
              <a:t>The support cards for video, sound, networking are mounted on the mother board.</a:t>
            </a:r>
            <a:endParaRPr lang="en-GB" dirty="0"/>
          </a:p>
        </p:txBody>
      </p:sp>
      <p:sp>
        <p:nvSpPr>
          <p:cNvPr id="5" name="Text Placeholder 4"/>
          <p:cNvSpPr>
            <a:spLocks noGrp="1"/>
          </p:cNvSpPr>
          <p:nvPr>
            <p:ph type="body" sz="quarter" idx="12"/>
          </p:nvPr>
        </p:nvSpPr>
        <p:spPr/>
        <p:txBody>
          <a:bodyPr/>
          <a:lstStyle/>
          <a:p>
            <a:r>
              <a:rPr lang="en-GB" dirty="0"/>
              <a:t>Motherboard</a:t>
            </a:r>
          </a:p>
        </p:txBody>
      </p:sp>
      <p:sp>
        <p:nvSpPr>
          <p:cNvPr id="6" name="Text Placeholder 5"/>
          <p:cNvSpPr>
            <a:spLocks noGrp="1"/>
          </p:cNvSpPr>
          <p:nvPr>
            <p:ph type="body" sz="quarter" idx="14"/>
          </p:nvPr>
        </p:nvSpPr>
        <p:spPr>
          <a:xfrm>
            <a:off x="685800" y="4800600"/>
            <a:ext cx="5715000" cy="1828800"/>
          </a:xfrm>
        </p:spPr>
        <p:txBody>
          <a:bodyPr/>
          <a:lstStyle/>
          <a:p>
            <a:pPr>
              <a:buNone/>
            </a:pPr>
            <a:r>
              <a:rPr lang="en-GB" dirty="0"/>
              <a:t>There are three types of motherboard	</a:t>
            </a:r>
          </a:p>
          <a:p>
            <a:r>
              <a:rPr lang="en-GB" dirty="0"/>
              <a:t>XT (Extended Technology)</a:t>
            </a:r>
          </a:p>
          <a:p>
            <a:r>
              <a:rPr lang="en-GB" dirty="0"/>
              <a:t>AT (Advanced Technology)</a:t>
            </a:r>
          </a:p>
          <a:p>
            <a:r>
              <a:rPr lang="en-GB" dirty="0"/>
              <a:t>ATX (Advanced Technology Extended) </a:t>
            </a:r>
          </a:p>
        </p:txBody>
      </p:sp>
      <p:sp>
        <p:nvSpPr>
          <p:cNvPr id="7" name="Text Placeholder 6"/>
          <p:cNvSpPr>
            <a:spLocks noGrp="1"/>
          </p:cNvSpPr>
          <p:nvPr>
            <p:ph type="body" sz="quarter" idx="15"/>
          </p:nvPr>
        </p:nvSpPr>
        <p:spPr/>
        <p:txBody>
          <a:bodyPr>
            <a:normAutofit/>
          </a:bodyPr>
          <a:lstStyle/>
          <a:p>
            <a:r>
              <a:rPr lang="en-GB" dirty="0"/>
              <a:t>Different types of Motherboard </a:t>
            </a:r>
          </a:p>
        </p:txBody>
      </p:sp>
      <p:pic>
        <p:nvPicPr>
          <p:cNvPr id="11" name="Picture Placeholder 10" descr="9859495.jpg"/>
          <p:cNvPicPr>
            <a:picLocks noGrp="1" noChangeAspect="1"/>
          </p:cNvPicPr>
          <p:nvPr>
            <p:ph type="pic" sz="quarter" idx="10"/>
          </p:nvPr>
        </p:nvPicPr>
        <p:blipFill>
          <a:blip r:embed="rId3" cstate="email"/>
          <a:srcRect/>
          <a:stretch>
            <a:fillRect/>
          </a:stretch>
        </p:blipFill>
        <p:spPr>
          <a:xfrm>
            <a:off x="6781799" y="2057400"/>
            <a:ext cx="1933575" cy="1628274"/>
          </a:xfrm>
        </p:spPr>
      </p:pic>
      <p:pic>
        <p:nvPicPr>
          <p:cNvPr id="14" name="Picture Placeholder 13" descr="24235402.jpg"/>
          <p:cNvPicPr>
            <a:picLocks noGrp="1" noChangeAspect="1"/>
          </p:cNvPicPr>
          <p:nvPr>
            <p:ph type="pic" sz="quarter" idx="16"/>
          </p:nvPr>
        </p:nvPicPr>
        <p:blipFill>
          <a:blip r:embed="rId4" cstate="email"/>
          <a:srcRect/>
          <a:stretch>
            <a:fillRect/>
          </a:stretch>
        </p:blipFill>
        <p:spPr>
          <a:xfrm>
            <a:off x="6781800" y="4952999"/>
            <a:ext cx="1981200" cy="1668379"/>
          </a:xfrm>
        </p:spPr>
      </p:pic>
    </p:spTree>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0" y="0"/>
            <a:ext cx="9144000" cy="762000"/>
          </a:xfrm>
          <a:prstGeom prst="rect">
            <a:avLst/>
          </a:prstGeom>
        </p:spPr>
        <p:txBody>
          <a:bodyPr/>
          <a:lstStyle/>
          <a:p>
            <a:pPr>
              <a:lnSpc>
                <a:spcPct val="150000"/>
              </a:lnSpc>
            </a:pPr>
            <a:r>
              <a:rPr lang="en-US" dirty="0"/>
              <a:t>Introduction to the Components of System </a:t>
            </a:r>
            <a:r>
              <a:rPr lang="en-US" sz="1600" dirty="0"/>
              <a:t>(5 of 25)</a:t>
            </a:r>
            <a:endParaRPr lang="en-GB" sz="1600" dirty="0"/>
          </a:p>
        </p:txBody>
      </p:sp>
      <p:sp>
        <p:nvSpPr>
          <p:cNvPr id="4" name="Text Placeholder 3"/>
          <p:cNvSpPr>
            <a:spLocks noGrp="1"/>
          </p:cNvSpPr>
          <p:nvPr>
            <p:ph type="body" sz="quarter" idx="11"/>
          </p:nvPr>
        </p:nvSpPr>
        <p:spPr>
          <a:xfrm>
            <a:off x="685800" y="2057400"/>
            <a:ext cx="5715000" cy="1752600"/>
          </a:xfrm>
        </p:spPr>
        <p:txBody>
          <a:bodyPr/>
          <a:lstStyle/>
          <a:p>
            <a:r>
              <a:rPr lang="en-US" dirty="0"/>
              <a:t>Central Processing Unit (CPU) is the main part of a computer that executes all the instructions.</a:t>
            </a:r>
          </a:p>
          <a:p>
            <a:r>
              <a:rPr lang="en-US" dirty="0"/>
              <a:t>It processes data as per the set of instructions it </a:t>
            </a:r>
            <a:r>
              <a:rPr dirty="0"/>
              <a:t>receives.</a:t>
            </a:r>
            <a:endParaRPr lang="en-GB" dirty="0"/>
          </a:p>
        </p:txBody>
      </p:sp>
      <p:sp>
        <p:nvSpPr>
          <p:cNvPr id="5" name="Text Placeholder 4"/>
          <p:cNvSpPr>
            <a:spLocks noGrp="1"/>
          </p:cNvSpPr>
          <p:nvPr>
            <p:ph type="body" sz="quarter" idx="12"/>
          </p:nvPr>
        </p:nvSpPr>
        <p:spPr/>
        <p:txBody>
          <a:bodyPr/>
          <a:lstStyle/>
          <a:p>
            <a:r>
              <a:rPr lang="en-GB" dirty="0"/>
              <a:t>Central Processing Unit (CPU)</a:t>
            </a:r>
          </a:p>
        </p:txBody>
      </p:sp>
      <p:sp>
        <p:nvSpPr>
          <p:cNvPr id="7" name="Text Placeholder 6"/>
          <p:cNvSpPr>
            <a:spLocks noGrp="1"/>
          </p:cNvSpPr>
          <p:nvPr>
            <p:ph type="body" sz="quarter" idx="14"/>
          </p:nvPr>
        </p:nvSpPr>
        <p:spPr>
          <a:xfrm>
            <a:off x="685800" y="4800600"/>
            <a:ext cx="5715000" cy="1676400"/>
          </a:xfrm>
        </p:spPr>
        <p:txBody>
          <a:bodyPr/>
          <a:lstStyle/>
          <a:p>
            <a:r>
              <a:rPr lang="en-US" dirty="0"/>
              <a:t>It acts as the “brain” of the PC.</a:t>
            </a:r>
          </a:p>
          <a:p>
            <a:r>
              <a:rPr lang="en-US" dirty="0"/>
              <a:t>It carries the instructions received from software, using the data entered to </a:t>
            </a:r>
            <a:r>
              <a:rPr lang="en-GB" dirty="0"/>
              <a:t>produce the output.</a:t>
            </a:r>
          </a:p>
          <a:p>
            <a:endParaRPr lang="en-GB" dirty="0"/>
          </a:p>
        </p:txBody>
      </p:sp>
      <p:sp>
        <p:nvSpPr>
          <p:cNvPr id="8" name="Text Placeholder 7"/>
          <p:cNvSpPr>
            <a:spLocks noGrp="1"/>
          </p:cNvSpPr>
          <p:nvPr>
            <p:ph type="body" sz="quarter" idx="15"/>
          </p:nvPr>
        </p:nvSpPr>
        <p:spPr>
          <a:xfrm>
            <a:off x="685800" y="4114800"/>
            <a:ext cx="5638800" cy="533400"/>
          </a:xfrm>
        </p:spPr>
        <p:txBody>
          <a:bodyPr/>
          <a:lstStyle/>
          <a:p>
            <a:r>
              <a:rPr lang="en-GB" dirty="0"/>
              <a:t>Processors</a:t>
            </a:r>
          </a:p>
          <a:p>
            <a:endParaRPr lang="en-GB" dirty="0"/>
          </a:p>
        </p:txBody>
      </p:sp>
      <p:pic>
        <p:nvPicPr>
          <p:cNvPr id="16" name="Picture Placeholder 15" descr="10757499-1562x1230.jpg"/>
          <p:cNvPicPr>
            <a:picLocks noGrp="1" noChangeAspect="1"/>
          </p:cNvPicPr>
          <p:nvPr>
            <p:ph type="pic" sz="quarter" idx="10"/>
          </p:nvPr>
        </p:nvPicPr>
        <p:blipFill>
          <a:blip r:embed="rId3" cstate="email"/>
          <a:srcRect/>
          <a:stretch>
            <a:fillRect/>
          </a:stretch>
        </p:blipFill>
        <p:spPr>
          <a:xfrm>
            <a:off x="6858000" y="1905000"/>
            <a:ext cx="2024063" cy="1704474"/>
          </a:xfrm>
        </p:spPr>
      </p:pic>
      <p:pic>
        <p:nvPicPr>
          <p:cNvPr id="10" name="Picture Placeholder 8" descr="94392304.jpg"/>
          <p:cNvPicPr>
            <a:picLocks noGrp="1" noChangeAspect="1"/>
          </p:cNvPicPr>
          <p:nvPr>
            <p:ph type="pic" sz="quarter" idx="16"/>
          </p:nvPr>
        </p:nvPicPr>
        <p:blipFill>
          <a:blip r:embed="rId4" cstate="email"/>
          <a:srcRect/>
          <a:stretch>
            <a:fillRect/>
          </a:stretch>
        </p:blipFill>
        <p:spPr>
          <a:xfrm>
            <a:off x="6781800" y="4563978"/>
            <a:ext cx="2362200" cy="1989222"/>
          </a:xfrm>
        </p:spPr>
      </p:pic>
    </p:spTree>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706438"/>
          </a:xfrm>
          <a:prstGeom prst="rect">
            <a:avLst/>
          </a:prstGeom>
        </p:spPr>
        <p:txBody>
          <a:bodyPr/>
          <a:lstStyle/>
          <a:p>
            <a:pPr>
              <a:lnSpc>
                <a:spcPct val="150000"/>
              </a:lnSpc>
            </a:pPr>
            <a:r>
              <a:rPr lang="en-US" dirty="0"/>
              <a:t>Introduction to the Components of System </a:t>
            </a:r>
            <a:r>
              <a:rPr lang="en-US" sz="1600" dirty="0"/>
              <a:t>(6 of 25)</a:t>
            </a:r>
            <a:endParaRPr lang="en-GB" sz="1600" dirty="0"/>
          </a:p>
        </p:txBody>
      </p:sp>
      <p:sp>
        <p:nvSpPr>
          <p:cNvPr id="4" name="Text Placeholder 3"/>
          <p:cNvSpPr>
            <a:spLocks noGrp="1"/>
          </p:cNvSpPr>
          <p:nvPr>
            <p:ph type="body" sz="quarter" idx="11"/>
          </p:nvPr>
        </p:nvSpPr>
        <p:spPr>
          <a:xfrm>
            <a:off x="685800" y="2057400"/>
            <a:ext cx="5715000" cy="1600200"/>
          </a:xfrm>
        </p:spPr>
        <p:txBody>
          <a:bodyPr/>
          <a:lstStyle/>
          <a:p>
            <a:r>
              <a:rPr lang="en-GB" dirty="0"/>
              <a:t>Microchip usually referred as Integrated Circuit (IC) is an assembly of packed computer circuitry.</a:t>
            </a:r>
          </a:p>
          <a:p>
            <a:r>
              <a:rPr lang="en-GB" dirty="0"/>
              <a:t>Micro- circuitry is a microelectronic computer circuit which is combined into a semiconductor or a chip.</a:t>
            </a:r>
          </a:p>
        </p:txBody>
      </p:sp>
      <p:sp>
        <p:nvSpPr>
          <p:cNvPr id="5" name="Text Placeholder 4"/>
          <p:cNvSpPr>
            <a:spLocks noGrp="1"/>
          </p:cNvSpPr>
          <p:nvPr>
            <p:ph type="body" sz="quarter" idx="12"/>
          </p:nvPr>
        </p:nvSpPr>
        <p:spPr/>
        <p:txBody>
          <a:bodyPr/>
          <a:lstStyle/>
          <a:p>
            <a:r>
              <a:rPr lang="en-GB" dirty="0"/>
              <a:t>Microchips and micro-circuitry</a:t>
            </a:r>
          </a:p>
        </p:txBody>
      </p:sp>
      <p:sp>
        <p:nvSpPr>
          <p:cNvPr id="6" name="Text Placeholder 5"/>
          <p:cNvSpPr>
            <a:spLocks noGrp="1"/>
          </p:cNvSpPr>
          <p:nvPr>
            <p:ph type="body" sz="quarter" idx="14"/>
          </p:nvPr>
        </p:nvSpPr>
        <p:spPr>
          <a:xfrm>
            <a:off x="685800" y="4800600"/>
            <a:ext cx="5715000" cy="1600200"/>
          </a:xfrm>
        </p:spPr>
        <p:txBody>
          <a:bodyPr/>
          <a:lstStyle/>
          <a:p>
            <a:r>
              <a:rPr lang="en-GB" dirty="0"/>
              <a:t>It is an electrical equipment used to convert AC input into DC output .</a:t>
            </a:r>
          </a:p>
          <a:p>
            <a:r>
              <a:rPr lang="en-GB" dirty="0"/>
              <a:t>It is the power source of the computer which regulates the power consumption of different parts.</a:t>
            </a:r>
          </a:p>
        </p:txBody>
      </p:sp>
      <p:sp>
        <p:nvSpPr>
          <p:cNvPr id="7" name="Text Placeholder 6"/>
          <p:cNvSpPr>
            <a:spLocks noGrp="1"/>
          </p:cNvSpPr>
          <p:nvPr>
            <p:ph type="body" sz="quarter" idx="15"/>
          </p:nvPr>
        </p:nvSpPr>
        <p:spPr/>
        <p:txBody>
          <a:bodyPr/>
          <a:lstStyle/>
          <a:p>
            <a:r>
              <a:rPr lang="en-GB" dirty="0"/>
              <a:t>Switched Mode Power Supply (SMPS)</a:t>
            </a:r>
          </a:p>
        </p:txBody>
      </p:sp>
      <p:pic>
        <p:nvPicPr>
          <p:cNvPr id="9" name="Picture Placeholder 13" descr="4209728-800x615.jpg"/>
          <p:cNvPicPr>
            <a:picLocks noGrp="1" noChangeAspect="1"/>
          </p:cNvPicPr>
          <p:nvPr>
            <p:ph type="pic" sz="quarter" idx="16"/>
          </p:nvPr>
        </p:nvPicPr>
        <p:blipFill>
          <a:blip r:embed="rId3" cstate="email"/>
          <a:srcRect/>
          <a:stretch>
            <a:fillRect/>
          </a:stretch>
        </p:blipFill>
        <p:spPr>
          <a:xfrm>
            <a:off x="6934200" y="2057400"/>
            <a:ext cx="1905000" cy="1604211"/>
          </a:xfrm>
        </p:spPr>
      </p:pic>
    </p:spTree>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(7 of 25)</a:t>
            </a:r>
            <a:endParaRPr lang="en-GB" sz="1600" dirty="0"/>
          </a:p>
        </p:txBody>
      </p:sp>
      <p:sp>
        <p:nvSpPr>
          <p:cNvPr id="4" name="Text Placeholder 3"/>
          <p:cNvSpPr>
            <a:spLocks noGrp="1"/>
          </p:cNvSpPr>
          <p:nvPr>
            <p:ph type="body" sz="quarter" idx="11"/>
          </p:nvPr>
        </p:nvSpPr>
        <p:spPr>
          <a:xfrm>
            <a:off x="685800" y="2057400"/>
            <a:ext cx="5715000" cy="2895600"/>
          </a:xfrm>
        </p:spPr>
        <p:txBody>
          <a:bodyPr/>
          <a:lstStyle/>
          <a:p>
            <a:r>
              <a:rPr lang="en-GB" dirty="0"/>
              <a:t>Switch Mode Power Supply is used to provide a regulated output voltage different from the input voltage.</a:t>
            </a:r>
          </a:p>
          <a:p>
            <a:r>
              <a:rPr lang="en-GB" dirty="0"/>
              <a:t>It incorporates a switching regulator to convert the electrical power. </a:t>
            </a:r>
            <a:endParaRPr lang="en-US" dirty="0"/>
          </a:p>
        </p:txBody>
      </p:sp>
      <p:sp>
        <p:nvSpPr>
          <p:cNvPr id="5" name="Text Placeholder 4"/>
          <p:cNvSpPr>
            <a:spLocks noGrp="1"/>
          </p:cNvSpPr>
          <p:nvPr>
            <p:ph type="body" sz="quarter" idx="12"/>
          </p:nvPr>
        </p:nvSpPr>
        <p:spPr/>
        <p:txBody>
          <a:bodyPr/>
          <a:lstStyle/>
          <a:p>
            <a:r>
              <a:rPr lang="en-GB" dirty="0"/>
              <a:t>Switched Mode Power Supply (SMPS)</a:t>
            </a:r>
          </a:p>
          <a:p>
            <a:endParaRPr lang="en-GB" dirty="0"/>
          </a:p>
        </p:txBody>
      </p:sp>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53719"/>
            <a:ext cx="9143999" cy="770481"/>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Day 1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168756"/>
            <a:ext cx="9143999" cy="1327043"/>
          </a:xfrm>
        </p:spPr>
        <p:txBody>
          <a:bodyPr>
            <a:noAutofit/>
          </a:bodyPr>
          <a:lstStyle/>
          <a:p>
            <a:r>
              <a:rPr lang="en-US" sz="2800" dirty="0">
                <a:effectLst>
                  <a:glow rad="228600">
                    <a:schemeClr val="accent3">
                      <a:satMod val="175000"/>
                      <a:alpha val="40000"/>
                    </a:schemeClr>
                  </a:glow>
                </a:effectLst>
              </a:rPr>
              <a:t>Welcome  to  the  Day 1 Session  on  Basic Understanding  of  IT  Industry</a:t>
            </a: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5800" y="2057400"/>
            <a:ext cx="5715000" cy="4343400"/>
          </a:xfrm>
        </p:spPr>
        <p:txBody>
          <a:bodyPr/>
          <a:lstStyle/>
          <a:p>
            <a:r>
              <a:rPr lang="en-GB" dirty="0"/>
              <a:t>It is an expansion card, installed on the mother board.</a:t>
            </a:r>
          </a:p>
          <a:p>
            <a:r>
              <a:rPr lang="en-GB" dirty="0"/>
              <a:t>Generates the images to be displayed.</a:t>
            </a:r>
          </a:p>
          <a:p>
            <a:r>
              <a:rPr lang="en-US" dirty="0"/>
              <a:t>Allows the computer to send graphical information to monitor or projector.</a:t>
            </a:r>
          </a:p>
          <a:p>
            <a:r>
              <a:rPr lang="en-US" dirty="0"/>
              <a:t>The graphic or video card performs this task using four </a:t>
            </a:r>
          </a:p>
          <a:p>
            <a:pPr>
              <a:buNone/>
            </a:pPr>
            <a:r>
              <a:rPr lang="en-US" dirty="0"/>
              <a:t>	peripherals:</a:t>
            </a:r>
          </a:p>
          <a:p>
            <a:pPr lvl="1">
              <a:buClr>
                <a:srgbClr val="0070C0"/>
              </a:buClr>
              <a:buFont typeface="Arial" pitchFamily="34" charset="0"/>
              <a:buChar char="•"/>
            </a:pPr>
            <a:r>
              <a:rPr lang="en-US" dirty="0"/>
              <a:t>Motherboard</a:t>
            </a:r>
          </a:p>
          <a:p>
            <a:pPr lvl="2">
              <a:buClr>
                <a:srgbClr val="0070C0"/>
              </a:buClr>
              <a:buFont typeface="Courier New" pitchFamily="49" charset="0"/>
              <a:buChar char="o"/>
            </a:pPr>
            <a:r>
              <a:rPr lang="en-US" dirty="0"/>
              <a:t>Provides the connection for power and data information.</a:t>
            </a:r>
          </a:p>
          <a:p>
            <a:endParaRPr lang="en-GB" dirty="0"/>
          </a:p>
        </p:txBody>
      </p:sp>
      <p:sp>
        <p:nvSpPr>
          <p:cNvPr id="5" name="Text Placeholder 4"/>
          <p:cNvSpPr>
            <a:spLocks noGrp="1"/>
          </p:cNvSpPr>
          <p:nvPr>
            <p:ph type="body" sz="quarter" idx="12"/>
          </p:nvPr>
        </p:nvSpPr>
        <p:spPr/>
        <p:txBody>
          <a:bodyPr/>
          <a:lstStyle/>
          <a:p>
            <a:r>
              <a:rPr lang="en-GB" dirty="0"/>
              <a:t>Graphic / Video Card</a:t>
            </a:r>
          </a:p>
          <a:p>
            <a:endParaRPr lang="en-GB" dirty="0"/>
          </a:p>
        </p:txBody>
      </p:sp>
      <p:pic>
        <p:nvPicPr>
          <p:cNvPr id="6" name="Picture Placeholder 8" descr="19018349.jpg"/>
          <p:cNvPicPr>
            <a:picLocks noGrp="1" noChangeAspect="1"/>
          </p:cNvPicPr>
          <p:nvPr>
            <p:ph type="pic" sz="quarter" idx="10"/>
          </p:nvPr>
        </p:nvPicPr>
        <p:blipFill>
          <a:blip r:embed="rId2" cstate="email"/>
          <a:srcRect/>
          <a:stretch>
            <a:fillRect/>
          </a:stretch>
        </p:blipFill>
        <p:spPr>
          <a:xfrm>
            <a:off x="6629400" y="2534651"/>
            <a:ext cx="2286000" cy="1925053"/>
          </a:xfrm>
        </p:spPr>
      </p:pic>
      <p:sp>
        <p:nvSpPr>
          <p:cNvPr id="7" name="Title 1"/>
          <p:cNvSpPr>
            <a:spLocks noGrp="1"/>
          </p:cNvSpPr>
          <p:nvPr>
            <p:ph type="title"/>
          </p:nvPr>
        </p:nvSpPr>
        <p:spPr>
          <a:prstGeom prst="rect">
            <a:avLst/>
          </a:prstGeom>
        </p:spPr>
        <p:txBody>
          <a:bodyPr/>
          <a:lstStyle/>
          <a:p>
            <a:pPr>
              <a:lnSpc>
                <a:spcPct val="150000"/>
              </a:lnSpc>
            </a:pPr>
            <a:r>
              <a:rPr lang="en-US" dirty="0"/>
              <a:t>Introduction to the Components of System </a:t>
            </a:r>
            <a:r>
              <a:rPr lang="en-US" sz="1600" dirty="0"/>
              <a:t>(8 of 25)</a:t>
            </a:r>
            <a:endParaRPr lang="en-GB" sz="1600" dirty="0"/>
          </a:p>
        </p:txBody>
      </p:sp>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5800" y="2057400"/>
            <a:ext cx="5715000" cy="3810000"/>
          </a:xfrm>
        </p:spPr>
        <p:txBody>
          <a:bodyPr/>
          <a:lstStyle/>
          <a:p>
            <a:pPr lvl="1">
              <a:buFont typeface="Arial" pitchFamily="34" charset="0"/>
              <a:buChar char="•"/>
            </a:pPr>
            <a:r>
              <a:rPr lang="en-US" dirty="0"/>
              <a:t>Processor</a:t>
            </a:r>
          </a:p>
          <a:p>
            <a:pPr lvl="1">
              <a:buNone/>
            </a:pPr>
            <a:r>
              <a:rPr lang="en-US" dirty="0"/>
              <a:t>	To analyse and decide the actions to be performed with each pixel on the display unit. </a:t>
            </a:r>
          </a:p>
          <a:p>
            <a:pPr lvl="1">
              <a:buFont typeface="Arial" pitchFamily="34" charset="0"/>
              <a:buChar char="•"/>
            </a:pPr>
            <a:r>
              <a:rPr lang="en-US" dirty="0"/>
              <a:t>Memory </a:t>
            </a:r>
          </a:p>
          <a:p>
            <a:pPr lvl="1">
              <a:buNone/>
            </a:pPr>
            <a:r>
              <a:rPr lang="en-US" dirty="0"/>
              <a:t>	To store the temporary information about each pixel and completed images.</a:t>
            </a:r>
          </a:p>
          <a:p>
            <a:pPr lvl="1">
              <a:buFont typeface="Arial" pitchFamily="34" charset="0"/>
              <a:buChar char="•"/>
            </a:pPr>
            <a:r>
              <a:rPr lang="en-US" dirty="0"/>
              <a:t>Monitor </a:t>
            </a:r>
          </a:p>
          <a:p>
            <a:pPr lvl="1">
              <a:buNone/>
            </a:pPr>
            <a:r>
              <a:rPr lang="en-US" dirty="0"/>
              <a:t>	To display the image.</a:t>
            </a:r>
          </a:p>
          <a:p>
            <a:endParaRPr lang="en-GB" dirty="0"/>
          </a:p>
          <a:p>
            <a:endParaRPr lang="en-GB" dirty="0"/>
          </a:p>
        </p:txBody>
      </p:sp>
      <p:sp>
        <p:nvSpPr>
          <p:cNvPr id="5" name="Text Placeholder 4"/>
          <p:cNvSpPr>
            <a:spLocks noGrp="1"/>
          </p:cNvSpPr>
          <p:nvPr>
            <p:ph type="body" sz="quarter" idx="12"/>
          </p:nvPr>
        </p:nvSpPr>
        <p:spPr/>
        <p:txBody>
          <a:bodyPr/>
          <a:lstStyle/>
          <a:p>
            <a:r>
              <a:rPr lang="en-GB" dirty="0"/>
              <a:t>Graphic/Video Card</a:t>
            </a:r>
          </a:p>
          <a:p>
            <a:endParaRPr lang="en-GB" dirty="0"/>
          </a:p>
        </p:txBody>
      </p:sp>
      <p:sp>
        <p:nvSpPr>
          <p:cNvPr id="6" name="Title 1"/>
          <p:cNvSpPr>
            <a:spLocks noGrp="1"/>
          </p:cNvSpPr>
          <p:nvPr>
            <p:ph type="title"/>
          </p:nvPr>
        </p:nvSpPr>
        <p:spPr>
          <a:prstGeom prst="rect">
            <a:avLst/>
          </a:prstGeom>
        </p:spPr>
        <p:txBody>
          <a:bodyPr/>
          <a:lstStyle/>
          <a:p>
            <a:pPr>
              <a:lnSpc>
                <a:spcPct val="150000"/>
              </a:lnSpc>
            </a:pPr>
            <a:r>
              <a:rPr lang="en-US" dirty="0"/>
              <a:t>Introduction to the Components of System </a:t>
            </a:r>
            <a:r>
              <a:rPr lang="en-US" sz="1600" dirty="0"/>
              <a:t>(9 of 25)</a:t>
            </a:r>
            <a:endParaRPr lang="en-GB" sz="1600" dirty="0"/>
          </a:p>
        </p:txBody>
      </p:sp>
      <p:pic>
        <p:nvPicPr>
          <p:cNvPr id="8" name="Picture Placeholder 8" descr="19018349.jpg"/>
          <p:cNvPicPr>
            <a:picLocks noGrp="1" noChangeAspect="1"/>
          </p:cNvPicPr>
          <p:nvPr>
            <p:ph type="pic" sz="quarter" idx="10"/>
          </p:nvPr>
        </p:nvPicPr>
        <p:blipFill>
          <a:blip r:embed="rId2" cstate="email"/>
          <a:srcRect/>
          <a:stretch>
            <a:fillRect/>
          </a:stretch>
        </p:blipFill>
        <p:spPr>
          <a:xfrm>
            <a:off x="6353176" y="2286000"/>
            <a:ext cx="2581274" cy="2173704"/>
          </a:xfrm>
        </p:spPr>
      </p:pic>
    </p:spTree>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(10 of 25)</a:t>
            </a:r>
            <a:endParaRPr lang="en-GB" sz="1600" dirty="0"/>
          </a:p>
        </p:txBody>
      </p:sp>
      <p:sp>
        <p:nvSpPr>
          <p:cNvPr id="4" name="Text Placeholder 3"/>
          <p:cNvSpPr>
            <a:spLocks noGrp="1"/>
          </p:cNvSpPr>
          <p:nvPr>
            <p:ph type="body" sz="quarter" idx="11"/>
          </p:nvPr>
        </p:nvSpPr>
        <p:spPr>
          <a:xfrm>
            <a:off x="685800" y="2057400"/>
            <a:ext cx="5715000" cy="3429000"/>
          </a:xfrm>
        </p:spPr>
        <p:txBody>
          <a:bodyPr/>
          <a:lstStyle/>
          <a:p>
            <a:r>
              <a:rPr lang="en-GB" dirty="0"/>
              <a:t>It is an expansion card, installed on the motherboard.</a:t>
            </a:r>
          </a:p>
          <a:p>
            <a:r>
              <a:rPr lang="en-GB" dirty="0"/>
              <a:t>Also known as Audio Card.</a:t>
            </a:r>
          </a:p>
          <a:p>
            <a:r>
              <a:rPr lang="en-GB" dirty="0"/>
              <a:t>It aids the input and output of audio signal .</a:t>
            </a:r>
          </a:p>
          <a:p>
            <a:r>
              <a:rPr lang="en-GB" dirty="0"/>
              <a:t>It translates the digital information of the computer into analog information. </a:t>
            </a:r>
          </a:p>
          <a:p>
            <a:r>
              <a:rPr lang="en-GB" dirty="0"/>
              <a:t>Provides the input and output of audio signals.</a:t>
            </a:r>
            <a:endParaRPr lang="en-US" dirty="0"/>
          </a:p>
        </p:txBody>
      </p:sp>
      <p:sp>
        <p:nvSpPr>
          <p:cNvPr id="5" name="Text Placeholder 4"/>
          <p:cNvSpPr>
            <a:spLocks noGrp="1"/>
          </p:cNvSpPr>
          <p:nvPr>
            <p:ph type="body" sz="quarter" idx="12"/>
          </p:nvPr>
        </p:nvSpPr>
        <p:spPr/>
        <p:txBody>
          <a:bodyPr/>
          <a:lstStyle/>
          <a:p>
            <a:r>
              <a:rPr lang="en-GB" dirty="0"/>
              <a:t>Sound Card</a:t>
            </a:r>
          </a:p>
          <a:p>
            <a:endParaRPr lang="en-GB" dirty="0"/>
          </a:p>
        </p:txBody>
      </p:sp>
      <p:pic>
        <p:nvPicPr>
          <p:cNvPr id="6" name="Picture Placeholder 8" descr="19018349.jpg"/>
          <p:cNvPicPr>
            <a:picLocks noGrp="1" noChangeAspect="1"/>
          </p:cNvPicPr>
          <p:nvPr>
            <p:ph type="pic" sz="quarter" idx="10"/>
          </p:nvPr>
        </p:nvPicPr>
        <p:blipFill>
          <a:blip r:embed="rId2" cstate="email"/>
          <a:srcRect/>
          <a:stretch>
            <a:fillRect/>
          </a:stretch>
        </p:blipFill>
        <p:spPr>
          <a:xfrm>
            <a:off x="6153150" y="2133599"/>
            <a:ext cx="2762250" cy="2326105"/>
          </a:xfrm>
        </p:spPr>
      </p:pic>
    </p:spTree>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(11 of 25)</a:t>
            </a:r>
            <a:endParaRPr lang="en-GB" sz="1600" dirty="0"/>
          </a:p>
        </p:txBody>
      </p:sp>
      <p:sp>
        <p:nvSpPr>
          <p:cNvPr id="4" name="Text Placeholder 3"/>
          <p:cNvSpPr>
            <a:spLocks noGrp="1"/>
          </p:cNvSpPr>
          <p:nvPr>
            <p:ph type="body" sz="quarter" idx="11"/>
          </p:nvPr>
        </p:nvSpPr>
        <p:spPr>
          <a:xfrm>
            <a:off x="685800" y="2057400"/>
            <a:ext cx="5715000" cy="3962400"/>
          </a:xfrm>
        </p:spPr>
        <p:txBody>
          <a:bodyPr/>
          <a:lstStyle/>
          <a:p>
            <a:r>
              <a:rPr lang="en-GB" dirty="0"/>
              <a:t>It is also referred as Ethernet Card or Network Adapter. </a:t>
            </a:r>
          </a:p>
          <a:p>
            <a:r>
              <a:rPr lang="en-GB" dirty="0"/>
              <a:t>It is an expansion card that authorises the connectivity to a network.</a:t>
            </a:r>
          </a:p>
          <a:p>
            <a:r>
              <a:rPr lang="en-GB" dirty="0"/>
              <a:t>Connects a computer to a network. It is a network adapter and works with wired and wireless connections. </a:t>
            </a:r>
          </a:p>
          <a:p>
            <a:r>
              <a:rPr lang="en-GB" dirty="0"/>
              <a:t>Connects to the network using an Ethernet cable with an RJ 45 connector. Most of the latest computers have in-built NIC card on the motherboard.</a:t>
            </a:r>
            <a:r>
              <a:rPr lang="en-GB" dirty="0">
                <a:solidFill>
                  <a:schemeClr val="tx1"/>
                </a:solidFill>
              </a:rPr>
              <a:t> </a:t>
            </a:r>
            <a:endParaRPr lang="en-GB" dirty="0"/>
          </a:p>
        </p:txBody>
      </p:sp>
      <p:sp>
        <p:nvSpPr>
          <p:cNvPr id="5" name="Text Placeholder 4"/>
          <p:cNvSpPr>
            <a:spLocks noGrp="1"/>
          </p:cNvSpPr>
          <p:nvPr>
            <p:ph type="body" sz="quarter" idx="12"/>
          </p:nvPr>
        </p:nvSpPr>
        <p:spPr/>
        <p:txBody>
          <a:bodyPr/>
          <a:lstStyle/>
          <a:p>
            <a:r>
              <a:rPr lang="en-GB" dirty="0"/>
              <a:t>Network Interface Card (NIC)</a:t>
            </a:r>
          </a:p>
          <a:p>
            <a:endParaRPr lang="en-GB" dirty="0"/>
          </a:p>
        </p:txBody>
      </p:sp>
      <p:pic>
        <p:nvPicPr>
          <p:cNvPr id="6" name="Picture 5" descr="19045813.jpg"/>
          <p:cNvPicPr>
            <a:picLocks noChangeAspect="1"/>
          </p:cNvPicPr>
          <p:nvPr/>
        </p:nvPicPr>
        <p:blipFill>
          <a:blip r:embed="rId2" cstate="email"/>
          <a:stretch>
            <a:fillRect/>
          </a:stretch>
        </p:blipFill>
        <p:spPr>
          <a:xfrm>
            <a:off x="6934200" y="2057400"/>
            <a:ext cx="1899286" cy="1597910"/>
          </a:xfrm>
          <a:prstGeom prst="rect">
            <a:avLst/>
          </a:prstGeom>
        </p:spPr>
      </p:pic>
    </p:spTree>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(12 of 25)</a:t>
            </a:r>
            <a:endParaRPr lang="en-GB" sz="1600" dirty="0"/>
          </a:p>
        </p:txBody>
      </p:sp>
      <p:sp>
        <p:nvSpPr>
          <p:cNvPr id="4" name="Text Placeholder 3"/>
          <p:cNvSpPr>
            <a:spLocks noGrp="1"/>
          </p:cNvSpPr>
          <p:nvPr>
            <p:ph type="body" sz="quarter" idx="11"/>
          </p:nvPr>
        </p:nvSpPr>
        <p:spPr>
          <a:xfrm>
            <a:off x="685800" y="2057400"/>
            <a:ext cx="7010400" cy="4419600"/>
          </a:xfrm>
        </p:spPr>
        <p:txBody>
          <a:bodyPr/>
          <a:lstStyle/>
          <a:p>
            <a:r>
              <a:rPr lang="en-GB" dirty="0"/>
              <a:t>A CPU cooling fan acts as a cooling device which draws the cool air inside and expels the hot air outside.</a:t>
            </a:r>
          </a:p>
          <a:p>
            <a:r>
              <a:rPr lang="en-US" dirty="0"/>
              <a:t>Helps in cooling the processor.</a:t>
            </a:r>
          </a:p>
          <a:p>
            <a:r>
              <a:rPr lang="en-GB" dirty="0"/>
              <a:t>Using the computer for a longer duration causes an increase in the processor’s work load.</a:t>
            </a:r>
          </a:p>
          <a:p>
            <a:r>
              <a:rPr lang="en-GB" dirty="0"/>
              <a:t> The increased work load results in processor generating more heat.</a:t>
            </a:r>
          </a:p>
          <a:p>
            <a:r>
              <a:rPr lang="en-GB" dirty="0"/>
              <a:t>This overheating can damage the processor. The CPU cooling fan helps cooling the processor. </a:t>
            </a:r>
            <a:r>
              <a:rPr dirty="0"/>
              <a:t>Heat Sink and fan cools the CPU as it gets heated when PC is on.</a:t>
            </a:r>
          </a:p>
          <a:p>
            <a:r>
              <a:rPr dirty="0"/>
              <a:t>The Pentium processor runs at 70ºC with a heat sink and fan.</a:t>
            </a:r>
            <a:endParaRPr lang="en-GB" dirty="0"/>
          </a:p>
        </p:txBody>
      </p:sp>
      <p:sp>
        <p:nvSpPr>
          <p:cNvPr id="5" name="Text Placeholder 4"/>
          <p:cNvSpPr>
            <a:spLocks noGrp="1"/>
          </p:cNvSpPr>
          <p:nvPr>
            <p:ph type="body" sz="quarter" idx="12"/>
          </p:nvPr>
        </p:nvSpPr>
        <p:spPr/>
        <p:txBody>
          <a:bodyPr/>
          <a:lstStyle/>
          <a:p>
            <a:r>
              <a:rPr lang="en-GB" dirty="0"/>
              <a:t>CPU Cooling Fan</a:t>
            </a:r>
          </a:p>
          <a:p>
            <a:endParaRPr lang="en-GB" dirty="0"/>
          </a:p>
        </p:txBody>
      </p:sp>
    </p:spTree>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706438"/>
          </a:xfrm>
          <a:prstGeom prst="rect">
            <a:avLst/>
          </a:prstGeom>
        </p:spPr>
        <p:txBody>
          <a:bodyPr/>
          <a:lstStyle/>
          <a:p>
            <a:pPr>
              <a:lnSpc>
                <a:spcPct val="150000"/>
              </a:lnSpc>
            </a:pPr>
            <a:r>
              <a:rPr lang="en-US" dirty="0"/>
              <a:t>Introduction to the Components of System </a:t>
            </a:r>
            <a:r>
              <a:rPr lang="en-US" sz="1600" dirty="0"/>
              <a:t>(13 of 25)</a:t>
            </a:r>
            <a:endParaRPr lang="en-GB" sz="1600" dirty="0"/>
          </a:p>
        </p:txBody>
      </p:sp>
      <p:sp>
        <p:nvSpPr>
          <p:cNvPr id="4" name="Text Placeholder 3"/>
          <p:cNvSpPr>
            <a:spLocks noGrp="1"/>
          </p:cNvSpPr>
          <p:nvPr>
            <p:ph type="body" sz="quarter" idx="11"/>
          </p:nvPr>
        </p:nvSpPr>
        <p:spPr>
          <a:xfrm>
            <a:off x="685800" y="2057400"/>
            <a:ext cx="5715000" cy="1752600"/>
          </a:xfrm>
        </p:spPr>
        <p:txBody>
          <a:bodyPr/>
          <a:lstStyle/>
          <a:p>
            <a:r>
              <a:rPr lang="en-US" dirty="0"/>
              <a:t>The bus architecture of a PC usually refers to the I/O or expansion bus on the motherboard into which devices such as modem and sounds cards are connected.</a:t>
            </a:r>
            <a:endParaRPr lang="en-GB" dirty="0"/>
          </a:p>
        </p:txBody>
      </p:sp>
      <p:sp>
        <p:nvSpPr>
          <p:cNvPr id="5" name="Text Placeholder 4"/>
          <p:cNvSpPr>
            <a:spLocks noGrp="1"/>
          </p:cNvSpPr>
          <p:nvPr>
            <p:ph type="body" sz="quarter" idx="12"/>
          </p:nvPr>
        </p:nvSpPr>
        <p:spPr/>
        <p:txBody>
          <a:bodyPr/>
          <a:lstStyle/>
          <a:p>
            <a:r>
              <a:rPr lang="en-GB" dirty="0"/>
              <a:t>Bus Architecture</a:t>
            </a:r>
          </a:p>
        </p:txBody>
      </p:sp>
      <p:sp>
        <p:nvSpPr>
          <p:cNvPr id="6" name="Text Placeholder 5"/>
          <p:cNvSpPr>
            <a:spLocks noGrp="1"/>
          </p:cNvSpPr>
          <p:nvPr>
            <p:ph type="body" sz="quarter" idx="14"/>
          </p:nvPr>
        </p:nvSpPr>
        <p:spPr>
          <a:xfrm>
            <a:off x="914400" y="4800600"/>
            <a:ext cx="2743200" cy="1371600"/>
          </a:xfrm>
        </p:spPr>
        <p:txBody>
          <a:bodyPr/>
          <a:lstStyle/>
          <a:p>
            <a:r>
              <a:rPr lang="en-GB" dirty="0"/>
              <a:t>ISA</a:t>
            </a:r>
          </a:p>
          <a:p>
            <a:r>
              <a:rPr lang="en-GB" dirty="0"/>
              <a:t>MCA</a:t>
            </a:r>
          </a:p>
          <a:p>
            <a:r>
              <a:rPr lang="en-GB" dirty="0"/>
              <a:t>EISA</a:t>
            </a:r>
          </a:p>
        </p:txBody>
      </p:sp>
      <p:sp>
        <p:nvSpPr>
          <p:cNvPr id="7" name="Text Placeholder 6"/>
          <p:cNvSpPr>
            <a:spLocks noGrp="1"/>
          </p:cNvSpPr>
          <p:nvPr>
            <p:ph type="body" sz="quarter" idx="15"/>
          </p:nvPr>
        </p:nvSpPr>
        <p:spPr>
          <a:xfrm>
            <a:off x="685800" y="4114800"/>
            <a:ext cx="5638800" cy="533400"/>
          </a:xfrm>
        </p:spPr>
        <p:txBody>
          <a:bodyPr/>
          <a:lstStyle/>
          <a:p>
            <a:r>
              <a:rPr lang="en-GB" dirty="0"/>
              <a:t>Types of Bus</a:t>
            </a:r>
          </a:p>
        </p:txBody>
      </p:sp>
      <p:sp>
        <p:nvSpPr>
          <p:cNvPr id="9" name="Text Placeholder 5"/>
          <p:cNvSpPr txBox="1">
            <a:spLocks/>
          </p:cNvSpPr>
          <p:nvPr/>
        </p:nvSpPr>
        <p:spPr>
          <a:xfrm>
            <a:off x="2667000" y="4800600"/>
            <a:ext cx="2209800" cy="1371600"/>
          </a:xfrm>
          <a:prstGeom prst="rect">
            <a:avLst/>
          </a:prstGeom>
        </p:spPr>
        <p:txBody>
          <a:bodyPr>
            <a:noAutofit/>
          </a:bodyPr>
          <a:lstStyle/>
          <a:p>
            <a:pPr marL="231775" marR="0" lvl="0" indent="-231775" algn="l" defTabSz="457200" rtl="0" eaLnBrk="1" fontAlgn="auto" latinLnBrk="0" hangingPunct="1">
              <a:lnSpc>
                <a:spcPct val="150000"/>
              </a:lnSpc>
              <a:spcBef>
                <a:spcPct val="20000"/>
              </a:spcBef>
              <a:spcAft>
                <a:spcPts val="0"/>
              </a:spcAft>
              <a:buClrTx/>
              <a:buSzPct val="70000"/>
              <a:buFontTx/>
              <a:buBlip>
                <a:blip r:embed="rId3"/>
              </a:buBlip>
              <a:tabLst/>
              <a:defRPr/>
            </a:pPr>
            <a:r>
              <a:rPr lang="en-GB" sz="1600" dirty="0">
                <a:solidFill>
                  <a:srgbClr val="595959"/>
                </a:solidFill>
                <a:cs typeface="Arial"/>
              </a:rPr>
              <a:t>VESA			</a:t>
            </a:r>
            <a:endParaRPr kumimoji="0" lang="en-GB" sz="16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150000"/>
              </a:lnSpc>
              <a:spcBef>
                <a:spcPct val="20000"/>
              </a:spcBef>
              <a:spcAft>
                <a:spcPts val="0"/>
              </a:spcAft>
              <a:buClrTx/>
              <a:buSzPct val="70000"/>
              <a:buFontTx/>
              <a:buBlip>
                <a:blip r:embed="rId3"/>
              </a:buBlip>
              <a:tabLst/>
              <a:defRPr/>
            </a:pPr>
            <a:r>
              <a:rPr lang="en-GB" sz="1600" dirty="0">
                <a:solidFill>
                  <a:srgbClr val="595959"/>
                </a:solidFill>
                <a:cs typeface="Arial"/>
              </a:rPr>
              <a:t>PCI</a:t>
            </a:r>
            <a:endParaRPr kumimoji="0" lang="en-GB" sz="16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150000"/>
              </a:lnSpc>
              <a:spcBef>
                <a:spcPct val="20000"/>
              </a:spcBef>
              <a:spcAft>
                <a:spcPts val="0"/>
              </a:spcAft>
              <a:buClrTx/>
              <a:buSzPct val="70000"/>
              <a:buFontTx/>
              <a:buBlip>
                <a:blip r:embed="rId3"/>
              </a:buBlip>
              <a:tabLst/>
              <a:defRPr/>
            </a:pPr>
            <a:r>
              <a:rPr lang="en-GB" sz="1600" dirty="0">
                <a:solidFill>
                  <a:srgbClr val="595959"/>
                </a:solidFill>
                <a:cs typeface="Arial"/>
              </a:rPr>
              <a:t>AGP</a:t>
            </a:r>
            <a:endParaRPr kumimoji="0" lang="en-GB" sz="1600" b="0" i="0" u="none" strike="noStrike" kern="1200" cap="none" spc="0" normalizeH="0" baseline="0" noProof="0" dirty="0">
              <a:ln>
                <a:noFill/>
              </a:ln>
              <a:solidFill>
                <a:srgbClr val="595959"/>
              </a:solidFill>
              <a:effectLst/>
              <a:uLnTx/>
              <a:uFillTx/>
              <a:latin typeface="+mn-lt"/>
              <a:ea typeface="+mn-ea"/>
              <a:cs typeface="Arial"/>
            </a:endParaRPr>
          </a:p>
        </p:txBody>
      </p:sp>
      <p:sp>
        <p:nvSpPr>
          <p:cNvPr id="10" name="Text Placeholder 5"/>
          <p:cNvSpPr txBox="1">
            <a:spLocks/>
          </p:cNvSpPr>
          <p:nvPr/>
        </p:nvSpPr>
        <p:spPr>
          <a:xfrm>
            <a:off x="4495800" y="4800600"/>
            <a:ext cx="1828800" cy="1371600"/>
          </a:xfrm>
          <a:prstGeom prst="rect">
            <a:avLst/>
          </a:prstGeom>
        </p:spPr>
        <p:txBody>
          <a:bodyPr>
            <a:noAutofit/>
          </a:bodyPr>
          <a:lstStyle/>
          <a:p>
            <a:pPr marL="231775" marR="0" lvl="0" indent="-231775" algn="l" defTabSz="457200" rtl="0" eaLnBrk="1" fontAlgn="auto" latinLnBrk="0" hangingPunct="1">
              <a:lnSpc>
                <a:spcPct val="150000"/>
              </a:lnSpc>
              <a:spcBef>
                <a:spcPct val="20000"/>
              </a:spcBef>
              <a:spcAft>
                <a:spcPts val="0"/>
              </a:spcAft>
              <a:buClrTx/>
              <a:buSzPct val="70000"/>
              <a:buFontTx/>
              <a:buBlip>
                <a:blip r:embed="rId3"/>
              </a:buBlip>
              <a:tabLst/>
              <a:defRPr/>
            </a:pPr>
            <a:r>
              <a:rPr lang="en-GB" sz="1600" dirty="0">
                <a:solidFill>
                  <a:srgbClr val="595959"/>
                </a:solidFill>
                <a:cs typeface="Arial"/>
              </a:rPr>
              <a:t>AMR		</a:t>
            </a:r>
            <a:endParaRPr kumimoji="0" lang="en-GB" sz="16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150000"/>
              </a:lnSpc>
              <a:spcBef>
                <a:spcPct val="20000"/>
              </a:spcBef>
              <a:spcAft>
                <a:spcPts val="0"/>
              </a:spcAft>
              <a:buClrTx/>
              <a:buSzPct val="70000"/>
              <a:buFontTx/>
              <a:buBlip>
                <a:blip r:embed="rId3"/>
              </a:buBlip>
              <a:tabLst/>
              <a:defRPr/>
            </a:pPr>
            <a:r>
              <a:rPr lang="en-GB" sz="1600" noProof="0" dirty="0">
                <a:solidFill>
                  <a:srgbClr val="595959"/>
                </a:solidFill>
                <a:cs typeface="Arial"/>
              </a:rPr>
              <a:t>CNR</a:t>
            </a:r>
            <a:endParaRPr kumimoji="0" lang="en-GB" sz="16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lnSpc>
                <a:spcPct val="150000"/>
              </a:lnSpc>
              <a:spcBef>
                <a:spcPct val="20000"/>
              </a:spcBef>
              <a:spcAft>
                <a:spcPts val="0"/>
              </a:spcAft>
              <a:buClrTx/>
              <a:buSzPct val="70000"/>
              <a:buFontTx/>
              <a:buBlip>
                <a:blip r:embed="rId3"/>
              </a:buBlip>
              <a:tabLst/>
              <a:defRPr/>
            </a:pPr>
            <a:r>
              <a:rPr lang="en-GB" sz="1600" dirty="0">
                <a:solidFill>
                  <a:srgbClr val="595959"/>
                </a:solidFill>
                <a:cs typeface="Arial"/>
              </a:rPr>
              <a:t>PCMCIA</a:t>
            </a:r>
            <a:endParaRPr kumimoji="0" lang="en-GB" sz="1600" b="0" i="0" u="none" strike="noStrike" kern="1200" cap="none" spc="0" normalizeH="0" baseline="0" noProof="0" dirty="0">
              <a:ln>
                <a:noFill/>
              </a:ln>
              <a:solidFill>
                <a:srgbClr val="595959"/>
              </a:solidFill>
              <a:effectLst/>
              <a:uLnTx/>
              <a:uFillTx/>
              <a:latin typeface="+mn-lt"/>
              <a:ea typeface="+mn-ea"/>
              <a:cs typeface="Arial"/>
            </a:endParaRPr>
          </a:p>
        </p:txBody>
      </p:sp>
      <p:pic>
        <p:nvPicPr>
          <p:cNvPr id="14" name="Picture Placeholder 13" descr="19018341.jpg"/>
          <p:cNvPicPr>
            <a:picLocks noGrp="1" noChangeAspect="1"/>
          </p:cNvPicPr>
          <p:nvPr>
            <p:ph type="pic" sz="quarter" idx="10"/>
          </p:nvPr>
        </p:nvPicPr>
        <p:blipFill>
          <a:blip r:embed="rId4" cstate="email"/>
          <a:srcRect/>
          <a:stretch>
            <a:fillRect/>
          </a:stretch>
        </p:blipFill>
        <p:spPr>
          <a:xfrm>
            <a:off x="6629401" y="2081464"/>
            <a:ext cx="2143124" cy="1804736"/>
          </a:xfrm>
          <a:prstGeom prst="rect">
            <a:avLst/>
          </a:prstGeom>
          <a:ln>
            <a:noFill/>
          </a:ln>
          <a:effectLst>
            <a:softEdge rad="112500"/>
          </a:effectLst>
        </p:spPr>
      </p:pic>
      <p:pic>
        <p:nvPicPr>
          <p:cNvPr id="12" name="Picture 11" descr="2723025-800x627.jpg"/>
          <p:cNvPicPr>
            <a:picLocks noChangeAspect="1"/>
          </p:cNvPicPr>
          <p:nvPr/>
        </p:nvPicPr>
        <p:blipFill>
          <a:blip r:embed="rId5" cstate="email"/>
          <a:stretch>
            <a:fillRect/>
          </a:stretch>
        </p:blipFill>
        <p:spPr>
          <a:xfrm>
            <a:off x="7010400" y="4495800"/>
            <a:ext cx="1752600" cy="2236171"/>
          </a:xfrm>
          <a:prstGeom prst="rect">
            <a:avLst/>
          </a:prstGeom>
          <a:ln>
            <a:noFill/>
          </a:ln>
          <a:effectLst>
            <a:softEdge rad="112500"/>
          </a:effectLst>
        </p:spPr>
      </p:pic>
    </p:spTree>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706438"/>
          </a:xfrm>
          <a:prstGeom prst="rect">
            <a:avLst/>
          </a:prstGeom>
        </p:spPr>
        <p:txBody>
          <a:bodyPr/>
          <a:lstStyle/>
          <a:p>
            <a:pPr>
              <a:lnSpc>
                <a:spcPct val="150000"/>
              </a:lnSpc>
            </a:pPr>
            <a:r>
              <a:rPr lang="en-US" dirty="0"/>
              <a:t>Introduction to the Components of System </a:t>
            </a:r>
            <a:r>
              <a:rPr lang="en-US" sz="1600" dirty="0"/>
              <a:t>(14 of 25)</a:t>
            </a:r>
            <a:endParaRPr lang="en-GB" sz="1600" dirty="0"/>
          </a:p>
        </p:txBody>
      </p:sp>
      <p:sp>
        <p:nvSpPr>
          <p:cNvPr id="4" name="Text Placeholder 3"/>
          <p:cNvSpPr>
            <a:spLocks noGrp="1"/>
          </p:cNvSpPr>
          <p:nvPr>
            <p:ph type="body" sz="quarter" idx="11"/>
          </p:nvPr>
        </p:nvSpPr>
        <p:spPr>
          <a:xfrm>
            <a:off x="685800" y="2057400"/>
            <a:ext cx="5715000" cy="1447800"/>
          </a:xfrm>
        </p:spPr>
        <p:txBody>
          <a:bodyPr/>
          <a:lstStyle/>
          <a:p>
            <a:r>
              <a:rPr lang="en-GB" dirty="0"/>
              <a:t>Port refers to a connection point. </a:t>
            </a:r>
          </a:p>
          <a:p>
            <a:r>
              <a:rPr lang="en-US" dirty="0"/>
              <a:t>These are used to connect to input or output devices to the </a:t>
            </a:r>
            <a:r>
              <a:rPr lang="en-GB" dirty="0"/>
              <a:t>system.</a:t>
            </a:r>
          </a:p>
        </p:txBody>
      </p:sp>
      <p:sp>
        <p:nvSpPr>
          <p:cNvPr id="5" name="Text Placeholder 4"/>
          <p:cNvSpPr>
            <a:spLocks noGrp="1"/>
          </p:cNvSpPr>
          <p:nvPr>
            <p:ph type="body" sz="quarter" idx="12"/>
          </p:nvPr>
        </p:nvSpPr>
        <p:spPr/>
        <p:txBody>
          <a:bodyPr/>
          <a:lstStyle/>
          <a:p>
            <a:r>
              <a:rPr lang="en-GB" dirty="0"/>
              <a:t>System Ports </a:t>
            </a:r>
          </a:p>
        </p:txBody>
      </p:sp>
      <p:sp>
        <p:nvSpPr>
          <p:cNvPr id="7" name="Text Placeholder 6"/>
          <p:cNvSpPr>
            <a:spLocks noGrp="1"/>
          </p:cNvSpPr>
          <p:nvPr>
            <p:ph type="body" sz="quarter" idx="15"/>
          </p:nvPr>
        </p:nvSpPr>
        <p:spPr/>
        <p:txBody>
          <a:bodyPr/>
          <a:lstStyle/>
          <a:p>
            <a:r>
              <a:rPr lang="en-GB" dirty="0"/>
              <a:t>Peripheral Component Interconnect (PCI) Slot</a:t>
            </a:r>
          </a:p>
        </p:txBody>
      </p:sp>
      <p:sp>
        <p:nvSpPr>
          <p:cNvPr id="19" name="Text Placeholder 3"/>
          <p:cNvSpPr>
            <a:spLocks noGrp="1"/>
          </p:cNvSpPr>
          <p:nvPr>
            <p:ph type="body" sz="quarter" idx="11"/>
          </p:nvPr>
        </p:nvSpPr>
        <p:spPr>
          <a:xfrm>
            <a:off x="685800" y="4876800"/>
            <a:ext cx="5715000" cy="1447800"/>
          </a:xfrm>
        </p:spPr>
        <p:txBody>
          <a:bodyPr/>
          <a:lstStyle/>
          <a:p>
            <a:r>
              <a:rPr lang="en-GB" dirty="0"/>
              <a:t>Mounted on the motherboard, used to connect various  hardware devices to the computer.</a:t>
            </a:r>
          </a:p>
          <a:p>
            <a:r>
              <a:rPr lang="en-GB" dirty="0"/>
              <a:t>Help adding extension cards to a computer.</a:t>
            </a:r>
            <a:endParaRPr lang="en-US" dirty="0"/>
          </a:p>
          <a:p>
            <a:endParaRPr lang="en-GB" dirty="0"/>
          </a:p>
          <a:p>
            <a:endParaRPr lang="en-GB" dirty="0"/>
          </a:p>
          <a:p>
            <a:endParaRPr lang="en-GB" dirty="0"/>
          </a:p>
          <a:p>
            <a:endParaRPr lang="en-GB" dirty="0"/>
          </a:p>
        </p:txBody>
      </p:sp>
      <p:pic>
        <p:nvPicPr>
          <p:cNvPr id="21" name="Picture 20" descr="3652589-521x800.jpg"/>
          <p:cNvPicPr>
            <a:picLocks noChangeAspect="1"/>
          </p:cNvPicPr>
          <p:nvPr/>
        </p:nvPicPr>
        <p:blipFill>
          <a:blip r:embed="rId3" cstate="email"/>
          <a:stretch>
            <a:fillRect/>
          </a:stretch>
        </p:blipFill>
        <p:spPr>
          <a:xfrm>
            <a:off x="6407869" y="2133600"/>
            <a:ext cx="2659931" cy="1732280"/>
          </a:xfrm>
          <a:prstGeom prst="rect">
            <a:avLst/>
          </a:prstGeom>
          <a:ln>
            <a:noFill/>
          </a:ln>
          <a:effectLst>
            <a:softEdge rad="112500"/>
          </a:effectLst>
        </p:spPr>
      </p:pic>
    </p:spTree>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706438"/>
          </a:xfrm>
          <a:prstGeom prst="rect">
            <a:avLst/>
          </a:prstGeom>
        </p:spPr>
        <p:txBody>
          <a:bodyPr/>
          <a:lstStyle/>
          <a:p>
            <a:pPr>
              <a:lnSpc>
                <a:spcPct val="150000"/>
              </a:lnSpc>
            </a:pPr>
            <a:r>
              <a:rPr lang="en-US" dirty="0"/>
              <a:t>Introduction to the Components of System </a:t>
            </a:r>
            <a:r>
              <a:rPr lang="en-US" sz="1600" dirty="0"/>
              <a:t>(15 of 25)</a:t>
            </a:r>
            <a:endParaRPr lang="en-GB" sz="1600" dirty="0"/>
          </a:p>
        </p:txBody>
      </p:sp>
      <p:sp>
        <p:nvSpPr>
          <p:cNvPr id="4" name="Text Placeholder 3"/>
          <p:cNvSpPr>
            <a:spLocks noGrp="1"/>
          </p:cNvSpPr>
          <p:nvPr>
            <p:ph type="body" sz="quarter" idx="11"/>
          </p:nvPr>
        </p:nvSpPr>
        <p:spPr>
          <a:xfrm>
            <a:off x="685800" y="2057400"/>
            <a:ext cx="5715000" cy="1981200"/>
          </a:xfrm>
        </p:spPr>
        <p:txBody>
          <a:bodyPr/>
          <a:lstStyle/>
          <a:p>
            <a:r>
              <a:rPr lang="en-GB" dirty="0"/>
              <a:t>Random Access Memory allows to store data accessed by CPU.</a:t>
            </a:r>
          </a:p>
          <a:p>
            <a:r>
              <a:rPr lang="en-GB" dirty="0"/>
              <a:t>Storage of larger files such as complex graphics, sound or animation requires RAM.</a:t>
            </a:r>
          </a:p>
          <a:p>
            <a:r>
              <a:rPr lang="en-GB" dirty="0"/>
              <a:t>It is a volatile memory.</a:t>
            </a:r>
          </a:p>
          <a:p>
            <a:endParaRPr lang="en-GB" dirty="0"/>
          </a:p>
          <a:p>
            <a:endParaRPr lang="en-GB" dirty="0"/>
          </a:p>
        </p:txBody>
      </p:sp>
      <p:sp>
        <p:nvSpPr>
          <p:cNvPr id="5" name="Text Placeholder 4"/>
          <p:cNvSpPr>
            <a:spLocks noGrp="1"/>
          </p:cNvSpPr>
          <p:nvPr>
            <p:ph type="body" sz="quarter" idx="12"/>
          </p:nvPr>
        </p:nvSpPr>
        <p:spPr/>
        <p:txBody>
          <a:bodyPr/>
          <a:lstStyle/>
          <a:p>
            <a:r>
              <a:rPr lang="en-GB" dirty="0"/>
              <a:t>Random  Access Memory (RAM)</a:t>
            </a:r>
          </a:p>
          <a:p>
            <a:endParaRPr lang="en-GB" dirty="0"/>
          </a:p>
        </p:txBody>
      </p:sp>
      <p:sp>
        <p:nvSpPr>
          <p:cNvPr id="6" name="Text Placeholder 5"/>
          <p:cNvSpPr>
            <a:spLocks noGrp="1"/>
          </p:cNvSpPr>
          <p:nvPr>
            <p:ph type="body" sz="quarter" idx="14"/>
          </p:nvPr>
        </p:nvSpPr>
        <p:spPr>
          <a:xfrm>
            <a:off x="685800" y="4800600"/>
            <a:ext cx="5715000" cy="1600200"/>
          </a:xfrm>
        </p:spPr>
        <p:txBody>
          <a:bodyPr/>
          <a:lstStyle/>
          <a:p>
            <a:r>
              <a:rPr lang="en-GB" dirty="0"/>
              <a:t>ROM refers to the memory chip containing semi permanent or permanent data or information.</a:t>
            </a:r>
          </a:p>
          <a:p>
            <a:r>
              <a:rPr lang="en-GB" dirty="0"/>
              <a:t>Data stored in ROM cannot be modified.</a:t>
            </a:r>
          </a:p>
          <a:p>
            <a:r>
              <a:rPr lang="en-GB" dirty="0"/>
              <a:t>It is a non-volatile memory.</a:t>
            </a:r>
          </a:p>
          <a:p>
            <a:endParaRPr lang="en-GB" dirty="0"/>
          </a:p>
        </p:txBody>
      </p:sp>
      <p:sp>
        <p:nvSpPr>
          <p:cNvPr id="7" name="Text Placeholder 6"/>
          <p:cNvSpPr>
            <a:spLocks noGrp="1"/>
          </p:cNvSpPr>
          <p:nvPr>
            <p:ph type="body" sz="quarter" idx="15"/>
          </p:nvPr>
        </p:nvSpPr>
        <p:spPr/>
        <p:txBody>
          <a:bodyPr/>
          <a:lstStyle/>
          <a:p>
            <a:r>
              <a:rPr lang="en-GB" dirty="0"/>
              <a:t>Read Only Memory (ROM)</a:t>
            </a:r>
          </a:p>
          <a:p>
            <a:endParaRPr lang="en-GB" dirty="0"/>
          </a:p>
        </p:txBody>
      </p:sp>
    </p:spTree>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Introduction to the Components of System </a:t>
            </a:r>
            <a:r>
              <a:rPr lang="en-US" sz="1600" dirty="0"/>
              <a:t>(16 of 25)</a:t>
            </a:r>
            <a:endParaRPr lang="en-GB" sz="1600" dirty="0"/>
          </a:p>
        </p:txBody>
      </p:sp>
      <p:graphicFrame>
        <p:nvGraphicFramePr>
          <p:cNvPr id="4" name="Table 3"/>
          <p:cNvGraphicFramePr>
            <a:graphicFrameLocks noGrp="1"/>
          </p:cNvGraphicFramePr>
          <p:nvPr/>
        </p:nvGraphicFramePr>
        <p:xfrm>
          <a:off x="914400" y="1828800"/>
          <a:ext cx="7543800" cy="4076940"/>
        </p:xfrm>
        <a:graphic>
          <a:graphicData uri="http://schemas.openxmlformats.org/drawingml/2006/table">
            <a:tbl>
              <a:tblPr firstRow="1" bandRow="1">
                <a:effectLst>
                  <a:innerShdw blurRad="63500" dist="50800" dir="13500000">
                    <a:prstClr val="black">
                      <a:alpha val="50000"/>
                    </a:prstClr>
                  </a:innerShdw>
                </a:effectLst>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612220">
                <a:tc>
                  <a:txBody>
                    <a:bodyPr/>
                    <a:lstStyle/>
                    <a:p>
                      <a:pPr algn="ctr">
                        <a:lnSpc>
                          <a:spcPct val="150000"/>
                        </a:lnSpc>
                      </a:pPr>
                      <a:r>
                        <a:rPr lang="en-US" dirty="0"/>
                        <a:t>RAM</a:t>
                      </a:r>
                    </a:p>
                  </a:txBody>
                  <a:tcPr/>
                </a:tc>
                <a:tc>
                  <a:txBody>
                    <a:bodyPr/>
                    <a:lstStyle/>
                    <a:p>
                      <a:pPr algn="ctr">
                        <a:lnSpc>
                          <a:spcPct val="150000"/>
                        </a:lnSpc>
                      </a:pPr>
                      <a:r>
                        <a:rPr lang="en-US" dirty="0"/>
                        <a:t>ROM</a:t>
                      </a:r>
                    </a:p>
                  </a:txBody>
                  <a:tcPr/>
                </a:tc>
                <a:extLst>
                  <a:ext uri="{0D108BD9-81ED-4DB2-BD59-A6C34878D82A}">
                    <a16:rowId xmlns:a16="http://schemas.microsoft.com/office/drawing/2014/main" val="10000"/>
                  </a:ext>
                </a:extLst>
              </a:tr>
              <a:tr h="804376">
                <a:tc>
                  <a:txBody>
                    <a:bodyPr/>
                    <a:lstStyle/>
                    <a:p>
                      <a:pPr>
                        <a:lnSpc>
                          <a:spcPct val="150000"/>
                        </a:lnSpc>
                      </a:pPr>
                      <a:r>
                        <a:rPr lang="en-US" dirty="0"/>
                        <a:t>RAM stands for Random Access Memory</a:t>
                      </a:r>
                    </a:p>
                  </a:txBody>
                  <a:tcPr/>
                </a:tc>
                <a:tc>
                  <a:txBody>
                    <a:bodyPr/>
                    <a:lstStyle/>
                    <a:p>
                      <a:pPr>
                        <a:lnSpc>
                          <a:spcPct val="150000"/>
                        </a:lnSpc>
                      </a:pPr>
                      <a:r>
                        <a:rPr lang="en-US" sz="1800" kern="1200" dirty="0">
                          <a:solidFill>
                            <a:schemeClr val="dk1"/>
                          </a:solidFill>
                          <a:latin typeface="+mn-lt"/>
                          <a:ea typeface="+mn-ea"/>
                          <a:cs typeface="+mn-cs"/>
                        </a:rPr>
                        <a:t>ROM stands Read Only Memory</a:t>
                      </a:r>
                      <a:endParaRPr lang="en-US" dirty="0"/>
                    </a:p>
                  </a:txBody>
                  <a:tcPr/>
                </a:tc>
                <a:extLst>
                  <a:ext uri="{0D108BD9-81ED-4DB2-BD59-A6C34878D82A}">
                    <a16:rowId xmlns:a16="http://schemas.microsoft.com/office/drawing/2014/main" val="10001"/>
                  </a:ext>
                </a:extLst>
              </a:tr>
              <a:tr h="612220">
                <a:tc>
                  <a:txBody>
                    <a:bodyPr/>
                    <a:lstStyle/>
                    <a:p>
                      <a:pPr>
                        <a:lnSpc>
                          <a:spcPct val="150000"/>
                        </a:lnSpc>
                      </a:pPr>
                      <a:r>
                        <a:rPr lang="en-US" dirty="0"/>
                        <a:t>It is used to</a:t>
                      </a:r>
                      <a:r>
                        <a:rPr lang="en-US" baseline="0" dirty="0"/>
                        <a:t> </a:t>
                      </a:r>
                      <a:r>
                        <a:rPr lang="en-US" dirty="0"/>
                        <a:t>write and read</a:t>
                      </a:r>
                    </a:p>
                  </a:txBody>
                  <a:tcPr/>
                </a:tc>
                <a:tc>
                  <a:txBody>
                    <a:bodyPr/>
                    <a:lstStyle/>
                    <a:p>
                      <a:pPr>
                        <a:lnSpc>
                          <a:spcPct val="150000"/>
                        </a:lnSpc>
                      </a:pPr>
                      <a:r>
                        <a:rPr lang="en-US" dirty="0"/>
                        <a:t>It is used only</a:t>
                      </a:r>
                      <a:r>
                        <a:rPr lang="en-US" baseline="0" dirty="0"/>
                        <a:t> to</a:t>
                      </a:r>
                      <a:r>
                        <a:rPr lang="en-US" dirty="0"/>
                        <a:t> read</a:t>
                      </a:r>
                    </a:p>
                  </a:txBody>
                  <a:tcPr/>
                </a:tc>
                <a:extLst>
                  <a:ext uri="{0D108BD9-81ED-4DB2-BD59-A6C34878D82A}">
                    <a16:rowId xmlns:a16="http://schemas.microsoft.com/office/drawing/2014/main" val="10002"/>
                  </a:ext>
                </a:extLst>
              </a:tr>
              <a:tr h="612220">
                <a:tc>
                  <a:txBody>
                    <a:bodyPr/>
                    <a:lstStyle/>
                    <a:p>
                      <a:pPr marL="0" marR="0" indent="0" algn="l" defTabSz="457200" rtl="0" eaLnBrk="1" fontAlgn="auto" latinLnBrk="0" hangingPunct="1">
                        <a:lnSpc>
                          <a:spcPct val="150000"/>
                        </a:lnSpc>
                        <a:spcBef>
                          <a:spcPts val="0"/>
                        </a:spcBef>
                        <a:spcAft>
                          <a:spcPts val="0"/>
                        </a:spcAft>
                        <a:buClrTx/>
                        <a:buSzTx/>
                        <a:buFontTx/>
                        <a:buNone/>
                        <a:tabLst/>
                        <a:defRPr/>
                      </a:pPr>
                      <a:r>
                        <a:rPr lang="en-US" dirty="0"/>
                        <a:t>It is</a:t>
                      </a:r>
                      <a:r>
                        <a:rPr lang="en-US" baseline="0" dirty="0"/>
                        <a:t> a v</a:t>
                      </a:r>
                      <a:r>
                        <a:rPr lang="en-US" dirty="0"/>
                        <a:t>olatile memory</a:t>
                      </a:r>
                    </a:p>
                  </a:txBody>
                  <a:tcPr/>
                </a:tc>
                <a:tc>
                  <a:txBody>
                    <a:bodyPr/>
                    <a:lstStyle/>
                    <a:p>
                      <a:pPr marL="0" marR="0" indent="0" algn="l" defTabSz="457200" rtl="0" eaLnBrk="1" fontAlgn="auto" latinLnBrk="0" hangingPunct="1">
                        <a:lnSpc>
                          <a:spcPct val="150000"/>
                        </a:lnSpc>
                        <a:spcBef>
                          <a:spcPts val="0"/>
                        </a:spcBef>
                        <a:spcAft>
                          <a:spcPts val="0"/>
                        </a:spcAft>
                        <a:buClrTx/>
                        <a:buSzTx/>
                        <a:buFontTx/>
                        <a:buNone/>
                        <a:tabLst/>
                        <a:defRPr/>
                      </a:pPr>
                      <a:r>
                        <a:rPr lang="en-US" dirty="0"/>
                        <a:t> It is</a:t>
                      </a:r>
                      <a:r>
                        <a:rPr lang="en-US" baseline="0" dirty="0"/>
                        <a:t> a n</a:t>
                      </a:r>
                      <a:r>
                        <a:rPr lang="en-US" dirty="0"/>
                        <a:t>on-volatile memory</a:t>
                      </a:r>
                    </a:p>
                  </a:txBody>
                  <a:tcPr/>
                </a:tc>
                <a:extLst>
                  <a:ext uri="{0D108BD9-81ED-4DB2-BD59-A6C34878D82A}">
                    <a16:rowId xmlns:a16="http://schemas.microsoft.com/office/drawing/2014/main" val="10003"/>
                  </a:ext>
                </a:extLst>
              </a:tr>
              <a:tr h="1166345">
                <a:tc>
                  <a:txBody>
                    <a:bodyPr/>
                    <a:lstStyle/>
                    <a:p>
                      <a:pPr>
                        <a:lnSpc>
                          <a:spcPct val="150000"/>
                        </a:lnSpc>
                      </a:pPr>
                      <a:r>
                        <a:rPr lang="en-US" dirty="0"/>
                        <a:t>It is used by programs to temporarily hold</a:t>
                      </a:r>
                      <a:r>
                        <a:rPr lang="en-US" baseline="0" dirty="0"/>
                        <a:t> the data</a:t>
                      </a:r>
                      <a:endParaRPr lang="en-US" dirty="0"/>
                    </a:p>
                  </a:txBody>
                  <a:tcPr/>
                </a:tc>
                <a:tc>
                  <a:txBody>
                    <a:bodyPr/>
                    <a:lstStyle/>
                    <a:p>
                      <a:pPr marL="0" marR="0" indent="0" algn="l" defTabSz="457200" rtl="0" eaLnBrk="1" fontAlgn="auto" latinLnBrk="0" hangingPunct="1">
                        <a:lnSpc>
                          <a:spcPct val="150000"/>
                        </a:lnSpc>
                        <a:spcBef>
                          <a:spcPts val="0"/>
                        </a:spcBef>
                        <a:spcAft>
                          <a:spcPts val="0"/>
                        </a:spcAft>
                        <a:buClrTx/>
                        <a:buSzTx/>
                        <a:buFontTx/>
                        <a:buNone/>
                        <a:tabLst/>
                        <a:defRPr/>
                      </a:pPr>
                      <a:r>
                        <a:rPr lang="en-US" dirty="0"/>
                        <a:t>It is used to store</a:t>
                      </a:r>
                      <a:r>
                        <a:rPr lang="en-US" baseline="0" dirty="0"/>
                        <a:t> the programs and data permanently</a:t>
                      </a:r>
                    </a:p>
                    <a:p>
                      <a:pPr>
                        <a:lnSpc>
                          <a:spcPct val="150000"/>
                        </a:lnSpc>
                      </a:pPr>
                      <a:endParaRPr lang="en-US" dirty="0"/>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2352960" y="1219200"/>
            <a:ext cx="3967753" cy="369332"/>
          </a:xfrm>
          <a:prstGeom prst="rect">
            <a:avLst/>
          </a:prstGeom>
        </p:spPr>
        <p:txBody>
          <a:bodyPr wrap="none">
            <a:spAutoFit/>
          </a:bodyPr>
          <a:lstStyle/>
          <a:p>
            <a:pPr algn="ctr">
              <a:buNone/>
            </a:pPr>
            <a:r>
              <a:rPr lang="en-US" b="1" dirty="0"/>
              <a:t>Difference between RAM and ROM</a:t>
            </a:r>
          </a:p>
        </p:txBody>
      </p:sp>
    </p:spTree>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85800" y="2057400"/>
            <a:ext cx="5715000" cy="1600200"/>
          </a:xfrm>
        </p:spPr>
        <p:txBody>
          <a:bodyPr/>
          <a:lstStyle/>
          <a:p>
            <a:r>
              <a:rPr lang="en-US" dirty="0"/>
              <a:t>Keyboard is a device which enables the user to enter text commands into the computer.</a:t>
            </a:r>
          </a:p>
          <a:p>
            <a:r>
              <a:rPr lang="en-US" dirty="0"/>
              <a:t>It includes alphanumeric keys, punctuation keys and special keys.</a:t>
            </a:r>
            <a:endParaRPr lang="en-GB" dirty="0"/>
          </a:p>
          <a:p>
            <a:endParaRPr lang="en-GB" dirty="0"/>
          </a:p>
        </p:txBody>
      </p:sp>
      <p:sp>
        <p:nvSpPr>
          <p:cNvPr id="4" name="Text Placeholder 3"/>
          <p:cNvSpPr>
            <a:spLocks noGrp="1"/>
          </p:cNvSpPr>
          <p:nvPr>
            <p:ph type="body" sz="quarter" idx="12"/>
          </p:nvPr>
        </p:nvSpPr>
        <p:spPr/>
        <p:txBody>
          <a:bodyPr/>
          <a:lstStyle/>
          <a:p>
            <a:r>
              <a:rPr lang="en-GB" dirty="0"/>
              <a:t>Keyboard</a:t>
            </a:r>
          </a:p>
        </p:txBody>
      </p:sp>
      <p:sp>
        <p:nvSpPr>
          <p:cNvPr id="5" name="Text Placeholder 4"/>
          <p:cNvSpPr>
            <a:spLocks noGrp="1"/>
          </p:cNvSpPr>
          <p:nvPr>
            <p:ph type="body" sz="quarter" idx="14"/>
          </p:nvPr>
        </p:nvSpPr>
        <p:spPr/>
        <p:txBody>
          <a:bodyPr/>
          <a:lstStyle/>
          <a:p>
            <a:r>
              <a:rPr lang="en-GB" dirty="0"/>
              <a:t>A monitor is a display device, which acts as an interface between the user and the other parts of the computer.</a:t>
            </a:r>
          </a:p>
          <a:p>
            <a:r>
              <a:rPr lang="en-US" dirty="0"/>
              <a:t>It is also called Visual Display Unit.</a:t>
            </a:r>
            <a:endParaRPr lang="en-GB" dirty="0"/>
          </a:p>
          <a:p>
            <a:endParaRPr lang="en-GB" dirty="0"/>
          </a:p>
        </p:txBody>
      </p:sp>
      <p:sp>
        <p:nvSpPr>
          <p:cNvPr id="6" name="Text Placeholder 5"/>
          <p:cNvSpPr>
            <a:spLocks noGrp="1"/>
          </p:cNvSpPr>
          <p:nvPr>
            <p:ph type="body" sz="quarter" idx="15"/>
          </p:nvPr>
        </p:nvSpPr>
        <p:spPr/>
        <p:txBody>
          <a:bodyPr/>
          <a:lstStyle/>
          <a:p>
            <a:r>
              <a:rPr lang="en-GB" dirty="0"/>
              <a:t>Monitor</a:t>
            </a:r>
          </a:p>
        </p:txBody>
      </p:sp>
      <p:sp>
        <p:nvSpPr>
          <p:cNvPr id="8" name="Text Placeholder 7"/>
          <p:cNvSpPr>
            <a:spLocks noGrp="1"/>
          </p:cNvSpPr>
          <p:nvPr>
            <p:ph type="body" sz="quarter" idx="17"/>
          </p:nvPr>
        </p:nvSpPr>
        <p:spPr>
          <a:xfrm>
            <a:off x="0" y="0"/>
            <a:ext cx="9144000" cy="784830"/>
          </a:xfrm>
        </p:spPr>
        <p:txBody>
          <a:bodyPr/>
          <a:lstStyle/>
          <a:p>
            <a:r>
              <a:rPr lang="en-US" dirty="0"/>
              <a:t>Introduction to the Components of System </a:t>
            </a:r>
            <a:r>
              <a:rPr lang="en-US" sz="1600" dirty="0"/>
              <a:t>(17 of 25)</a:t>
            </a:r>
            <a:endParaRPr lang="en-GB" sz="1600" dirty="0"/>
          </a:p>
        </p:txBody>
      </p:sp>
      <p:pic>
        <p:nvPicPr>
          <p:cNvPr id="10" name="Picture 9" descr="Copy of 94536875.jpg"/>
          <p:cNvPicPr>
            <a:picLocks noChangeAspect="1"/>
          </p:cNvPicPr>
          <p:nvPr/>
        </p:nvPicPr>
        <p:blipFill>
          <a:blip r:embed="rId3" cstate="email"/>
          <a:stretch>
            <a:fillRect/>
          </a:stretch>
        </p:blipFill>
        <p:spPr>
          <a:xfrm>
            <a:off x="6334795" y="2450592"/>
            <a:ext cx="2733005" cy="902208"/>
          </a:xfrm>
          <a:prstGeom prst="rect">
            <a:avLst/>
          </a:prstGeom>
        </p:spPr>
      </p:pic>
      <p:pic>
        <p:nvPicPr>
          <p:cNvPr id="11" name="Picture 10" descr="12029158-1130x1699.jpg"/>
          <p:cNvPicPr>
            <a:picLocks noChangeAspect="1"/>
          </p:cNvPicPr>
          <p:nvPr/>
        </p:nvPicPr>
        <p:blipFill>
          <a:blip r:embed="rId4" cstate="email"/>
          <a:stretch>
            <a:fillRect/>
          </a:stretch>
        </p:blipFill>
        <p:spPr>
          <a:xfrm>
            <a:off x="6329455" y="4724400"/>
            <a:ext cx="2509745" cy="1669224"/>
          </a:xfrm>
          <a:prstGeom prst="rect">
            <a:avLst/>
          </a:prstGeom>
        </p:spPr>
      </p:pic>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IT Industry Overview </a:t>
            </a:r>
            <a:r>
              <a:rPr lang="en-GB" sz="1600" dirty="0"/>
              <a:t>(1 of 4)</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3"/>
              </a:buBlip>
            </a:pPr>
            <a:r>
              <a:rPr lang="en-US" dirty="0"/>
              <a:t>The Information Technology ( IT ) industry deals with the design and development of various computer software and hardware applications.</a:t>
            </a:r>
          </a:p>
          <a:p>
            <a:pPr>
              <a:lnSpc>
                <a:spcPct val="200000"/>
              </a:lnSpc>
              <a:buSzPct val="70000"/>
              <a:buBlip>
                <a:blip r:embed="rId3"/>
              </a:buBlip>
            </a:pPr>
            <a:r>
              <a:rPr lang="en-US" dirty="0"/>
              <a:t>Some of the large multinational companies are IBM, Cisco, HP, Dell, Microsoft, Wipro, TCS and Infosys.</a:t>
            </a:r>
          </a:p>
          <a:p>
            <a:pPr>
              <a:lnSpc>
                <a:spcPct val="200000"/>
              </a:lnSpc>
              <a:buSzPct val="70000"/>
              <a:buBlip>
                <a:blip r:embed="rId3"/>
              </a:buBlip>
            </a:pPr>
            <a:r>
              <a:rPr lang="en-US" dirty="0"/>
              <a:t>IT has an impact on growth rate of the economy.</a:t>
            </a:r>
          </a:p>
        </p:txBody>
      </p:sp>
      <p:pic>
        <p:nvPicPr>
          <p:cNvPr id="5" name="Picture Placeholder 4" descr="12118058-1174x1635.jpg"/>
          <p:cNvPicPr>
            <a:picLocks noGrp="1" noChangeAspect="1"/>
          </p:cNvPicPr>
          <p:nvPr>
            <p:ph type="pic" sz="quarter" idx="17"/>
          </p:nvPr>
        </p:nvPicPr>
        <p:blipFill>
          <a:blip r:embed="rId4" cstate="email"/>
          <a:srcRect/>
          <a:stretch>
            <a:fillRect/>
          </a:stretch>
        </p:blipFill>
        <p:spPr>
          <a:xfrm>
            <a:off x="6019800" y="3784600"/>
            <a:ext cx="2667000" cy="2667000"/>
          </a:xfrm>
        </p:spPr>
      </p:pic>
    </p:spTree>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GB" dirty="0"/>
              <a:t>It is an input device which can be moved in all directions.</a:t>
            </a:r>
          </a:p>
          <a:p>
            <a:r>
              <a:rPr lang="en-GB" dirty="0"/>
              <a:t>It controls the actions of the pointer.</a:t>
            </a:r>
          </a:p>
          <a:p>
            <a:r>
              <a:rPr lang="en-GB" dirty="0"/>
              <a:t>It contains a lever to control the movement of the pointer.</a:t>
            </a:r>
            <a:endParaRPr lang="en-US" dirty="0"/>
          </a:p>
          <a:p>
            <a:endParaRPr lang="en-GB" dirty="0"/>
          </a:p>
          <a:p>
            <a:endParaRPr lang="en-GB" dirty="0"/>
          </a:p>
          <a:p>
            <a:pPr>
              <a:buNone/>
            </a:pPr>
            <a:endParaRPr lang="en-GB" dirty="0"/>
          </a:p>
        </p:txBody>
      </p:sp>
      <p:sp>
        <p:nvSpPr>
          <p:cNvPr id="4" name="Text Placeholder 3"/>
          <p:cNvSpPr>
            <a:spLocks noGrp="1"/>
          </p:cNvSpPr>
          <p:nvPr>
            <p:ph type="body" sz="quarter" idx="12"/>
          </p:nvPr>
        </p:nvSpPr>
        <p:spPr/>
        <p:txBody>
          <a:bodyPr/>
          <a:lstStyle/>
          <a:p>
            <a:r>
              <a:rPr lang="en-GB" dirty="0"/>
              <a:t>Joystick</a:t>
            </a:r>
          </a:p>
        </p:txBody>
      </p:sp>
      <p:sp>
        <p:nvSpPr>
          <p:cNvPr id="5" name="Text Placeholder 4"/>
          <p:cNvSpPr>
            <a:spLocks noGrp="1"/>
          </p:cNvSpPr>
          <p:nvPr>
            <p:ph type="body" sz="quarter" idx="14"/>
          </p:nvPr>
        </p:nvSpPr>
        <p:spPr/>
        <p:txBody>
          <a:bodyPr/>
          <a:lstStyle/>
          <a:p>
            <a:r>
              <a:rPr lang="en-US" dirty="0"/>
              <a:t>Mouse is a pointing device attached to a computer.</a:t>
            </a:r>
          </a:p>
          <a:p>
            <a:r>
              <a:rPr lang="en-US" dirty="0"/>
              <a:t>It helps to draw and move the cursor on the screen. </a:t>
            </a:r>
          </a:p>
          <a:p>
            <a:r>
              <a:rPr lang="en-US" dirty="0"/>
              <a:t>Mouse contains small sensors on the roller ball.</a:t>
            </a:r>
            <a:endParaRPr lang="en-GB" dirty="0"/>
          </a:p>
        </p:txBody>
      </p:sp>
      <p:sp>
        <p:nvSpPr>
          <p:cNvPr id="6" name="Text Placeholder 5"/>
          <p:cNvSpPr>
            <a:spLocks noGrp="1"/>
          </p:cNvSpPr>
          <p:nvPr>
            <p:ph type="body" sz="quarter" idx="15"/>
          </p:nvPr>
        </p:nvSpPr>
        <p:spPr/>
        <p:txBody>
          <a:bodyPr/>
          <a:lstStyle/>
          <a:p>
            <a:r>
              <a:rPr lang="en-GB" dirty="0"/>
              <a:t>Mouse</a:t>
            </a:r>
          </a:p>
        </p:txBody>
      </p:sp>
      <p:sp>
        <p:nvSpPr>
          <p:cNvPr id="8" name="Text Placeholder 7"/>
          <p:cNvSpPr>
            <a:spLocks noGrp="1"/>
          </p:cNvSpPr>
          <p:nvPr>
            <p:ph type="body" sz="quarter" idx="17"/>
          </p:nvPr>
        </p:nvSpPr>
        <p:spPr>
          <a:xfrm>
            <a:off x="0" y="0"/>
            <a:ext cx="9144000" cy="784830"/>
          </a:xfrm>
        </p:spPr>
        <p:txBody>
          <a:bodyPr/>
          <a:lstStyle/>
          <a:p>
            <a:r>
              <a:rPr lang="en-US" dirty="0"/>
              <a:t>Introduction to the Components of System </a:t>
            </a:r>
            <a:r>
              <a:rPr lang="en-US" sz="1600" dirty="0"/>
              <a:t>(18 of 25)</a:t>
            </a:r>
            <a:endParaRPr lang="en-GB" sz="1600" dirty="0"/>
          </a:p>
        </p:txBody>
      </p:sp>
      <p:pic>
        <p:nvPicPr>
          <p:cNvPr id="9" name="Picture Placeholder 8" descr="12273830-584x822.jpg"/>
          <p:cNvPicPr>
            <a:picLocks noGrp="1" noChangeAspect="1"/>
          </p:cNvPicPr>
          <p:nvPr>
            <p:ph type="pic" sz="quarter" idx="10"/>
          </p:nvPr>
        </p:nvPicPr>
        <p:blipFill>
          <a:blip r:embed="rId3" cstate="email"/>
          <a:srcRect/>
          <a:stretch>
            <a:fillRect/>
          </a:stretch>
        </p:blipFill>
        <p:spPr>
          <a:xfrm>
            <a:off x="6858000" y="4953000"/>
            <a:ext cx="1447800" cy="1219200"/>
          </a:xfrm>
          <a:prstGeom prst="rect">
            <a:avLst/>
          </a:prstGeom>
          <a:ln>
            <a:noFill/>
          </a:ln>
          <a:effectLst>
            <a:softEdge rad="112500"/>
          </a:effectLst>
        </p:spPr>
      </p:pic>
    </p:spTree>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a:t>
            </a:r>
            <a:r>
              <a:rPr sz="1600" dirty="0"/>
              <a:t>19</a:t>
            </a:r>
            <a:r>
              <a:rPr lang="en-US" sz="1600" dirty="0"/>
              <a:t> of 25)</a:t>
            </a:r>
            <a:endParaRPr lang="en-GB" sz="1600" dirty="0"/>
          </a:p>
        </p:txBody>
      </p:sp>
      <p:sp>
        <p:nvSpPr>
          <p:cNvPr id="4" name="Text Placeholder 3"/>
          <p:cNvSpPr>
            <a:spLocks noGrp="1"/>
          </p:cNvSpPr>
          <p:nvPr>
            <p:ph type="body" sz="quarter" idx="11"/>
          </p:nvPr>
        </p:nvSpPr>
        <p:spPr>
          <a:xfrm>
            <a:off x="685800" y="2057400"/>
            <a:ext cx="5715000" cy="3124200"/>
          </a:xfrm>
        </p:spPr>
        <p:txBody>
          <a:bodyPr/>
          <a:lstStyle/>
          <a:p>
            <a:r>
              <a:rPr lang="en-US" dirty="0"/>
              <a:t>Mouse contains small sensors on the roller ball</a:t>
            </a:r>
            <a:r>
              <a:rPr lang="en-GB" dirty="0"/>
              <a:t>.</a:t>
            </a:r>
          </a:p>
          <a:p>
            <a:r>
              <a:rPr lang="en-US" dirty="0"/>
              <a:t>When the mouse moves, the sensors keep track of the direction of the roller ball and moves the cursor on the screen accordingly.</a:t>
            </a:r>
          </a:p>
          <a:p>
            <a:endParaRPr lang="en-GB" dirty="0"/>
          </a:p>
        </p:txBody>
      </p:sp>
      <p:sp>
        <p:nvSpPr>
          <p:cNvPr id="5" name="Text Placeholder 4"/>
          <p:cNvSpPr>
            <a:spLocks noGrp="1"/>
          </p:cNvSpPr>
          <p:nvPr>
            <p:ph type="body" sz="quarter" idx="12"/>
          </p:nvPr>
        </p:nvSpPr>
        <p:spPr/>
        <p:txBody>
          <a:bodyPr/>
          <a:lstStyle/>
          <a:p>
            <a:r>
              <a:rPr lang="en-GB" dirty="0"/>
              <a:t>Mouse</a:t>
            </a:r>
          </a:p>
          <a:p>
            <a:endParaRPr lang="en-GB" dirty="0"/>
          </a:p>
        </p:txBody>
      </p:sp>
      <p:pic>
        <p:nvPicPr>
          <p:cNvPr id="6" name="Picture Placeholder 8" descr="12273830-584x822.jpg"/>
          <p:cNvPicPr>
            <a:picLocks noGrp="1" noChangeAspect="1"/>
          </p:cNvPicPr>
          <p:nvPr>
            <p:ph type="pic" sz="quarter" idx="10"/>
          </p:nvPr>
        </p:nvPicPr>
        <p:blipFill>
          <a:blip r:embed="rId3" cstate="email"/>
          <a:srcRect/>
          <a:stretch>
            <a:fillRect/>
          </a:stretch>
        </p:blipFill>
        <p:spPr>
          <a:xfrm>
            <a:off x="7162800" y="2209800"/>
            <a:ext cx="1447800" cy="1219200"/>
          </a:xfrm>
          <a:prstGeom prst="rect">
            <a:avLst/>
          </a:prstGeom>
          <a:ln>
            <a:noFill/>
          </a:ln>
          <a:effectLst>
            <a:softEdge rad="112500"/>
          </a:effectLst>
        </p:spPr>
      </p:pic>
    </p:spTree>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(20 of 25)</a:t>
            </a:r>
            <a:endParaRPr lang="en-GB" sz="1600" dirty="0"/>
          </a:p>
        </p:txBody>
      </p:sp>
      <p:sp>
        <p:nvSpPr>
          <p:cNvPr id="4" name="Text Placeholder 3"/>
          <p:cNvSpPr>
            <a:spLocks noGrp="1"/>
          </p:cNvSpPr>
          <p:nvPr>
            <p:ph type="body" sz="quarter" idx="11"/>
          </p:nvPr>
        </p:nvSpPr>
        <p:spPr>
          <a:xfrm>
            <a:off x="685800" y="2057400"/>
            <a:ext cx="5715000" cy="2971800"/>
          </a:xfrm>
        </p:spPr>
        <p:txBody>
          <a:bodyPr/>
          <a:lstStyle/>
          <a:p>
            <a:r>
              <a:rPr lang="en-GB" dirty="0"/>
              <a:t>It is an internal drive having good storage capability.</a:t>
            </a:r>
          </a:p>
          <a:p>
            <a:r>
              <a:rPr lang="en-GB" dirty="0"/>
              <a:t>It is used for storing computer data and information. </a:t>
            </a:r>
          </a:p>
          <a:p>
            <a:r>
              <a:rPr lang="en-GB" dirty="0"/>
              <a:t>Also helps in retrieving the data and information. </a:t>
            </a:r>
          </a:p>
          <a:p>
            <a:r>
              <a:rPr lang="en-GB" dirty="0"/>
              <a:t>Offers  faster response time.</a:t>
            </a:r>
          </a:p>
          <a:p>
            <a:r>
              <a:rPr lang="en-GB" dirty="0"/>
              <a:t>Storage devices use IDE type of connection to connect hard drives and optical drives to each other and to the motherboard. </a:t>
            </a:r>
          </a:p>
        </p:txBody>
      </p:sp>
      <p:sp>
        <p:nvSpPr>
          <p:cNvPr id="5" name="Text Placeholder 4"/>
          <p:cNvSpPr>
            <a:spLocks noGrp="1"/>
          </p:cNvSpPr>
          <p:nvPr>
            <p:ph type="body" sz="quarter" idx="12"/>
          </p:nvPr>
        </p:nvSpPr>
        <p:spPr/>
        <p:txBody>
          <a:bodyPr/>
          <a:lstStyle/>
          <a:p>
            <a:r>
              <a:rPr lang="en-GB" dirty="0"/>
              <a:t>Understanding Hard Drive</a:t>
            </a:r>
          </a:p>
          <a:p>
            <a:endParaRPr lang="en-GB" dirty="0"/>
          </a:p>
        </p:txBody>
      </p:sp>
      <p:pic>
        <p:nvPicPr>
          <p:cNvPr id="6" name="Picture Placeholder 8" descr="shutterstock_4932148.jpg"/>
          <p:cNvPicPr>
            <a:picLocks noGrp="1" noChangeAspect="1"/>
          </p:cNvPicPr>
          <p:nvPr>
            <p:ph type="pic" sz="quarter" idx="10"/>
          </p:nvPr>
        </p:nvPicPr>
        <p:blipFill>
          <a:blip r:embed="rId3" cstate="email"/>
          <a:srcRect/>
          <a:stretch>
            <a:fillRect/>
          </a:stretch>
        </p:blipFill>
        <p:spPr>
          <a:xfrm>
            <a:off x="6629400" y="2209800"/>
            <a:ext cx="2171700" cy="1828800"/>
          </a:xfrm>
          <a:prstGeom prst="rect">
            <a:avLst/>
          </a:prstGeom>
          <a:ln>
            <a:noFill/>
          </a:ln>
          <a:effectLst>
            <a:softEdge rad="112500"/>
          </a:effectLst>
        </p:spPr>
      </p:pic>
    </p:spTree>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(21 of 25)</a:t>
            </a:r>
            <a:endParaRPr lang="en-GB" sz="1600" dirty="0"/>
          </a:p>
        </p:txBody>
      </p:sp>
      <p:sp>
        <p:nvSpPr>
          <p:cNvPr id="4" name="Text Placeholder 3"/>
          <p:cNvSpPr>
            <a:spLocks noGrp="1"/>
          </p:cNvSpPr>
          <p:nvPr>
            <p:ph type="body" sz="quarter" idx="11"/>
          </p:nvPr>
        </p:nvSpPr>
        <p:spPr>
          <a:xfrm>
            <a:off x="685800" y="2057400"/>
            <a:ext cx="5715000" cy="2971800"/>
          </a:xfrm>
        </p:spPr>
        <p:txBody>
          <a:bodyPr/>
          <a:lstStyle/>
          <a:p>
            <a:r>
              <a:rPr lang="en-GB" dirty="0"/>
              <a:t>IDE implementations are of two types: Parallel ATA  (PATA) and Serial ATA (SATA).</a:t>
            </a:r>
            <a:endParaRPr dirty="0"/>
          </a:p>
          <a:p>
            <a:r>
              <a:rPr lang="en-GB" dirty="0"/>
              <a:t>Serial ATA (SATA) IDE standard connects hard drives  and optical drives to the motherboard. SATA cables are long, thin, 7-pin cables. Its one end is attached to the motherboard port and the other is linked to the storage device. </a:t>
            </a:r>
            <a:endParaRPr dirty="0"/>
          </a:p>
          <a:p>
            <a:endParaRPr lang="en-GB" dirty="0"/>
          </a:p>
        </p:txBody>
      </p:sp>
      <p:sp>
        <p:nvSpPr>
          <p:cNvPr id="5" name="Text Placeholder 4"/>
          <p:cNvSpPr>
            <a:spLocks noGrp="1"/>
          </p:cNvSpPr>
          <p:nvPr>
            <p:ph type="body" sz="quarter" idx="12"/>
          </p:nvPr>
        </p:nvSpPr>
        <p:spPr/>
        <p:txBody>
          <a:bodyPr/>
          <a:lstStyle/>
          <a:p>
            <a:r>
              <a:rPr lang="en-GB" dirty="0"/>
              <a:t>Understanding Hard Drive</a:t>
            </a:r>
          </a:p>
          <a:p>
            <a:endParaRPr lang="en-GB" dirty="0"/>
          </a:p>
        </p:txBody>
      </p:sp>
      <p:pic>
        <p:nvPicPr>
          <p:cNvPr id="6" name="Picture Placeholder 8" descr="shutterstock_4932148.jpg"/>
          <p:cNvPicPr>
            <a:picLocks noGrp="1" noChangeAspect="1"/>
          </p:cNvPicPr>
          <p:nvPr>
            <p:ph type="pic" sz="quarter" idx="10"/>
          </p:nvPr>
        </p:nvPicPr>
        <p:blipFill>
          <a:blip r:embed="rId3" cstate="email"/>
          <a:srcRect/>
          <a:stretch>
            <a:fillRect/>
          </a:stretch>
        </p:blipFill>
        <p:spPr>
          <a:xfrm>
            <a:off x="6400800" y="2209800"/>
            <a:ext cx="2436877" cy="2052106"/>
          </a:xfrm>
          <a:prstGeom prst="rect">
            <a:avLst/>
          </a:prstGeom>
          <a:ln>
            <a:noFill/>
          </a:ln>
          <a:effectLst>
            <a:softEdge rad="112500"/>
          </a:effectLst>
        </p:spPr>
      </p:pic>
    </p:spTree>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8" descr="shutterstock_4932148.jpg"/>
          <p:cNvPicPr>
            <a:picLocks noGrp="1" noChangeAspect="1"/>
          </p:cNvPicPr>
          <p:nvPr>
            <p:ph type="pic" sz="quarter" idx="10"/>
          </p:nvPr>
        </p:nvPicPr>
        <p:blipFill>
          <a:blip r:embed="rId2" cstate="email"/>
          <a:srcRect/>
          <a:stretch>
            <a:fillRect/>
          </a:stretch>
        </p:blipFill>
        <p:spPr>
          <a:xfrm>
            <a:off x="6400800" y="2286000"/>
            <a:ext cx="2624138" cy="2209800"/>
          </a:xfrm>
          <a:prstGeom prst="rect">
            <a:avLst/>
          </a:prstGeom>
          <a:ln>
            <a:noFill/>
          </a:ln>
          <a:effectLst>
            <a:softEdge rad="112500"/>
          </a:effectLst>
        </p:spPr>
      </p:pic>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(22 of 25)</a:t>
            </a:r>
            <a:endParaRPr lang="en-GB" sz="1600" dirty="0"/>
          </a:p>
        </p:txBody>
      </p:sp>
      <p:sp>
        <p:nvSpPr>
          <p:cNvPr id="4" name="Text Placeholder 3"/>
          <p:cNvSpPr>
            <a:spLocks noGrp="1"/>
          </p:cNvSpPr>
          <p:nvPr>
            <p:ph type="body" sz="quarter" idx="11"/>
          </p:nvPr>
        </p:nvSpPr>
        <p:spPr>
          <a:xfrm>
            <a:off x="685800" y="2057400"/>
            <a:ext cx="5715000" cy="3962400"/>
          </a:xfrm>
        </p:spPr>
        <p:txBody>
          <a:bodyPr/>
          <a:lstStyle/>
          <a:p>
            <a:pPr>
              <a:buNone/>
            </a:pPr>
            <a:r>
              <a:rPr lang="en-GB" dirty="0"/>
              <a:t>Prerequisites:</a:t>
            </a:r>
          </a:p>
          <a:p>
            <a:r>
              <a:rPr lang="en-GB" dirty="0"/>
              <a:t>Switch off the power to the computer.</a:t>
            </a:r>
          </a:p>
          <a:p>
            <a:r>
              <a:rPr lang="en-GB" dirty="0"/>
              <a:t>Keep the drive in a safe place.</a:t>
            </a:r>
          </a:p>
          <a:p>
            <a:r>
              <a:rPr lang="en-GB" dirty="0"/>
              <a:t>Protect the drive from static discharge.</a:t>
            </a:r>
            <a:endParaRPr lang="en-US" dirty="0"/>
          </a:p>
          <a:p>
            <a:r>
              <a:rPr lang="en-GB" dirty="0"/>
              <a:t>Handle the circuit board carefully.</a:t>
            </a:r>
            <a:endParaRPr lang="en-US" dirty="0"/>
          </a:p>
          <a:p>
            <a:r>
              <a:rPr lang="en-GB" dirty="0"/>
              <a:t>Keep the screw driver and other materials ready.</a:t>
            </a:r>
            <a:endParaRPr lang="en-US" dirty="0"/>
          </a:p>
          <a:p>
            <a:endParaRPr lang="en-US" dirty="0"/>
          </a:p>
          <a:p>
            <a:endParaRPr lang="en-GB" dirty="0"/>
          </a:p>
        </p:txBody>
      </p:sp>
      <p:sp>
        <p:nvSpPr>
          <p:cNvPr id="5" name="Text Placeholder 4"/>
          <p:cNvSpPr>
            <a:spLocks noGrp="1"/>
          </p:cNvSpPr>
          <p:nvPr>
            <p:ph type="body" sz="quarter" idx="12"/>
          </p:nvPr>
        </p:nvSpPr>
        <p:spPr/>
        <p:txBody>
          <a:bodyPr/>
          <a:lstStyle/>
          <a:p>
            <a:r>
              <a:rPr lang="en-GB" dirty="0"/>
              <a:t>Installing Hard drive</a:t>
            </a:r>
          </a:p>
        </p:txBody>
      </p:sp>
    </p:spTree>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(23 of 25)</a:t>
            </a:r>
            <a:endParaRPr lang="en-GB" sz="1600" dirty="0"/>
          </a:p>
        </p:txBody>
      </p:sp>
      <p:sp>
        <p:nvSpPr>
          <p:cNvPr id="4" name="Text Placeholder 3"/>
          <p:cNvSpPr>
            <a:spLocks noGrp="1"/>
          </p:cNvSpPr>
          <p:nvPr>
            <p:ph type="body" sz="quarter" idx="11"/>
          </p:nvPr>
        </p:nvSpPr>
        <p:spPr>
          <a:xfrm>
            <a:off x="685800" y="2057400"/>
            <a:ext cx="5715000" cy="3962400"/>
          </a:xfrm>
        </p:spPr>
        <p:txBody>
          <a:bodyPr/>
          <a:lstStyle/>
          <a:p>
            <a:r>
              <a:rPr lang="en-GB" dirty="0"/>
              <a:t>Open the packing and take the drive out. </a:t>
            </a:r>
          </a:p>
          <a:p>
            <a:r>
              <a:rPr lang="en-GB" dirty="0"/>
              <a:t>Slide the drive into a slot and find the case screws. (You can use the case screws to stick the drive to case.) </a:t>
            </a:r>
          </a:p>
          <a:p>
            <a:r>
              <a:rPr lang="en-GB" dirty="0"/>
              <a:t>Once the drive is secured, connect the power and IDE cables. </a:t>
            </a:r>
          </a:p>
          <a:p>
            <a:r>
              <a:rPr lang="en-GB" dirty="0"/>
              <a:t>Connect the IDE cable to the motherboard.</a:t>
            </a:r>
          </a:p>
          <a:p>
            <a:r>
              <a:rPr lang="en-GB" dirty="0"/>
              <a:t>Start the computer and enter into the BIOS to ensure that  the drive is identified properly.</a:t>
            </a:r>
            <a:endParaRPr lang="en-US" dirty="0"/>
          </a:p>
          <a:p>
            <a:endParaRPr lang="en-GB" dirty="0"/>
          </a:p>
        </p:txBody>
      </p:sp>
      <p:sp>
        <p:nvSpPr>
          <p:cNvPr id="5" name="Text Placeholder 4"/>
          <p:cNvSpPr>
            <a:spLocks noGrp="1"/>
          </p:cNvSpPr>
          <p:nvPr>
            <p:ph type="body" sz="quarter" idx="12"/>
          </p:nvPr>
        </p:nvSpPr>
        <p:spPr/>
        <p:txBody>
          <a:bodyPr/>
          <a:lstStyle/>
          <a:p>
            <a:r>
              <a:rPr lang="en-GB" dirty="0"/>
              <a:t>Installing Hard drive</a:t>
            </a:r>
          </a:p>
          <a:p>
            <a:endParaRPr lang="en-GB" dirty="0"/>
          </a:p>
        </p:txBody>
      </p:sp>
      <p:pic>
        <p:nvPicPr>
          <p:cNvPr id="6" name="Picture Placeholder 8" descr="shutterstock_4932148.jpg"/>
          <p:cNvPicPr>
            <a:picLocks noGrp="1" noChangeAspect="1"/>
          </p:cNvPicPr>
          <p:nvPr>
            <p:ph type="pic" sz="quarter" idx="10"/>
          </p:nvPr>
        </p:nvPicPr>
        <p:blipFill>
          <a:blip r:embed="rId2" cstate="email"/>
          <a:srcRect/>
          <a:stretch>
            <a:fillRect/>
          </a:stretch>
        </p:blipFill>
        <p:spPr>
          <a:xfrm>
            <a:off x="6248400" y="2286000"/>
            <a:ext cx="2624139" cy="2209800"/>
          </a:xfrm>
          <a:prstGeom prst="rect">
            <a:avLst/>
          </a:prstGeom>
          <a:ln>
            <a:noFill/>
          </a:ln>
          <a:effectLst>
            <a:softEdge rad="112500"/>
          </a:effectLst>
        </p:spPr>
      </p:pic>
    </p:spTree>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(24 of 25)</a:t>
            </a:r>
            <a:endParaRPr lang="en-GB" sz="1600" dirty="0"/>
          </a:p>
        </p:txBody>
      </p:sp>
      <p:sp>
        <p:nvSpPr>
          <p:cNvPr id="9" name="Text Placeholder 3"/>
          <p:cNvSpPr txBox="1">
            <a:spLocks/>
          </p:cNvSpPr>
          <p:nvPr/>
        </p:nvSpPr>
        <p:spPr>
          <a:xfrm>
            <a:off x="685800" y="1524000"/>
            <a:ext cx="2857500" cy="3962400"/>
          </a:xfrm>
          <a:prstGeom prst="rect">
            <a:avLst/>
          </a:prstGeom>
        </p:spPr>
        <p:txBody>
          <a:bodyPr/>
          <a:lstStyle>
            <a:lvl1pPr marL="231775" indent="-231775" algn="l" defTabSz="457200" rtl="0" eaLnBrk="1" latinLnBrk="0" hangingPunct="1">
              <a:lnSpc>
                <a:spcPct val="150000"/>
              </a:lnSpc>
              <a:spcBef>
                <a:spcPct val="20000"/>
              </a:spcBef>
              <a:buSzPct val="70000"/>
              <a:buFontTx/>
              <a:buBlip>
                <a:blip r:embed="rId2"/>
              </a:buBlip>
              <a:defRPr kumimoji="0" lang="en-US" sz="18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lnSpc>
                <a:spcPct val="150000"/>
              </a:lnSpc>
              <a:spcBef>
                <a:spcPct val="20000"/>
              </a:spcBef>
              <a:buClr>
                <a:srgbClr val="0070C0"/>
              </a:buClr>
              <a:buSzPct val="100000"/>
              <a:buFont typeface="Arial" pitchFamily="34" charset="0"/>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lnSpc>
                <a:spcPct val="150000"/>
              </a:lnSpc>
              <a:spcBef>
                <a:spcPct val="20000"/>
              </a:spcBef>
              <a:buClr>
                <a:srgbClr val="0070C0"/>
              </a:buClr>
              <a:buSzPct val="70000"/>
              <a:buFont typeface="Courier New" pitchFamily="49" charset="0"/>
              <a:buChar char="o"/>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lnSpc>
                <a:spcPct val="150000"/>
              </a:lnSpc>
              <a:spcBef>
                <a:spcPct val="20000"/>
              </a:spcBef>
              <a:buSzPct val="70000"/>
              <a:buFontTx/>
              <a:buBlip>
                <a:blip r:embed="rId2"/>
              </a:buBlip>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lnSpc>
                <a:spcPct val="150000"/>
              </a:lnSpc>
              <a:spcBef>
                <a:spcPct val="20000"/>
              </a:spcBef>
              <a:buSzPct val="70000"/>
              <a:buFontTx/>
              <a:buBlip>
                <a:blip r:embed="rId2"/>
              </a:buBlip>
              <a:defRPr kumimoji="0" lang="en-US" sz="18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GB" dirty="0"/>
              <a:t>Platter</a:t>
            </a:r>
            <a:endParaRPr lang="en-US" dirty="0"/>
          </a:p>
          <a:p>
            <a:pPr lvl="0"/>
            <a:r>
              <a:rPr lang="en-GB" dirty="0"/>
              <a:t>Spindle</a:t>
            </a:r>
            <a:endParaRPr lang="en-US" dirty="0"/>
          </a:p>
          <a:p>
            <a:pPr lvl="0"/>
            <a:r>
              <a:rPr lang="en-GB" dirty="0"/>
              <a:t>Actuator</a:t>
            </a:r>
            <a:endParaRPr lang="en-US" dirty="0"/>
          </a:p>
          <a:p>
            <a:pPr lvl="0"/>
            <a:r>
              <a:rPr lang="en-GB" dirty="0"/>
              <a:t>Actuator Arm</a:t>
            </a:r>
            <a:endParaRPr lang="en-US" dirty="0"/>
          </a:p>
          <a:p>
            <a:pPr lvl="0"/>
            <a:r>
              <a:rPr lang="en-GB" dirty="0"/>
              <a:t>Actuator Axis</a:t>
            </a:r>
            <a:endParaRPr lang="en-US" dirty="0"/>
          </a:p>
          <a:p>
            <a:pPr lvl="0"/>
            <a:r>
              <a:rPr lang="en-GB" dirty="0"/>
              <a:t>Head</a:t>
            </a:r>
            <a:endParaRPr lang="en-US" dirty="0"/>
          </a:p>
          <a:p>
            <a:pPr lvl="0"/>
            <a:r>
              <a:rPr lang="en-GB" dirty="0"/>
              <a:t>Power</a:t>
            </a:r>
            <a:endParaRPr lang="en-US" dirty="0"/>
          </a:p>
          <a:p>
            <a:pPr lvl="0"/>
            <a:r>
              <a:rPr lang="en-GB" dirty="0"/>
              <a:t>Jumper Box</a:t>
            </a:r>
            <a:endParaRPr lang="en-US" dirty="0"/>
          </a:p>
        </p:txBody>
      </p:sp>
      <p:sp>
        <p:nvSpPr>
          <p:cNvPr id="5" name="TextBox 4"/>
          <p:cNvSpPr txBox="1"/>
          <p:nvPr/>
        </p:nvSpPr>
        <p:spPr>
          <a:xfrm>
            <a:off x="533400" y="1066800"/>
            <a:ext cx="3659976" cy="369332"/>
          </a:xfrm>
          <a:prstGeom prst="rect">
            <a:avLst/>
          </a:prstGeom>
          <a:noFill/>
        </p:spPr>
        <p:txBody>
          <a:bodyPr wrap="none" rtlCol="0">
            <a:spAutoFit/>
          </a:bodyPr>
          <a:lstStyle/>
          <a:p>
            <a:r>
              <a:rPr lang="en-GB" b="1" dirty="0">
                <a:solidFill>
                  <a:srgbClr val="595959"/>
                </a:solidFill>
              </a:rPr>
              <a:t>Components of Hard Drive are:</a:t>
            </a:r>
          </a:p>
        </p:txBody>
      </p:sp>
      <p:pic>
        <p:nvPicPr>
          <p:cNvPr id="3" name="Picture 2" descr="\\10.201.72.13\Saudhi aramco\Images\actuarte.png"/>
          <p:cNvPicPr>
            <a:picLocks noChangeAspect="1" noChangeArrowheads="1"/>
          </p:cNvPicPr>
          <p:nvPr/>
        </p:nvPicPr>
        <p:blipFill>
          <a:blip r:embed="rId3" cstate="print"/>
          <a:srcRect l="11000" t="10000" r="5000" b="11333"/>
          <a:stretch>
            <a:fillRect/>
          </a:stretch>
        </p:blipFill>
        <p:spPr bwMode="auto">
          <a:xfrm>
            <a:off x="3186194" y="1981200"/>
            <a:ext cx="5424406" cy="3810000"/>
          </a:xfrm>
          <a:prstGeom prst="rect">
            <a:avLst/>
          </a:prstGeom>
          <a:noFill/>
        </p:spPr>
      </p:pic>
    </p:spTree>
    <p:extLst>
      <p:ext uri="{BB962C8B-B14F-4D97-AF65-F5344CB8AC3E}">
        <p14:creationId xmlns:p14="http://schemas.microsoft.com/office/powerpoint/2010/main" val="1514119994"/>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Introduction to the Components of System </a:t>
            </a:r>
            <a:r>
              <a:rPr lang="en-US" sz="1600" dirty="0"/>
              <a:t>(25 of 25)</a:t>
            </a:r>
            <a:endParaRPr lang="en-GB" sz="1600" dirty="0"/>
          </a:p>
        </p:txBody>
      </p:sp>
      <p:sp>
        <p:nvSpPr>
          <p:cNvPr id="4" name="Text Placeholder 3"/>
          <p:cNvSpPr>
            <a:spLocks noGrp="1"/>
          </p:cNvSpPr>
          <p:nvPr>
            <p:ph type="body" sz="quarter" idx="11"/>
          </p:nvPr>
        </p:nvSpPr>
        <p:spPr>
          <a:xfrm>
            <a:off x="685800" y="2057400"/>
            <a:ext cx="5715000" cy="3429000"/>
          </a:xfrm>
        </p:spPr>
        <p:txBody>
          <a:bodyPr/>
          <a:lstStyle/>
          <a:p>
            <a:r>
              <a:rPr lang="en-GB" dirty="0"/>
              <a:t>SERIAL</a:t>
            </a:r>
          </a:p>
          <a:p>
            <a:r>
              <a:rPr lang="en-GB" dirty="0"/>
              <a:t>PARALLEL</a:t>
            </a:r>
          </a:p>
          <a:p>
            <a:r>
              <a:rPr lang="en-GB" dirty="0"/>
              <a:t>USB</a:t>
            </a:r>
          </a:p>
          <a:p>
            <a:pPr lvl="0"/>
            <a:r>
              <a:rPr lang="en-GB" dirty="0"/>
              <a:t>IEEE 1394 (firewire)</a:t>
            </a:r>
          </a:p>
          <a:p>
            <a:pPr lvl="0"/>
            <a:r>
              <a:rPr lang="en-GB" dirty="0"/>
              <a:t>INFRARED</a:t>
            </a:r>
          </a:p>
          <a:p>
            <a:endParaRPr lang="en-GB" dirty="0"/>
          </a:p>
          <a:p>
            <a:endParaRPr lang="en-GB" dirty="0"/>
          </a:p>
        </p:txBody>
      </p:sp>
      <p:sp>
        <p:nvSpPr>
          <p:cNvPr id="5" name="Text Placeholder 4"/>
          <p:cNvSpPr>
            <a:spLocks noGrp="1"/>
          </p:cNvSpPr>
          <p:nvPr>
            <p:ph type="body" sz="quarter" idx="12"/>
          </p:nvPr>
        </p:nvSpPr>
        <p:spPr/>
        <p:txBody>
          <a:bodyPr/>
          <a:lstStyle/>
          <a:p>
            <a:r>
              <a:rPr lang="en-GB" dirty="0"/>
              <a:t>System Ports</a:t>
            </a:r>
          </a:p>
          <a:p>
            <a:endParaRPr lang="en-GB" dirty="0"/>
          </a:p>
        </p:txBody>
      </p:sp>
      <p:pic>
        <p:nvPicPr>
          <p:cNvPr id="6" name="Picture 5" descr="24710429.jpg"/>
          <p:cNvPicPr>
            <a:picLocks noChangeAspect="1"/>
          </p:cNvPicPr>
          <p:nvPr/>
        </p:nvPicPr>
        <p:blipFill>
          <a:blip r:embed="rId3" cstate="email"/>
          <a:stretch>
            <a:fillRect/>
          </a:stretch>
        </p:blipFill>
        <p:spPr>
          <a:xfrm>
            <a:off x="6019800" y="2784088"/>
            <a:ext cx="2643717" cy="2321312"/>
          </a:xfrm>
          <a:prstGeom prst="rect">
            <a:avLst/>
          </a:prstGeom>
          <a:ln>
            <a:noFill/>
          </a:ln>
          <a:effectLst>
            <a:softEdge rad="112500"/>
          </a:effectLst>
        </p:spPr>
      </p:pic>
    </p:spTree>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Ports </a:t>
            </a:r>
            <a:r>
              <a:rPr lang="en-GB" sz="1600" dirty="0"/>
              <a:t>(1 of 3)</a:t>
            </a:r>
          </a:p>
        </p:txBody>
      </p:sp>
      <p:sp>
        <p:nvSpPr>
          <p:cNvPr id="3" name="Text Placeholder 2"/>
          <p:cNvSpPr>
            <a:spLocks noGrp="1"/>
          </p:cNvSpPr>
          <p:nvPr>
            <p:ph type="body" sz="quarter" idx="16"/>
          </p:nvPr>
        </p:nvSpPr>
        <p:spPr>
          <a:xfrm>
            <a:off x="457200" y="1360488"/>
            <a:ext cx="8240713" cy="4735512"/>
          </a:xfrm>
        </p:spPr>
        <p:txBody>
          <a:bodyPr>
            <a:normAutofit lnSpcReduction="10000"/>
          </a:bodyPr>
          <a:lstStyle/>
          <a:p>
            <a:pPr>
              <a:lnSpc>
                <a:spcPct val="210000"/>
              </a:lnSpc>
            </a:pPr>
            <a:r>
              <a:rPr lang="en-US" dirty="0"/>
              <a:t>SERIAL</a:t>
            </a:r>
          </a:p>
          <a:p>
            <a:pPr lvl="1">
              <a:lnSpc>
                <a:spcPct val="210000"/>
              </a:lnSpc>
            </a:pPr>
            <a:r>
              <a:rPr lang="en-US" dirty="0"/>
              <a:t>Serial port is a communication interface for transfer of data; in or out one bit at a time. This type of port communicates serially (bit 2 bit) between processor and device.</a:t>
            </a:r>
          </a:p>
          <a:p>
            <a:pPr>
              <a:lnSpc>
                <a:spcPct val="210000"/>
              </a:lnSpc>
            </a:pPr>
            <a:r>
              <a:rPr lang="en-US" dirty="0"/>
              <a:t>PARALLEL</a:t>
            </a:r>
          </a:p>
          <a:p>
            <a:pPr lvl="1">
              <a:lnSpc>
                <a:spcPct val="210000"/>
              </a:lnSpc>
            </a:pPr>
            <a:r>
              <a:rPr lang="en-US" dirty="0"/>
              <a:t>Parallel port is a communication interface for data transfer. It transmits and receives data bits at the same time. This type of port communicates parallel (byte 2 byte) between processor and device.</a:t>
            </a:r>
          </a:p>
        </p:txBody>
      </p:sp>
    </p:spTree>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Ports </a:t>
            </a:r>
            <a:r>
              <a:rPr lang="en-GB" sz="1600" dirty="0"/>
              <a:t>(2 of 3)</a:t>
            </a:r>
          </a:p>
        </p:txBody>
      </p:sp>
      <p:sp>
        <p:nvSpPr>
          <p:cNvPr id="3" name="Text Placeholder 2"/>
          <p:cNvSpPr>
            <a:spLocks noGrp="1"/>
          </p:cNvSpPr>
          <p:nvPr>
            <p:ph type="body" sz="quarter" idx="16"/>
          </p:nvPr>
        </p:nvSpPr>
        <p:spPr>
          <a:xfrm>
            <a:off x="457200" y="1360488"/>
            <a:ext cx="8240713" cy="4887912"/>
          </a:xfrm>
        </p:spPr>
        <p:txBody>
          <a:bodyPr>
            <a:normAutofit/>
          </a:bodyPr>
          <a:lstStyle/>
          <a:p>
            <a:pPr>
              <a:lnSpc>
                <a:spcPct val="200000"/>
              </a:lnSpc>
            </a:pPr>
            <a:r>
              <a:rPr lang="en-US" dirty="0"/>
              <a:t>Universal Serial Bus (USB)</a:t>
            </a:r>
          </a:p>
          <a:p>
            <a:pPr lvl="1">
              <a:lnSpc>
                <a:spcPct val="200000"/>
              </a:lnSpc>
            </a:pPr>
            <a:r>
              <a:rPr lang="en-US" dirty="0"/>
              <a:t>This is a type of serial port high speed throughput. Comes with speed 480 Mbps. PS/2 port connects keyboard and mouse. Video card port connects the monitor.</a:t>
            </a:r>
          </a:p>
          <a:p>
            <a:pPr>
              <a:lnSpc>
                <a:spcPct val="200000"/>
              </a:lnSpc>
            </a:pPr>
            <a:r>
              <a:rPr lang="en-US" dirty="0"/>
              <a:t>IEEE 1394</a:t>
            </a:r>
          </a:p>
          <a:p>
            <a:pPr lvl="1">
              <a:lnSpc>
                <a:spcPct val="200000"/>
              </a:lnSpc>
            </a:pPr>
            <a:r>
              <a:rPr lang="en-US" dirty="0"/>
              <a:t>This is a type of serial port high speed throughput. Comes with speed 800 Mbps.</a:t>
            </a:r>
          </a:p>
          <a:p>
            <a:endParaRPr lang="en-GB" dirty="0"/>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62000"/>
          </a:xfrm>
        </p:spPr>
        <p:txBody>
          <a:bodyPr/>
          <a:lstStyle/>
          <a:p>
            <a:r>
              <a:rPr lang="en-GB" dirty="0"/>
              <a:t>IT Industry Overview </a:t>
            </a:r>
            <a:r>
              <a:rPr lang="en-GB" sz="1600" dirty="0"/>
              <a:t>(2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dirty="0"/>
              <a:t>An IT organisation may be a</a:t>
            </a:r>
          </a:p>
          <a:p>
            <a:pPr lvl="1">
              <a:lnSpc>
                <a:spcPct val="200000"/>
              </a:lnSpc>
            </a:pPr>
            <a:r>
              <a:rPr lang="en-GB" dirty="0"/>
              <a:t>Product development company </a:t>
            </a:r>
          </a:p>
          <a:p>
            <a:pPr lvl="2">
              <a:lnSpc>
                <a:spcPct val="200000"/>
              </a:lnSpc>
              <a:buSzPct val="70000"/>
              <a:buFont typeface="Courier New" pitchFamily="49" charset="0"/>
              <a:buChar char="o"/>
            </a:pPr>
            <a:r>
              <a:rPr lang="en-GB" dirty="0"/>
              <a:t>Product company develops particular software application to 	  address the problems faced by business world. </a:t>
            </a:r>
          </a:p>
          <a:p>
            <a:pPr lvl="1">
              <a:lnSpc>
                <a:spcPct val="200000"/>
              </a:lnSpc>
            </a:pPr>
            <a:r>
              <a:rPr lang="en-GB" dirty="0"/>
              <a:t>Service based company</a:t>
            </a:r>
          </a:p>
          <a:p>
            <a:pPr lvl="2">
              <a:lnSpc>
                <a:spcPct val="200000"/>
              </a:lnSpc>
              <a:buSzPct val="70000"/>
              <a:buFont typeface="Courier New" pitchFamily="49" charset="0"/>
              <a:buChar char="o"/>
            </a:pPr>
            <a:r>
              <a:rPr lang="en-GB" dirty="0"/>
              <a:t>Service companies are involved with the development of projects for   other companies.</a:t>
            </a:r>
          </a:p>
          <a:p>
            <a:endParaRPr lang="en-GB" dirty="0"/>
          </a:p>
        </p:txBody>
      </p:sp>
    </p:spTree>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Ports </a:t>
            </a:r>
            <a:r>
              <a:rPr lang="en-GB" sz="1600" dirty="0"/>
              <a:t>(3 of 3)</a:t>
            </a:r>
          </a:p>
        </p:txBody>
      </p:sp>
      <p:sp>
        <p:nvSpPr>
          <p:cNvPr id="3" name="Text Placeholder 2"/>
          <p:cNvSpPr>
            <a:spLocks noGrp="1"/>
          </p:cNvSpPr>
          <p:nvPr>
            <p:ph type="body" sz="quarter" idx="16"/>
          </p:nvPr>
        </p:nvSpPr>
        <p:spPr/>
        <p:txBody>
          <a:bodyPr/>
          <a:lstStyle/>
          <a:p>
            <a:pPr>
              <a:lnSpc>
                <a:spcPct val="200000"/>
              </a:lnSpc>
            </a:pPr>
            <a:r>
              <a:rPr lang="en-US" dirty="0"/>
              <a:t>INFRARED</a:t>
            </a:r>
          </a:p>
          <a:p>
            <a:pPr lvl="1">
              <a:lnSpc>
                <a:spcPct val="200000"/>
              </a:lnSpc>
            </a:pPr>
            <a:r>
              <a:rPr lang="en-US" dirty="0"/>
              <a:t>This is a type of wireless communication port high speed throughput. Comes with speed 4.5 Mbps.</a:t>
            </a:r>
          </a:p>
          <a:p>
            <a:endParaRPr lang="en-GB" dirty="0"/>
          </a:p>
        </p:txBody>
      </p:sp>
    </p:spTree>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372600" cy="784830"/>
          </a:xfrm>
        </p:spPr>
        <p:txBody>
          <a:bodyPr/>
          <a:lstStyle/>
          <a:p>
            <a:r>
              <a:rPr lang="en-GB" dirty="0"/>
              <a:t>Complementary Metal Oxide Semi-Conductor </a:t>
            </a:r>
            <a:r>
              <a:rPr lang="en-GB" sz="1600" dirty="0"/>
              <a:t>(1 of 2)</a:t>
            </a:r>
          </a:p>
        </p:txBody>
      </p:sp>
      <p:sp>
        <p:nvSpPr>
          <p:cNvPr id="3" name="Text Placeholder 2"/>
          <p:cNvSpPr>
            <a:spLocks noGrp="1"/>
          </p:cNvSpPr>
          <p:nvPr>
            <p:ph type="body" sz="quarter" idx="16"/>
          </p:nvPr>
        </p:nvSpPr>
        <p:spPr/>
        <p:txBody>
          <a:bodyPr/>
          <a:lstStyle/>
          <a:p>
            <a:r>
              <a:rPr lang="en-GB" dirty="0"/>
              <a:t>Complementary Metal Oxide Semi-Conductor (CMOS).</a:t>
            </a:r>
          </a:p>
          <a:p>
            <a:r>
              <a:rPr lang="en-US" dirty="0"/>
              <a:t>Stores roughly 64Kb of data.</a:t>
            </a:r>
          </a:p>
          <a:p>
            <a:r>
              <a:rPr lang="en-US" dirty="0"/>
              <a:t>Specs stored in CMOS must match hardware.</a:t>
            </a:r>
          </a:p>
          <a:p>
            <a:r>
              <a:rPr lang="en-US" dirty="0"/>
              <a:t>Allows to access the BIOS.</a:t>
            </a:r>
          </a:p>
          <a:p>
            <a:r>
              <a:rPr lang="en-US" dirty="0"/>
              <a:t>When hardware is changed / updated, CMOS must be updated.</a:t>
            </a:r>
            <a:endParaRPr lang="en-GB" dirty="0"/>
          </a:p>
        </p:txBody>
      </p:sp>
      <p:pic>
        <p:nvPicPr>
          <p:cNvPr id="5" name="Picture Placeholder 5" descr="98214887.jpg"/>
          <p:cNvPicPr>
            <a:picLocks noGrp="1" noChangeAspect="1"/>
          </p:cNvPicPr>
          <p:nvPr>
            <p:ph type="pic" sz="quarter" idx="4294967295"/>
          </p:nvPr>
        </p:nvPicPr>
        <p:blipFill>
          <a:blip r:embed="rId2" cstate="email"/>
          <a:srcRect/>
          <a:stretch>
            <a:fillRect/>
          </a:stretch>
        </p:blipFill>
        <p:spPr>
          <a:xfrm>
            <a:off x="6400800" y="4576011"/>
            <a:ext cx="2210792" cy="1861718"/>
          </a:xfrm>
          <a:prstGeom prst="rect">
            <a:avLst/>
          </a:prstGeom>
          <a:ln>
            <a:noFill/>
          </a:ln>
          <a:effectLst>
            <a:softEdge rad="112500"/>
          </a:effectLst>
        </p:spPr>
      </p:pic>
    </p:spTree>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
            <a:ext cx="9448800" cy="784830"/>
          </a:xfrm>
        </p:spPr>
        <p:txBody>
          <a:bodyPr/>
          <a:lstStyle/>
          <a:p>
            <a:r>
              <a:rPr lang="en-GB" dirty="0"/>
              <a:t>Complementary Metal Oxide Semi-Conductor </a:t>
            </a:r>
            <a:r>
              <a:rPr lang="en-GB" sz="1600" dirty="0"/>
              <a:t>(2 of 2)</a:t>
            </a:r>
          </a:p>
        </p:txBody>
      </p:sp>
      <p:sp>
        <p:nvSpPr>
          <p:cNvPr id="3" name="Text Placeholder 2"/>
          <p:cNvSpPr>
            <a:spLocks noGrp="1"/>
          </p:cNvSpPr>
          <p:nvPr>
            <p:ph type="body" sz="quarter" idx="16"/>
          </p:nvPr>
        </p:nvSpPr>
        <p:spPr/>
        <p:txBody>
          <a:bodyPr/>
          <a:lstStyle/>
          <a:p>
            <a:r>
              <a:rPr lang="en-GB" dirty="0"/>
              <a:t>Updates to hardware, for instance adding RAM or changing a hard disk are stored in CMOS.</a:t>
            </a:r>
          </a:p>
          <a:p>
            <a:r>
              <a:rPr lang="en-US" dirty="0"/>
              <a:t>CMOS is stored in SRAM chip called Non-Volatile Random Access Memory (NVRAM).</a:t>
            </a:r>
          </a:p>
          <a:p>
            <a:r>
              <a:rPr lang="en-US" dirty="0"/>
              <a:t>The mouse doesn’t work in CMOS setup.</a:t>
            </a:r>
            <a:endParaRPr lang="en-GB" dirty="0"/>
          </a:p>
        </p:txBody>
      </p:sp>
      <p:pic>
        <p:nvPicPr>
          <p:cNvPr id="5" name="Picture Placeholder 5" descr="98214887.jpg"/>
          <p:cNvPicPr>
            <a:picLocks noGrp="1" noChangeAspect="1"/>
          </p:cNvPicPr>
          <p:nvPr>
            <p:ph type="pic" sz="quarter" idx="4294967295"/>
          </p:nvPr>
        </p:nvPicPr>
        <p:blipFill>
          <a:blip r:embed="rId3" cstate="email"/>
          <a:srcRect/>
          <a:stretch>
            <a:fillRect/>
          </a:stretch>
        </p:blipFill>
        <p:spPr>
          <a:xfrm>
            <a:off x="6400800" y="4576011"/>
            <a:ext cx="2438400" cy="2053389"/>
          </a:xfrm>
          <a:prstGeom prst="rect">
            <a:avLst/>
          </a:prstGeom>
          <a:ln>
            <a:noFill/>
          </a:ln>
          <a:effectLst>
            <a:softEdge rad="112500"/>
          </a:effectLst>
        </p:spPr>
      </p:pic>
    </p:spTree>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Basic Input Output System </a:t>
            </a:r>
            <a:r>
              <a:rPr lang="en-GB" sz="1600" dirty="0"/>
              <a:t>(1 of 2)</a:t>
            </a:r>
          </a:p>
        </p:txBody>
      </p:sp>
      <p:sp>
        <p:nvSpPr>
          <p:cNvPr id="3" name="Text Placeholder 2"/>
          <p:cNvSpPr>
            <a:spLocks noGrp="1"/>
          </p:cNvSpPr>
          <p:nvPr>
            <p:ph type="body" sz="quarter" idx="16"/>
          </p:nvPr>
        </p:nvSpPr>
        <p:spPr/>
        <p:txBody>
          <a:bodyPr>
            <a:normAutofit/>
          </a:bodyPr>
          <a:lstStyle/>
          <a:p>
            <a:r>
              <a:rPr lang="en-GB" dirty="0"/>
              <a:t>Basic Input Output System (BIOS).</a:t>
            </a:r>
          </a:p>
          <a:p>
            <a:r>
              <a:rPr lang="en-US" dirty="0"/>
              <a:t>It is a chip on the motherboard which is stored in the PC’s ROM chip.</a:t>
            </a:r>
          </a:p>
          <a:p>
            <a:r>
              <a:rPr lang="en-US" dirty="0"/>
              <a:t>Supports all hardware on 286 AT PC.</a:t>
            </a:r>
            <a:endParaRPr lang="en-US" dirty="0">
              <a:solidFill>
                <a:schemeClr val="tx1"/>
              </a:solidFill>
            </a:endParaRPr>
          </a:p>
          <a:p>
            <a:r>
              <a:rPr lang="en-US" dirty="0"/>
              <a:t>Stores a set of instructions to control devices.</a:t>
            </a:r>
          </a:p>
          <a:p>
            <a:endParaRPr lang="en-GB" dirty="0"/>
          </a:p>
          <a:p>
            <a:endParaRPr lang="en-GB" dirty="0"/>
          </a:p>
          <a:p>
            <a:endParaRPr lang="en-GB" dirty="0"/>
          </a:p>
        </p:txBody>
      </p:sp>
      <p:pic>
        <p:nvPicPr>
          <p:cNvPr id="5" name="Picture Placeholder 10" descr="93351384.jpg"/>
          <p:cNvPicPr>
            <a:picLocks noGrp="1" noChangeAspect="1"/>
          </p:cNvPicPr>
          <p:nvPr>
            <p:ph type="pic" sz="quarter" idx="16"/>
          </p:nvPr>
        </p:nvPicPr>
        <p:blipFill>
          <a:blip r:embed="rId3" cstate="email"/>
          <a:srcRect/>
          <a:stretch>
            <a:fillRect/>
          </a:stretch>
        </p:blipFill>
        <p:spPr>
          <a:xfrm>
            <a:off x="6034087" y="4191000"/>
            <a:ext cx="2805113" cy="2362200"/>
          </a:xfrm>
        </p:spPr>
      </p:pic>
    </p:spTree>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Basic Input Output System </a:t>
            </a:r>
            <a:r>
              <a:rPr lang="en-GB" sz="1600" dirty="0"/>
              <a:t>(2 of 2)</a:t>
            </a:r>
          </a:p>
        </p:txBody>
      </p:sp>
      <p:sp>
        <p:nvSpPr>
          <p:cNvPr id="3" name="Text Placeholder 2"/>
          <p:cNvSpPr>
            <a:spLocks noGrp="1"/>
          </p:cNvSpPr>
          <p:nvPr>
            <p:ph type="body" sz="quarter" idx="16"/>
          </p:nvPr>
        </p:nvSpPr>
        <p:spPr/>
        <p:txBody>
          <a:bodyPr/>
          <a:lstStyle/>
          <a:p>
            <a:r>
              <a:rPr lang="en-GB" dirty="0"/>
              <a:t>Provides low-level hardware access.</a:t>
            </a:r>
          </a:p>
          <a:p>
            <a:r>
              <a:rPr lang="en-US" dirty="0"/>
              <a:t>Tests hardware on startup using POST.</a:t>
            </a:r>
          </a:p>
          <a:p>
            <a:r>
              <a:rPr lang="en-GB" dirty="0"/>
              <a:t>Runs bootstrap loader after POST.</a:t>
            </a:r>
          </a:p>
          <a:p>
            <a:r>
              <a:rPr lang="en-US" dirty="0"/>
              <a:t>The BIOS sits between the hardware and the operating system.</a:t>
            </a:r>
            <a:endParaRPr lang="en-GB" dirty="0"/>
          </a:p>
          <a:p>
            <a:endParaRPr lang="en-GB" dirty="0"/>
          </a:p>
        </p:txBody>
      </p:sp>
      <p:grpSp>
        <p:nvGrpSpPr>
          <p:cNvPr id="13" name="Group 12"/>
          <p:cNvGrpSpPr/>
          <p:nvPr/>
        </p:nvGrpSpPr>
        <p:grpSpPr>
          <a:xfrm>
            <a:off x="4343400" y="4038600"/>
            <a:ext cx="4495800" cy="1828800"/>
            <a:chOff x="4343400" y="4038600"/>
            <a:chExt cx="4495800" cy="1828800"/>
          </a:xfrm>
        </p:grpSpPr>
        <p:grpSp>
          <p:nvGrpSpPr>
            <p:cNvPr id="6" name="Group 11"/>
            <p:cNvGrpSpPr/>
            <p:nvPr/>
          </p:nvGrpSpPr>
          <p:grpSpPr>
            <a:xfrm>
              <a:off x="6629400" y="4038600"/>
              <a:ext cx="2209800" cy="1828800"/>
              <a:chOff x="3581400" y="1371600"/>
              <a:chExt cx="2209800" cy="1828800"/>
            </a:xfrm>
          </p:grpSpPr>
          <p:sp>
            <p:nvSpPr>
              <p:cNvPr id="9" name="Rectangle 2"/>
              <p:cNvSpPr/>
              <p:nvPr/>
            </p:nvSpPr>
            <p:spPr>
              <a:xfrm>
                <a:off x="3581400" y="1371600"/>
                <a:ext cx="2209800" cy="457200"/>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700" dirty="0">
                    <a:solidFill>
                      <a:schemeClr val="tx1"/>
                    </a:solidFill>
                  </a:rPr>
                  <a:t>APPS</a:t>
                </a:r>
              </a:p>
            </p:txBody>
          </p:sp>
          <p:sp>
            <p:nvSpPr>
              <p:cNvPr id="10" name="Rectangle 9"/>
              <p:cNvSpPr/>
              <p:nvPr/>
            </p:nvSpPr>
            <p:spPr>
              <a:xfrm>
                <a:off x="3581400" y="1828800"/>
                <a:ext cx="2209800" cy="457200"/>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700" dirty="0">
                    <a:solidFill>
                      <a:schemeClr val="tx1"/>
                    </a:solidFill>
                  </a:rPr>
                  <a:t>OS</a:t>
                </a:r>
              </a:p>
            </p:txBody>
          </p:sp>
          <p:sp>
            <p:nvSpPr>
              <p:cNvPr id="11" name="Rectangle 10"/>
              <p:cNvSpPr/>
              <p:nvPr/>
            </p:nvSpPr>
            <p:spPr>
              <a:xfrm>
                <a:off x="3581400" y="2286000"/>
                <a:ext cx="2209800" cy="457200"/>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700" dirty="0">
                    <a:solidFill>
                      <a:schemeClr val="tx1"/>
                    </a:solidFill>
                  </a:rPr>
                  <a:t>BIOS</a:t>
                </a:r>
              </a:p>
            </p:txBody>
          </p:sp>
          <p:sp>
            <p:nvSpPr>
              <p:cNvPr id="12" name="Rectangle 11"/>
              <p:cNvSpPr/>
              <p:nvPr/>
            </p:nvSpPr>
            <p:spPr>
              <a:xfrm>
                <a:off x="3581400" y="2743200"/>
                <a:ext cx="2209800" cy="457200"/>
              </a:xfrm>
              <a:prstGeom prst="rect">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700" dirty="0">
                    <a:solidFill>
                      <a:schemeClr val="tx1"/>
                    </a:solidFill>
                  </a:rPr>
                  <a:t>Hardware</a:t>
                </a:r>
              </a:p>
            </p:txBody>
          </p:sp>
        </p:grpSp>
        <p:sp>
          <p:nvSpPr>
            <p:cNvPr id="7" name="Right Brace 6"/>
            <p:cNvSpPr/>
            <p:nvPr/>
          </p:nvSpPr>
          <p:spPr>
            <a:xfrm rot="10800000">
              <a:off x="5714998" y="4191000"/>
              <a:ext cx="838201" cy="1447800"/>
            </a:xfrm>
            <a:prstGeom prst="rightBrace">
              <a:avLst/>
            </a:prstGeom>
            <a:ln>
              <a:solidFill>
                <a:schemeClr val="tx2">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TextBox 7"/>
            <p:cNvSpPr txBox="1"/>
            <p:nvPr/>
          </p:nvSpPr>
          <p:spPr>
            <a:xfrm>
              <a:off x="4343400" y="4736068"/>
              <a:ext cx="1524000" cy="353943"/>
            </a:xfrm>
            <a:prstGeom prst="rect">
              <a:avLst/>
            </a:prstGeom>
            <a:noFill/>
          </p:spPr>
          <p:txBody>
            <a:bodyPr wrap="square" rtlCol="0">
              <a:spAutoFit/>
            </a:bodyPr>
            <a:lstStyle/>
            <a:p>
              <a:r>
                <a:rPr lang="en-GB" sz="1700" dirty="0"/>
                <a:t>AT computer</a:t>
              </a:r>
            </a:p>
          </p:txBody>
        </p:sp>
      </p:grpSp>
    </p:spTree>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pPr lvl="0"/>
            <a:r>
              <a:rPr lang="en-US" dirty="0"/>
              <a:t>Boot Process </a:t>
            </a:r>
            <a:r>
              <a:rPr lang="en-US" sz="1600" dirty="0"/>
              <a:t>(1 of 2) </a:t>
            </a:r>
          </a:p>
        </p:txBody>
      </p:sp>
      <p:sp>
        <p:nvSpPr>
          <p:cNvPr id="3" name="Text Placeholder 2"/>
          <p:cNvSpPr>
            <a:spLocks noGrp="1"/>
          </p:cNvSpPr>
          <p:nvPr>
            <p:ph type="body" sz="quarter" idx="16"/>
          </p:nvPr>
        </p:nvSpPr>
        <p:spPr/>
        <p:txBody>
          <a:bodyPr>
            <a:normAutofit/>
          </a:bodyPr>
          <a:lstStyle/>
          <a:p>
            <a:pPr>
              <a:lnSpc>
                <a:spcPct val="200000"/>
              </a:lnSpc>
            </a:pPr>
            <a:r>
              <a:rPr lang="en-GB" dirty="0"/>
              <a:t>When the computer is started, the CPU goes into the BIOS ROM. </a:t>
            </a:r>
          </a:p>
          <a:p>
            <a:pPr>
              <a:lnSpc>
                <a:spcPct val="200000"/>
              </a:lnSpc>
            </a:pPr>
            <a:r>
              <a:rPr lang="en-GB" dirty="0"/>
              <a:t>Once the CPU starts the BIOS start up program, the BIOS conducts POST (Power On Self Test) to check if there is any fatal errors. </a:t>
            </a:r>
          </a:p>
          <a:p>
            <a:pPr>
              <a:lnSpc>
                <a:spcPct val="200000"/>
              </a:lnSpc>
            </a:pPr>
            <a:r>
              <a:rPr lang="en-GB" dirty="0"/>
              <a:t>BIOS detects and configures any device it finds while booting. </a:t>
            </a:r>
          </a:p>
          <a:p>
            <a:pPr>
              <a:lnSpc>
                <a:spcPct val="200000"/>
              </a:lnSpc>
            </a:pPr>
            <a:r>
              <a:rPr lang="en-GB" dirty="0"/>
              <a:t>BIOS displays a summary of system's configuration and looks for a drive to boot.</a:t>
            </a:r>
          </a:p>
        </p:txBody>
      </p:sp>
    </p:spTree>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pPr lvl="0"/>
            <a:r>
              <a:rPr lang="en-US" dirty="0"/>
              <a:t>Boot Process </a:t>
            </a:r>
            <a:r>
              <a:rPr lang="en-US" sz="1600" dirty="0"/>
              <a:t>(2 of 2) </a:t>
            </a:r>
          </a:p>
        </p:txBody>
      </p:sp>
      <p:sp>
        <p:nvSpPr>
          <p:cNvPr id="3" name="Text Placeholder 2"/>
          <p:cNvSpPr>
            <a:spLocks noGrp="1"/>
          </p:cNvSpPr>
          <p:nvPr>
            <p:ph type="body" sz="quarter" idx="16"/>
          </p:nvPr>
        </p:nvSpPr>
        <p:spPr/>
        <p:txBody>
          <a:bodyPr>
            <a:normAutofit/>
          </a:bodyPr>
          <a:lstStyle/>
          <a:p>
            <a:pPr>
              <a:lnSpc>
                <a:spcPct val="200000"/>
              </a:lnSpc>
            </a:pPr>
            <a:r>
              <a:rPr lang="en-GB" dirty="0"/>
              <a:t>If BIOS finds a drive to boot, then it initiates the booting process from the information collected from the drive. </a:t>
            </a:r>
          </a:p>
          <a:p>
            <a:pPr>
              <a:lnSpc>
                <a:spcPct val="200000"/>
              </a:lnSpc>
            </a:pPr>
            <a:r>
              <a:rPr lang="en-GB" dirty="0"/>
              <a:t>After this, the windows loading screen appears.</a:t>
            </a:r>
          </a:p>
          <a:p>
            <a:pPr>
              <a:lnSpc>
                <a:spcPct val="200000"/>
              </a:lnSpc>
            </a:pPr>
            <a:r>
              <a:rPr lang="en-GB" dirty="0"/>
              <a:t>Then the login screen appears.</a:t>
            </a:r>
            <a:endParaRPr lang="en-US" dirty="0"/>
          </a:p>
          <a:p>
            <a:endParaRPr lang="en-GB" dirty="0"/>
          </a:p>
        </p:txBody>
      </p:sp>
    </p:spTree>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85800" y="2057400"/>
            <a:ext cx="5715000" cy="1752600"/>
          </a:xfrm>
        </p:spPr>
        <p:txBody>
          <a:bodyPr/>
          <a:lstStyle/>
          <a:p>
            <a:r>
              <a:rPr lang="en-GB" dirty="0"/>
              <a:t>CD-ROM and DVD are the options for long term storage and retrieval of data.</a:t>
            </a:r>
            <a:endParaRPr lang="en-US" dirty="0"/>
          </a:p>
        </p:txBody>
      </p:sp>
      <p:sp>
        <p:nvSpPr>
          <p:cNvPr id="6" name="Text Placeholder 5"/>
          <p:cNvSpPr>
            <a:spLocks noGrp="1"/>
          </p:cNvSpPr>
          <p:nvPr>
            <p:ph type="body" sz="quarter" idx="12"/>
          </p:nvPr>
        </p:nvSpPr>
        <p:spPr/>
        <p:txBody>
          <a:bodyPr/>
          <a:lstStyle/>
          <a:p>
            <a:r>
              <a:rPr lang="en-GB" dirty="0"/>
              <a:t>Compact Disc (CD) / Digital Versatile Disc (DVD)</a:t>
            </a:r>
          </a:p>
          <a:p>
            <a:endParaRPr lang="en-GB" dirty="0"/>
          </a:p>
        </p:txBody>
      </p:sp>
      <p:sp>
        <p:nvSpPr>
          <p:cNvPr id="7" name="Text Placeholder 6"/>
          <p:cNvSpPr>
            <a:spLocks noGrp="1"/>
          </p:cNvSpPr>
          <p:nvPr>
            <p:ph type="body" sz="quarter" idx="14"/>
          </p:nvPr>
        </p:nvSpPr>
        <p:spPr/>
        <p:txBody>
          <a:bodyPr/>
          <a:lstStyle/>
          <a:p>
            <a:r>
              <a:rPr lang="en-GB" dirty="0"/>
              <a:t>It is an external drive. </a:t>
            </a:r>
          </a:p>
          <a:p>
            <a:r>
              <a:rPr lang="en-GB" dirty="0"/>
              <a:t>It is a soft magnetic portable disk which comes in three basic sizes 8 inch, 5.25 inch and 3.5 inch.</a:t>
            </a:r>
          </a:p>
          <a:p>
            <a:endParaRPr lang="en-GB" dirty="0"/>
          </a:p>
        </p:txBody>
      </p:sp>
      <p:sp>
        <p:nvSpPr>
          <p:cNvPr id="8" name="Text Placeholder 7"/>
          <p:cNvSpPr>
            <a:spLocks noGrp="1"/>
          </p:cNvSpPr>
          <p:nvPr>
            <p:ph type="body" sz="quarter" idx="15"/>
          </p:nvPr>
        </p:nvSpPr>
        <p:spPr/>
        <p:txBody>
          <a:bodyPr/>
          <a:lstStyle/>
          <a:p>
            <a:r>
              <a:rPr lang="en-GB" dirty="0"/>
              <a:t>Floppy Drive</a:t>
            </a:r>
          </a:p>
          <a:p>
            <a:endParaRPr lang="en-GB" dirty="0"/>
          </a:p>
        </p:txBody>
      </p:sp>
      <p:sp>
        <p:nvSpPr>
          <p:cNvPr id="10" name="Text Placeholder 9"/>
          <p:cNvSpPr>
            <a:spLocks noGrp="1"/>
          </p:cNvSpPr>
          <p:nvPr>
            <p:ph type="body" sz="quarter" idx="17"/>
          </p:nvPr>
        </p:nvSpPr>
        <p:spPr>
          <a:xfrm>
            <a:off x="0" y="0"/>
            <a:ext cx="9144000" cy="784830"/>
          </a:xfrm>
        </p:spPr>
        <p:txBody>
          <a:bodyPr/>
          <a:lstStyle/>
          <a:p>
            <a:r>
              <a:rPr lang="en-GB" dirty="0"/>
              <a:t>About Drives </a:t>
            </a:r>
            <a:r>
              <a:rPr lang="en-GB" sz="1600" dirty="0"/>
              <a:t>(1 of 5)</a:t>
            </a:r>
          </a:p>
        </p:txBody>
      </p:sp>
      <p:pic>
        <p:nvPicPr>
          <p:cNvPr id="13" name="Picture 12" descr="8018614.jpg"/>
          <p:cNvPicPr>
            <a:picLocks noChangeAspect="1"/>
          </p:cNvPicPr>
          <p:nvPr/>
        </p:nvPicPr>
        <p:blipFill>
          <a:blip r:embed="rId3" cstate="email"/>
          <a:stretch>
            <a:fillRect/>
          </a:stretch>
        </p:blipFill>
        <p:spPr>
          <a:xfrm>
            <a:off x="6477000" y="2286000"/>
            <a:ext cx="2190951" cy="1295400"/>
          </a:xfrm>
          <a:prstGeom prst="rect">
            <a:avLst/>
          </a:prstGeom>
        </p:spPr>
      </p:pic>
      <p:pic>
        <p:nvPicPr>
          <p:cNvPr id="14" name="Picture 13" descr="24717074.jpg"/>
          <p:cNvPicPr>
            <a:picLocks noChangeAspect="1"/>
          </p:cNvPicPr>
          <p:nvPr/>
        </p:nvPicPr>
        <p:blipFill>
          <a:blip r:embed="rId4" cstate="email"/>
          <a:stretch>
            <a:fillRect/>
          </a:stretch>
        </p:blipFill>
        <p:spPr>
          <a:xfrm>
            <a:off x="6858000" y="4648200"/>
            <a:ext cx="1905000" cy="1905000"/>
          </a:xfrm>
          <a:prstGeom prst="rect">
            <a:avLst/>
          </a:prstGeom>
        </p:spPr>
      </p:pic>
    </p:spTree>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19176351.jpg"/>
          <p:cNvPicPr>
            <a:picLocks noGrp="1" noChangeAspect="1"/>
          </p:cNvPicPr>
          <p:nvPr>
            <p:ph type="pic" sz="quarter" idx="10"/>
          </p:nvPr>
        </p:nvPicPr>
        <p:blipFill>
          <a:blip r:embed="rId2" cstate="email"/>
          <a:srcRect/>
          <a:stretch>
            <a:fillRect/>
          </a:stretch>
        </p:blipFill>
        <p:spPr>
          <a:xfrm>
            <a:off x="6934200" y="990600"/>
            <a:ext cx="1905000" cy="1604211"/>
          </a:xfrm>
        </p:spPr>
      </p:pic>
      <p:sp>
        <p:nvSpPr>
          <p:cNvPr id="3" name="Text Placeholder 2"/>
          <p:cNvSpPr>
            <a:spLocks noGrp="1"/>
          </p:cNvSpPr>
          <p:nvPr>
            <p:ph type="body" sz="quarter" idx="11"/>
          </p:nvPr>
        </p:nvSpPr>
        <p:spPr>
          <a:xfrm>
            <a:off x="685800" y="2057400"/>
            <a:ext cx="5715000" cy="609600"/>
          </a:xfrm>
        </p:spPr>
        <p:txBody>
          <a:bodyPr/>
          <a:lstStyle/>
          <a:p>
            <a:r>
              <a:rPr lang="en-GB" dirty="0"/>
              <a:t>Optical drives are portable and used to store data.</a:t>
            </a:r>
            <a:endParaRPr lang="en-US" dirty="0"/>
          </a:p>
        </p:txBody>
      </p:sp>
      <p:sp>
        <p:nvSpPr>
          <p:cNvPr id="4" name="Text Placeholder 3"/>
          <p:cNvSpPr>
            <a:spLocks noGrp="1"/>
          </p:cNvSpPr>
          <p:nvPr>
            <p:ph type="body" sz="quarter" idx="12"/>
          </p:nvPr>
        </p:nvSpPr>
        <p:spPr/>
        <p:txBody>
          <a:bodyPr/>
          <a:lstStyle/>
          <a:p>
            <a:r>
              <a:rPr lang="en-GB" dirty="0"/>
              <a:t>Optical drive</a:t>
            </a:r>
          </a:p>
        </p:txBody>
      </p:sp>
      <p:sp>
        <p:nvSpPr>
          <p:cNvPr id="5" name="Text Placeholder 4"/>
          <p:cNvSpPr>
            <a:spLocks noGrp="1"/>
          </p:cNvSpPr>
          <p:nvPr>
            <p:ph type="body" sz="quarter" idx="14"/>
          </p:nvPr>
        </p:nvSpPr>
        <p:spPr>
          <a:xfrm>
            <a:off x="685800" y="4800600"/>
            <a:ext cx="5715000" cy="1371600"/>
          </a:xfrm>
        </p:spPr>
        <p:txBody>
          <a:bodyPr/>
          <a:lstStyle/>
          <a:p>
            <a:r>
              <a:rPr lang="en-GB" dirty="0"/>
              <a:t>A tape drive stores data on magnetic tape for backup and archiving purposes. </a:t>
            </a:r>
          </a:p>
          <a:p>
            <a:r>
              <a:rPr lang="en-GB" dirty="0"/>
              <a:t>It has a large capacity to store data and it is economical.</a:t>
            </a:r>
            <a:endParaRPr lang="en-US" dirty="0"/>
          </a:p>
          <a:p>
            <a:endParaRPr lang="en-GB" dirty="0"/>
          </a:p>
        </p:txBody>
      </p:sp>
      <p:sp>
        <p:nvSpPr>
          <p:cNvPr id="6" name="Text Placeholder 5"/>
          <p:cNvSpPr>
            <a:spLocks noGrp="1"/>
          </p:cNvSpPr>
          <p:nvPr>
            <p:ph type="body" sz="quarter" idx="15"/>
          </p:nvPr>
        </p:nvSpPr>
        <p:spPr>
          <a:xfrm>
            <a:off x="685800" y="4114800"/>
            <a:ext cx="5715000" cy="533400"/>
          </a:xfrm>
        </p:spPr>
        <p:txBody>
          <a:bodyPr/>
          <a:lstStyle/>
          <a:p>
            <a:r>
              <a:rPr lang="en-GB" dirty="0"/>
              <a:t>Tape drive</a:t>
            </a:r>
          </a:p>
        </p:txBody>
      </p:sp>
      <p:sp>
        <p:nvSpPr>
          <p:cNvPr id="8" name="Text Placeholder 7"/>
          <p:cNvSpPr>
            <a:spLocks noGrp="1"/>
          </p:cNvSpPr>
          <p:nvPr>
            <p:ph type="body" sz="quarter" idx="17"/>
          </p:nvPr>
        </p:nvSpPr>
        <p:spPr>
          <a:xfrm>
            <a:off x="0" y="0"/>
            <a:ext cx="9144000" cy="784830"/>
          </a:xfrm>
        </p:spPr>
        <p:txBody>
          <a:bodyPr/>
          <a:lstStyle/>
          <a:p>
            <a:r>
              <a:rPr lang="en-GB" dirty="0"/>
              <a:t>About Drives </a:t>
            </a:r>
            <a:r>
              <a:rPr lang="en-GB" sz="1600" dirty="0"/>
              <a:t>(2 of 5)</a:t>
            </a:r>
          </a:p>
        </p:txBody>
      </p:sp>
    </p:spTree>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shutterstock_4925086.jpg"/>
          <p:cNvPicPr>
            <a:picLocks noGrp="1" noChangeAspect="1"/>
          </p:cNvPicPr>
          <p:nvPr>
            <p:ph type="pic" sz="quarter" idx="10"/>
          </p:nvPr>
        </p:nvPicPr>
        <p:blipFill>
          <a:blip r:embed="rId3" cstate="email"/>
          <a:srcRect/>
          <a:stretch>
            <a:fillRect/>
          </a:stretch>
        </p:blipFill>
        <p:spPr/>
      </p:pic>
      <p:sp>
        <p:nvSpPr>
          <p:cNvPr id="3" name="Text Placeholder 2"/>
          <p:cNvSpPr>
            <a:spLocks noGrp="1"/>
          </p:cNvSpPr>
          <p:nvPr>
            <p:ph type="body" sz="quarter" idx="11"/>
          </p:nvPr>
        </p:nvSpPr>
        <p:spPr/>
        <p:txBody>
          <a:bodyPr/>
          <a:lstStyle/>
          <a:p>
            <a:r>
              <a:rPr lang="en-GB" dirty="0"/>
              <a:t>Flash drive is a small storage device used to transfer data from one computer to another. </a:t>
            </a:r>
            <a:endParaRPr lang="en-US" dirty="0"/>
          </a:p>
          <a:p>
            <a:endParaRPr lang="en-GB" dirty="0"/>
          </a:p>
        </p:txBody>
      </p:sp>
      <p:sp>
        <p:nvSpPr>
          <p:cNvPr id="4" name="Text Placeholder 3"/>
          <p:cNvSpPr>
            <a:spLocks noGrp="1"/>
          </p:cNvSpPr>
          <p:nvPr>
            <p:ph type="body" sz="quarter" idx="12"/>
          </p:nvPr>
        </p:nvSpPr>
        <p:spPr/>
        <p:txBody>
          <a:bodyPr/>
          <a:lstStyle/>
          <a:p>
            <a:r>
              <a:rPr lang="en-GB" dirty="0"/>
              <a:t>Flash drive</a:t>
            </a:r>
          </a:p>
        </p:txBody>
      </p:sp>
      <p:sp>
        <p:nvSpPr>
          <p:cNvPr id="5" name="Text Placeholder 4"/>
          <p:cNvSpPr>
            <a:spLocks noGrp="1"/>
          </p:cNvSpPr>
          <p:nvPr>
            <p:ph type="body" sz="quarter" idx="14"/>
          </p:nvPr>
        </p:nvSpPr>
        <p:spPr>
          <a:xfrm>
            <a:off x="685800" y="4800600"/>
            <a:ext cx="5715000" cy="1828800"/>
          </a:xfrm>
        </p:spPr>
        <p:txBody>
          <a:bodyPr/>
          <a:lstStyle/>
          <a:p>
            <a:r>
              <a:rPr lang="en-GB" dirty="0"/>
              <a:t>Small Computer System Interface (SCSI) is a parallel interface standard to attach peripheral devices to computers. </a:t>
            </a:r>
          </a:p>
          <a:p>
            <a:r>
              <a:rPr lang="en-GB" dirty="0"/>
              <a:t>It provides fast data transmission than serial and parallel ports.</a:t>
            </a:r>
            <a:endParaRPr lang="en-US" dirty="0"/>
          </a:p>
          <a:p>
            <a:endParaRPr lang="en-GB" dirty="0"/>
          </a:p>
        </p:txBody>
      </p:sp>
      <p:sp>
        <p:nvSpPr>
          <p:cNvPr id="6" name="Text Placeholder 5"/>
          <p:cNvSpPr>
            <a:spLocks noGrp="1"/>
          </p:cNvSpPr>
          <p:nvPr>
            <p:ph type="body" sz="quarter" idx="15"/>
          </p:nvPr>
        </p:nvSpPr>
        <p:spPr/>
        <p:txBody>
          <a:bodyPr/>
          <a:lstStyle/>
          <a:p>
            <a:r>
              <a:rPr lang="en-GB" dirty="0"/>
              <a:t>Small computer system interface (SCSI)</a:t>
            </a:r>
          </a:p>
        </p:txBody>
      </p:sp>
      <p:sp>
        <p:nvSpPr>
          <p:cNvPr id="8" name="Text Placeholder 7"/>
          <p:cNvSpPr>
            <a:spLocks noGrp="1"/>
          </p:cNvSpPr>
          <p:nvPr>
            <p:ph type="body" sz="quarter" idx="17"/>
          </p:nvPr>
        </p:nvSpPr>
        <p:spPr>
          <a:xfrm>
            <a:off x="0" y="0"/>
            <a:ext cx="9144000" cy="784830"/>
          </a:xfrm>
        </p:spPr>
        <p:txBody>
          <a:bodyPr/>
          <a:lstStyle/>
          <a:p>
            <a:r>
              <a:rPr lang="en-GB" dirty="0"/>
              <a:t>About Drives </a:t>
            </a:r>
            <a:r>
              <a:rPr lang="en-GB" sz="1600" dirty="0"/>
              <a:t>(3 of 5)</a:t>
            </a:r>
          </a:p>
        </p:txBody>
      </p:sp>
    </p:spTree>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138"/>
          </a:xfrm>
        </p:spPr>
        <p:txBody>
          <a:bodyPr/>
          <a:lstStyle/>
          <a:p>
            <a:r>
              <a:rPr lang="en-GB" dirty="0"/>
              <a:t>IT Industry Overview </a:t>
            </a:r>
            <a:r>
              <a:rPr lang="en-GB" sz="1600" dirty="0"/>
              <a:t>(3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IT growth includes </a:t>
            </a:r>
          </a:p>
          <a:p>
            <a:pPr lvl="1">
              <a:lnSpc>
                <a:spcPct val="200000"/>
              </a:lnSpc>
              <a:buFont typeface="Arial" pitchFamily="34" charset="0"/>
              <a:buChar char="•"/>
            </a:pPr>
            <a:r>
              <a:rPr lang="en-US" dirty="0"/>
              <a:t>Data management </a:t>
            </a:r>
          </a:p>
          <a:p>
            <a:pPr lvl="1">
              <a:lnSpc>
                <a:spcPct val="200000"/>
              </a:lnSpc>
              <a:buFont typeface="Arial" pitchFamily="34" charset="0"/>
              <a:buChar char="•"/>
            </a:pPr>
            <a:r>
              <a:rPr lang="en-US" dirty="0"/>
              <a:t>Networking</a:t>
            </a:r>
          </a:p>
          <a:p>
            <a:pPr lvl="1">
              <a:lnSpc>
                <a:spcPct val="200000"/>
              </a:lnSpc>
              <a:buFont typeface="Arial" pitchFamily="34" charset="0"/>
              <a:buChar char="•"/>
            </a:pPr>
            <a:r>
              <a:rPr lang="en-US" dirty="0"/>
              <a:t>Hardware development</a:t>
            </a:r>
          </a:p>
          <a:p>
            <a:pPr lvl="1">
              <a:lnSpc>
                <a:spcPct val="200000"/>
              </a:lnSpc>
              <a:buFont typeface="Arial" pitchFamily="34" charset="0"/>
              <a:buChar char="•"/>
            </a:pPr>
            <a:r>
              <a:rPr lang="en-US" dirty="0"/>
              <a:t>RDBMS</a:t>
            </a:r>
          </a:p>
          <a:p>
            <a:pPr lvl="1">
              <a:lnSpc>
                <a:spcPct val="200000"/>
              </a:lnSpc>
              <a:buFont typeface="Arial" pitchFamily="34" charset="0"/>
              <a:buChar char="•"/>
            </a:pPr>
            <a:r>
              <a:rPr lang="en-US" dirty="0"/>
              <a:t>Software design</a:t>
            </a:r>
          </a:p>
          <a:p>
            <a:pPr lvl="1">
              <a:lnSpc>
                <a:spcPct val="200000"/>
              </a:lnSpc>
              <a:buFont typeface="Arial" pitchFamily="34" charset="0"/>
              <a:buChar char="•"/>
            </a:pPr>
            <a:r>
              <a:rPr lang="en-US" dirty="0"/>
              <a:t>BPO and KPO</a:t>
            </a:r>
            <a:endParaRPr lang="en-GB" dirty="0"/>
          </a:p>
        </p:txBody>
      </p:sp>
      <p:pic>
        <p:nvPicPr>
          <p:cNvPr id="8" name="Picture 7" descr="13194475-1200x1600.jpg"/>
          <p:cNvPicPr>
            <a:picLocks noChangeAspect="1"/>
          </p:cNvPicPr>
          <p:nvPr/>
        </p:nvPicPr>
        <p:blipFill>
          <a:blip r:embed="rId4" cstate="email"/>
          <a:stretch>
            <a:fillRect/>
          </a:stretch>
        </p:blipFill>
        <p:spPr>
          <a:xfrm>
            <a:off x="5003419" y="3446585"/>
            <a:ext cx="3718560" cy="2788920"/>
          </a:xfrm>
          <a:prstGeom prst="rect">
            <a:avLst/>
          </a:prstGeom>
          <a:ln>
            <a:noFill/>
          </a:ln>
          <a:effectLst>
            <a:softEdge rad="112500"/>
          </a:effectLst>
        </p:spPr>
      </p:pic>
    </p:spTree>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GB" dirty="0"/>
              <a:t>About Drives </a:t>
            </a:r>
            <a:r>
              <a:rPr lang="en-GB" sz="1600" dirty="0"/>
              <a:t>(4 of 5)</a:t>
            </a:r>
            <a:br>
              <a:rPr lang="en-GB" dirty="0"/>
            </a:br>
            <a:endParaRPr lang="en-GB" dirty="0"/>
          </a:p>
        </p:txBody>
      </p:sp>
      <p:sp>
        <p:nvSpPr>
          <p:cNvPr id="4" name="Text Placeholder 3"/>
          <p:cNvSpPr>
            <a:spLocks noGrp="1"/>
          </p:cNvSpPr>
          <p:nvPr>
            <p:ph type="body" sz="quarter" idx="11"/>
          </p:nvPr>
        </p:nvSpPr>
        <p:spPr>
          <a:xfrm>
            <a:off x="685800" y="2057400"/>
            <a:ext cx="5715000" cy="2971800"/>
          </a:xfrm>
        </p:spPr>
        <p:txBody>
          <a:bodyPr/>
          <a:lstStyle/>
          <a:p>
            <a:r>
              <a:rPr lang="en-US" dirty="0"/>
              <a:t>SCSI is a peripheral, intelligent, buffered, peer to peer interface. </a:t>
            </a:r>
          </a:p>
          <a:p>
            <a:r>
              <a:rPr lang="en-US" dirty="0"/>
              <a:t>It hides the complexity of physical format. </a:t>
            </a:r>
          </a:p>
          <a:p>
            <a:r>
              <a:rPr lang="en-US" dirty="0"/>
              <a:t>The Small Computer System Interface protocol defines communication from host to a peripheral device, host to host, peripheral device to a peripheral device.</a:t>
            </a:r>
          </a:p>
          <a:p>
            <a:endParaRPr lang="en-GB" dirty="0"/>
          </a:p>
        </p:txBody>
      </p:sp>
      <p:sp>
        <p:nvSpPr>
          <p:cNvPr id="5" name="Text Placeholder 4"/>
          <p:cNvSpPr>
            <a:spLocks noGrp="1"/>
          </p:cNvSpPr>
          <p:nvPr>
            <p:ph type="body" sz="quarter" idx="12"/>
          </p:nvPr>
        </p:nvSpPr>
        <p:spPr/>
        <p:txBody>
          <a:bodyPr/>
          <a:lstStyle/>
          <a:p>
            <a:r>
              <a:rPr lang="en-GB" dirty="0"/>
              <a:t>Small Computer System Interface (SCSI)</a:t>
            </a:r>
          </a:p>
        </p:txBody>
      </p:sp>
    </p:spTree>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GB" dirty="0"/>
              <a:t>About Drives </a:t>
            </a:r>
            <a:r>
              <a:rPr lang="en-GB" sz="1600" dirty="0"/>
              <a:t>(5 of 5)</a:t>
            </a:r>
            <a:br>
              <a:rPr lang="en-GB" sz="1600" dirty="0"/>
            </a:br>
            <a:endParaRPr lang="en-GB" dirty="0"/>
          </a:p>
        </p:txBody>
      </p:sp>
      <p:sp>
        <p:nvSpPr>
          <p:cNvPr id="4" name="Text Placeholder 3"/>
          <p:cNvSpPr>
            <a:spLocks noGrp="1"/>
          </p:cNvSpPr>
          <p:nvPr>
            <p:ph type="body" sz="quarter" idx="11"/>
          </p:nvPr>
        </p:nvSpPr>
        <p:spPr>
          <a:xfrm>
            <a:off x="685800" y="2057400"/>
            <a:ext cx="5715000" cy="4267200"/>
          </a:xfrm>
        </p:spPr>
        <p:txBody>
          <a:bodyPr/>
          <a:lstStyle/>
          <a:p>
            <a:r>
              <a:rPr lang="en-US" dirty="0"/>
              <a:t>Small Computer System Interface (SCSI) is a set of standards for transferring data between peripheral devices and computers.</a:t>
            </a:r>
          </a:p>
          <a:p>
            <a:r>
              <a:rPr lang="en-US" dirty="0"/>
              <a:t>The Small Computer System Interface standards define protocols, commands, optical and electrical interfaces.</a:t>
            </a:r>
          </a:p>
          <a:p>
            <a:r>
              <a:rPr lang="en-US" dirty="0"/>
              <a:t>It is commonly used for tape drives and hard disks.</a:t>
            </a:r>
          </a:p>
          <a:p>
            <a:r>
              <a:rPr lang="en-US" dirty="0"/>
              <a:t>It can also connect a wide range of other devices, including CD drives and scanners.  </a:t>
            </a:r>
          </a:p>
          <a:p>
            <a:endParaRPr lang="en-US" dirty="0"/>
          </a:p>
          <a:p>
            <a:endParaRPr lang="en-GB" dirty="0"/>
          </a:p>
        </p:txBody>
      </p:sp>
      <p:sp>
        <p:nvSpPr>
          <p:cNvPr id="5" name="Text Placeholder 4"/>
          <p:cNvSpPr>
            <a:spLocks noGrp="1"/>
          </p:cNvSpPr>
          <p:nvPr>
            <p:ph type="body" sz="quarter" idx="12"/>
          </p:nvPr>
        </p:nvSpPr>
        <p:spPr/>
        <p:txBody>
          <a:bodyPr/>
          <a:lstStyle/>
          <a:p>
            <a:r>
              <a:rPr lang="en-GB" dirty="0"/>
              <a:t>Small Computer System Interface (SCSI)</a:t>
            </a:r>
          </a:p>
        </p:txBody>
      </p:sp>
    </p:spTree>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GB" dirty="0"/>
              <a:t>Working of a Hard Drive </a:t>
            </a:r>
            <a:r>
              <a:rPr lang="en-GB" sz="1600" dirty="0"/>
              <a:t>(1 of 2)</a:t>
            </a:r>
          </a:p>
        </p:txBody>
      </p:sp>
      <p:sp>
        <p:nvSpPr>
          <p:cNvPr id="3" name="Text Placeholder 2"/>
          <p:cNvSpPr>
            <a:spLocks noGrp="1"/>
          </p:cNvSpPr>
          <p:nvPr>
            <p:ph type="body" sz="quarter" idx="16"/>
          </p:nvPr>
        </p:nvSpPr>
        <p:spPr/>
        <p:txBody>
          <a:bodyPr>
            <a:normAutofit/>
          </a:bodyPr>
          <a:lstStyle/>
          <a:p>
            <a:pPr>
              <a:buNone/>
            </a:pPr>
            <a:r>
              <a:rPr lang="en-US" dirty="0"/>
              <a:t>The working of a hard drive:</a:t>
            </a:r>
          </a:p>
          <a:p>
            <a:pPr marL="231775" lvl="1" indent="-231775">
              <a:lnSpc>
                <a:spcPct val="200000"/>
              </a:lnSpc>
              <a:buBlip>
                <a:blip r:embed="rId2"/>
              </a:buBlip>
            </a:pPr>
            <a:r>
              <a:rPr lang="en-US" dirty="0"/>
              <a:t>Hard drive uses stiff revolving disks (platters). </a:t>
            </a:r>
          </a:p>
          <a:p>
            <a:pPr marL="231775" lvl="1" indent="-231775">
              <a:lnSpc>
                <a:spcPct val="200000"/>
              </a:lnSpc>
              <a:buBlip>
                <a:blip r:embed="rId2"/>
              </a:buBlip>
            </a:pPr>
            <a:r>
              <a:rPr lang="en-US" dirty="0"/>
              <a:t>On each planar magnetic surface of platter digital data is stored.</a:t>
            </a:r>
          </a:p>
          <a:p>
            <a:pPr marL="231775" lvl="1" indent="-231775">
              <a:lnSpc>
                <a:spcPct val="200000"/>
              </a:lnSpc>
              <a:buBlip>
                <a:blip r:embed="rId2"/>
              </a:buBlip>
            </a:pPr>
            <a:r>
              <a:rPr lang="en-US" dirty="0"/>
              <a:t>By transmitting an electromagnetic flux through read-write head or an antenna, the information is written on the disk which is very close to a magnetic material.</a:t>
            </a:r>
          </a:p>
        </p:txBody>
      </p:sp>
      <p:pic>
        <p:nvPicPr>
          <p:cNvPr id="4" name="Picture Placeholder 8" descr="shutterstock_4932148.jpg"/>
          <p:cNvPicPr>
            <a:picLocks noChangeAspect="1"/>
          </p:cNvPicPr>
          <p:nvPr/>
        </p:nvPicPr>
        <p:blipFill>
          <a:blip r:embed="rId3" cstate="email"/>
          <a:srcRect/>
          <a:stretch>
            <a:fillRect/>
          </a:stretch>
        </p:blipFill>
        <p:spPr>
          <a:xfrm>
            <a:off x="6324600" y="4572000"/>
            <a:ext cx="2362200" cy="1989221"/>
          </a:xfrm>
          <a:prstGeom prst="rect">
            <a:avLst/>
          </a:prstGeom>
        </p:spPr>
      </p:pic>
    </p:spTree>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Working of a Hard Drive </a:t>
            </a:r>
            <a:r>
              <a:rPr lang="en-GB" sz="1600" dirty="0"/>
              <a:t>(2 of 2)</a:t>
            </a:r>
          </a:p>
        </p:txBody>
      </p:sp>
      <p:sp>
        <p:nvSpPr>
          <p:cNvPr id="3" name="Text Placeholder 2"/>
          <p:cNvSpPr>
            <a:spLocks noGrp="1"/>
          </p:cNvSpPr>
          <p:nvPr>
            <p:ph type="body" sz="quarter" idx="16"/>
          </p:nvPr>
        </p:nvSpPr>
        <p:spPr/>
        <p:txBody>
          <a:bodyPr>
            <a:normAutofit/>
          </a:bodyPr>
          <a:lstStyle/>
          <a:p>
            <a:pPr marL="231775" lvl="1" indent="-231775">
              <a:lnSpc>
                <a:spcPct val="200000"/>
              </a:lnSpc>
              <a:buBlip>
                <a:blip r:embed="rId2"/>
              </a:buBlip>
            </a:pPr>
            <a:r>
              <a:rPr lang="en-US" dirty="0"/>
              <a:t>Due to the flux, the polarisation gets changed.</a:t>
            </a:r>
          </a:p>
          <a:p>
            <a:pPr marL="231775" lvl="1" indent="-231775">
              <a:lnSpc>
                <a:spcPct val="200000"/>
              </a:lnSpc>
              <a:buBlip>
                <a:blip r:embed="rId2"/>
              </a:buBlip>
            </a:pPr>
            <a:r>
              <a:rPr lang="en-US" dirty="0"/>
              <a:t>The information then, can be read by read-write head. </a:t>
            </a:r>
            <a:endParaRPr lang="en-GB" dirty="0"/>
          </a:p>
          <a:p>
            <a:pPr marL="231775" lvl="1" indent="-231775">
              <a:buNone/>
            </a:pPr>
            <a:endParaRPr lang="en-US" dirty="0"/>
          </a:p>
          <a:p>
            <a:endParaRPr lang="en-US" dirty="0"/>
          </a:p>
          <a:p>
            <a:endParaRPr lang="en-GB" dirty="0"/>
          </a:p>
        </p:txBody>
      </p:sp>
      <p:pic>
        <p:nvPicPr>
          <p:cNvPr id="4" name="Picture Placeholder 8" descr="shutterstock_4932148.jpg"/>
          <p:cNvPicPr>
            <a:picLocks noChangeAspect="1"/>
          </p:cNvPicPr>
          <p:nvPr/>
        </p:nvPicPr>
        <p:blipFill>
          <a:blip r:embed="rId3" cstate="email"/>
          <a:srcRect/>
          <a:stretch>
            <a:fillRect/>
          </a:stretch>
        </p:blipFill>
        <p:spPr>
          <a:xfrm>
            <a:off x="5562599" y="3276600"/>
            <a:ext cx="3257549" cy="2743200"/>
          </a:xfrm>
          <a:prstGeom prst="rect">
            <a:avLst/>
          </a:prstGeom>
        </p:spPr>
      </p:pic>
    </p:spTree>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GB" dirty="0"/>
              <a:t>Working of a Floppy Drive</a:t>
            </a:r>
          </a:p>
        </p:txBody>
      </p:sp>
      <p:sp>
        <p:nvSpPr>
          <p:cNvPr id="3" name="Text Placeholder 2"/>
          <p:cNvSpPr>
            <a:spLocks noGrp="1"/>
          </p:cNvSpPr>
          <p:nvPr>
            <p:ph type="body" sz="quarter" idx="16"/>
          </p:nvPr>
        </p:nvSpPr>
        <p:spPr/>
        <p:txBody>
          <a:bodyPr/>
          <a:lstStyle/>
          <a:p>
            <a:r>
              <a:rPr lang="en-US" dirty="0"/>
              <a:t>It is a magnetic material which is similar to a recording tape. </a:t>
            </a:r>
          </a:p>
          <a:p>
            <a:r>
              <a:rPr lang="en-US" dirty="0"/>
              <a:t>Recording is done on either one or two sides of the disk. </a:t>
            </a:r>
          </a:p>
          <a:p>
            <a:r>
              <a:rPr lang="en-US" dirty="0"/>
              <a:t>The disk drive through its center grabs the floppy and whirl like a record inside its quarters.</a:t>
            </a:r>
            <a:endParaRPr lang="en-GB" dirty="0"/>
          </a:p>
        </p:txBody>
      </p:sp>
      <p:pic>
        <p:nvPicPr>
          <p:cNvPr id="5" name="Picture 4" descr="24717074.jpg"/>
          <p:cNvPicPr>
            <a:picLocks noChangeAspect="1"/>
          </p:cNvPicPr>
          <p:nvPr/>
        </p:nvPicPr>
        <p:blipFill>
          <a:blip r:embed="rId2" cstate="email"/>
          <a:stretch>
            <a:fillRect/>
          </a:stretch>
        </p:blipFill>
        <p:spPr>
          <a:xfrm>
            <a:off x="5867400" y="3657600"/>
            <a:ext cx="2895600" cy="2895600"/>
          </a:xfrm>
          <a:prstGeom prst="rect">
            <a:avLst/>
          </a:prstGeom>
        </p:spPr>
      </p:pic>
    </p:spTree>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Working of an Optical Drive (CD/DVD) </a:t>
            </a:r>
            <a:r>
              <a:rPr lang="en-US" sz="1600" dirty="0"/>
              <a:t>(1 of 3)</a:t>
            </a:r>
          </a:p>
        </p:txBody>
      </p:sp>
      <p:sp>
        <p:nvSpPr>
          <p:cNvPr id="3" name="Text Placeholder 2"/>
          <p:cNvSpPr>
            <a:spLocks noGrp="1"/>
          </p:cNvSpPr>
          <p:nvPr>
            <p:ph type="body" sz="quarter" idx="16"/>
          </p:nvPr>
        </p:nvSpPr>
        <p:spPr/>
        <p:txBody>
          <a:bodyPr/>
          <a:lstStyle/>
          <a:p>
            <a:r>
              <a:rPr lang="en-US" dirty="0"/>
              <a:t>An optical drive (CD/DVD) is composed of 3 layers.</a:t>
            </a:r>
          </a:p>
          <a:p>
            <a:r>
              <a:rPr lang="en-US" dirty="0"/>
              <a:t>The layer on which the label of the CD is given for identification is the non-silvered layer. Reflective layer is the middle layer.</a:t>
            </a:r>
          </a:p>
          <a:p>
            <a:r>
              <a:rPr lang="en-US" dirty="0"/>
              <a:t>All the data in microscopic pits is stored in the reflective layer.</a:t>
            </a:r>
          </a:p>
        </p:txBody>
      </p:sp>
      <p:pic>
        <p:nvPicPr>
          <p:cNvPr id="8" name="Picture Placeholder 7" descr="7626902.jpg"/>
          <p:cNvPicPr>
            <a:picLocks noGrp="1" noChangeAspect="1"/>
          </p:cNvPicPr>
          <p:nvPr>
            <p:ph type="pic" sz="quarter" idx="17"/>
          </p:nvPr>
        </p:nvPicPr>
        <p:blipFill>
          <a:blip r:embed="rId2" cstate="email"/>
          <a:srcRect/>
          <a:stretch>
            <a:fillRect/>
          </a:stretch>
        </p:blipFill>
        <p:spPr>
          <a:xfrm>
            <a:off x="6096000" y="3886200"/>
            <a:ext cx="2743200" cy="2590800"/>
          </a:xfrm>
        </p:spPr>
      </p:pic>
    </p:spTree>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Working of an Optical Drive (CD/DVD) </a:t>
            </a:r>
            <a:r>
              <a:rPr lang="en-US" sz="1600" dirty="0"/>
              <a:t>(2 of 3)</a:t>
            </a:r>
          </a:p>
        </p:txBody>
      </p:sp>
      <p:sp>
        <p:nvSpPr>
          <p:cNvPr id="3" name="Text Placeholder 2"/>
          <p:cNvSpPr>
            <a:spLocks noGrp="1"/>
          </p:cNvSpPr>
          <p:nvPr>
            <p:ph type="body" sz="quarter" idx="16"/>
          </p:nvPr>
        </p:nvSpPr>
        <p:spPr/>
        <p:txBody>
          <a:bodyPr/>
          <a:lstStyle/>
          <a:p>
            <a:r>
              <a:rPr lang="en-US" dirty="0"/>
              <a:t>When a software is burned to burn the data on a CD or DVD which is inserted in the respective optical drive, the mass produced commercial software don’t get burned on optical discs as it has a quicker method.</a:t>
            </a:r>
          </a:p>
          <a:p>
            <a:r>
              <a:rPr lang="en-US" dirty="0"/>
              <a:t>It includes the use of a mold to seal press the data in pits on the reflective layer in a disc. </a:t>
            </a:r>
          </a:p>
        </p:txBody>
      </p:sp>
      <p:pic>
        <p:nvPicPr>
          <p:cNvPr id="6" name="Picture Placeholder 5" descr="7637942.jpg"/>
          <p:cNvPicPr>
            <a:picLocks noGrp="1" noChangeAspect="1"/>
          </p:cNvPicPr>
          <p:nvPr>
            <p:ph type="pic" sz="quarter" idx="17"/>
          </p:nvPr>
        </p:nvPicPr>
        <p:blipFill>
          <a:blip r:embed="rId2" cstate="email"/>
          <a:srcRect/>
          <a:stretch>
            <a:fillRect/>
          </a:stretch>
        </p:blipFill>
        <p:spPr>
          <a:xfrm>
            <a:off x="5867400" y="3733800"/>
            <a:ext cx="2971800" cy="2819400"/>
          </a:xfrm>
        </p:spPr>
      </p:pic>
    </p:spTree>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Working of an Optical Drive (CD/DVD) </a:t>
            </a:r>
            <a:r>
              <a:rPr lang="en-US" sz="1600" dirty="0"/>
              <a:t>(3 of 3)</a:t>
            </a:r>
          </a:p>
        </p:txBody>
      </p:sp>
      <p:sp>
        <p:nvSpPr>
          <p:cNvPr id="3" name="Text Placeholder 2"/>
          <p:cNvSpPr>
            <a:spLocks noGrp="1"/>
          </p:cNvSpPr>
          <p:nvPr>
            <p:ph type="body" sz="quarter" idx="16"/>
          </p:nvPr>
        </p:nvSpPr>
        <p:spPr/>
        <p:txBody>
          <a:bodyPr/>
          <a:lstStyle/>
          <a:p>
            <a:r>
              <a:rPr lang="en-US" dirty="0"/>
              <a:t>When a CD or DVD is inserted in CD-ROM or DVD-ROM drive, on the reflective layer of optical disc a laser focuses a beam of light. </a:t>
            </a:r>
          </a:p>
          <a:p>
            <a:r>
              <a:rPr lang="en-US" dirty="0"/>
              <a:t>The light focused on pits gets scattered, whereas on land it gets reflected back with high intensity and is stored in photo diode array.</a:t>
            </a:r>
          </a:p>
          <a:p>
            <a:r>
              <a:rPr lang="en-US" dirty="0"/>
              <a:t> The diode array helps in reading and </a:t>
            </a:r>
            <a:r>
              <a:rPr lang="en-GB" dirty="0"/>
              <a:t>analysing</a:t>
            </a:r>
            <a:r>
              <a:rPr lang="en-US" dirty="0"/>
              <a:t> the data. </a:t>
            </a:r>
          </a:p>
          <a:p>
            <a:endParaRPr lang="en-GB" dirty="0"/>
          </a:p>
        </p:txBody>
      </p:sp>
      <p:pic>
        <p:nvPicPr>
          <p:cNvPr id="7" name="Picture 6" descr="24717058.jpg"/>
          <p:cNvPicPr>
            <a:picLocks noChangeAspect="1"/>
          </p:cNvPicPr>
          <p:nvPr/>
        </p:nvPicPr>
        <p:blipFill>
          <a:blip r:embed="rId2" cstate="email"/>
          <a:stretch>
            <a:fillRect/>
          </a:stretch>
        </p:blipFill>
        <p:spPr>
          <a:xfrm>
            <a:off x="6172200" y="4400550"/>
            <a:ext cx="2743200" cy="2228850"/>
          </a:xfrm>
          <a:prstGeom prst="rect">
            <a:avLst/>
          </a:prstGeom>
        </p:spPr>
      </p:pic>
    </p:spTree>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699230"/>
          </a:xfrm>
        </p:spPr>
        <p:txBody>
          <a:bodyPr/>
          <a:lstStyle/>
          <a:p>
            <a:r>
              <a:rPr lang="en-US" dirty="0"/>
              <a:t>Working of a Tape Drive </a:t>
            </a:r>
            <a:r>
              <a:rPr lang="en-US" sz="1600" dirty="0"/>
              <a:t>(1 of 2)</a:t>
            </a:r>
          </a:p>
        </p:txBody>
      </p:sp>
      <p:sp>
        <p:nvSpPr>
          <p:cNvPr id="3" name="Text Placeholder 2"/>
          <p:cNvSpPr>
            <a:spLocks noGrp="1"/>
          </p:cNvSpPr>
          <p:nvPr>
            <p:ph type="body" sz="quarter" idx="16"/>
          </p:nvPr>
        </p:nvSpPr>
        <p:spPr/>
        <p:txBody>
          <a:bodyPr/>
          <a:lstStyle/>
          <a:p>
            <a:r>
              <a:rPr lang="en-US" dirty="0"/>
              <a:t>Tape drive are the magnetic tapes. These are used for retrieving and storing the data.</a:t>
            </a:r>
          </a:p>
          <a:p>
            <a:r>
              <a:rPr lang="en-US" dirty="0"/>
              <a:t>When the tape is empty, highest numbers of microscopic magnets are randomly oriented on the tape.</a:t>
            </a:r>
          </a:p>
          <a:p>
            <a:r>
              <a:rPr lang="en-US" dirty="0"/>
              <a:t>If any particular pattern is lacking then it doesn’t represent any form of data. </a:t>
            </a:r>
          </a:p>
        </p:txBody>
      </p:sp>
    </p:spTree>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0"/>
            <a:ext cx="9144000" cy="784830"/>
          </a:xfrm>
        </p:spPr>
        <p:txBody>
          <a:bodyPr/>
          <a:lstStyle/>
          <a:p>
            <a:r>
              <a:rPr lang="en-US" dirty="0"/>
              <a:t>Working of a Tape Drive </a:t>
            </a:r>
            <a:r>
              <a:rPr lang="en-US" sz="1600" dirty="0"/>
              <a:t>(2 of 2)</a:t>
            </a:r>
          </a:p>
        </p:txBody>
      </p:sp>
      <p:sp>
        <p:nvSpPr>
          <p:cNvPr id="3" name="Text Placeholder 2"/>
          <p:cNvSpPr>
            <a:spLocks noGrp="1"/>
          </p:cNvSpPr>
          <p:nvPr>
            <p:ph type="body" sz="quarter" idx="16"/>
          </p:nvPr>
        </p:nvSpPr>
        <p:spPr/>
        <p:txBody>
          <a:bodyPr/>
          <a:lstStyle/>
          <a:p>
            <a:r>
              <a:rPr lang="en-US" dirty="0"/>
              <a:t>When the data is written onto the tape, a magnetic field orients the magnets into binary data, using “north” magnetic field to represent 1’s and “south” to represent 0’s. </a:t>
            </a:r>
          </a:p>
          <a:p>
            <a:r>
              <a:rPr lang="en-US" dirty="0"/>
              <a:t>When the tape is not exposed to magnets and remains stable, the data is retained. </a:t>
            </a:r>
          </a:p>
          <a:p>
            <a:endParaRPr lang="en-GB" dirty="0"/>
          </a:p>
        </p:txBody>
      </p:sp>
    </p:spTree>
  </p:cSld>
  <p:clrMapOvr>
    <a:masterClrMapping/>
  </p:clrMapOvr>
  <p:transition spd="slow">
    <p:wipe dir="d"/>
  </p:transition>
</p:sld>
</file>

<file path=ppt/theme/theme1.xml><?xml version="1.0" encoding="utf-8"?>
<a:theme xmlns:a="http://schemas.openxmlformats.org/drawingml/2006/main" name="Copy of Theme1">
  <a:themeElements>
    <a:clrScheme name="Wipro PPT Colors 2012">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Copy of Theme1</Template>
  <TotalTime>22712</TotalTime>
  <Words>21471</Words>
  <Application>Microsoft Office PowerPoint</Application>
  <PresentationFormat>On-screen Show (4:3)</PresentationFormat>
  <Paragraphs>2709</Paragraphs>
  <Slides>456</Slides>
  <Notes>156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456</vt:i4>
      </vt:variant>
    </vt:vector>
  </HeadingPairs>
  <TitlesOfParts>
    <vt:vector size="465" baseType="lpstr">
      <vt:lpstr>Arial</vt:lpstr>
      <vt:lpstr>Arial Unicode MS</vt:lpstr>
      <vt:lpstr>Calibri</vt:lpstr>
      <vt:lpstr>Courier New</vt:lpstr>
      <vt:lpstr>Gill Sans MT</vt:lpstr>
      <vt:lpstr>Webdings</vt:lpstr>
      <vt:lpstr>Wingdings</vt:lpstr>
      <vt:lpstr>Copy of Theme1</vt:lpstr>
      <vt:lpstr>Custom Design</vt:lpstr>
      <vt:lpstr>PowerPoint Presentation</vt:lpstr>
      <vt:lpstr>Agenda</vt:lpstr>
      <vt:lpstr>Course Objectives (1 of 3)</vt:lpstr>
      <vt:lpstr>Course Objectives (2 of 3)</vt:lpstr>
      <vt:lpstr>Course Objectives (3 of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(1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the Components of System (4 of 25)</vt:lpstr>
      <vt:lpstr>Introduction to the Components of System (5 of 25)</vt:lpstr>
      <vt:lpstr>Introduction to the Components of System (6 of 25)</vt:lpstr>
      <vt:lpstr>Introduction to the Components of System (7 of 25)</vt:lpstr>
      <vt:lpstr>Introduction to the Components of System (8 of 25)</vt:lpstr>
      <vt:lpstr>Introduction to the Components of System (9 of 25)</vt:lpstr>
      <vt:lpstr>Introduction to the Components of System (10 of 25)</vt:lpstr>
      <vt:lpstr>Introduction to the Components of System (11 of 25)</vt:lpstr>
      <vt:lpstr>Introduction to the Components of System (12 of 25)</vt:lpstr>
      <vt:lpstr>Introduction to the Components of System (13 of 25)</vt:lpstr>
      <vt:lpstr>Introduction to the Components of System (14 of 25)</vt:lpstr>
      <vt:lpstr>Introduction to the Components of System (15 of 25)</vt:lpstr>
      <vt:lpstr>PowerPoint Presentation</vt:lpstr>
      <vt:lpstr>PowerPoint Presentation</vt:lpstr>
      <vt:lpstr>PowerPoint Presentation</vt:lpstr>
      <vt:lpstr>Introduction to the Components of System (19 of 25)</vt:lpstr>
      <vt:lpstr>Introduction to the Components of System (20 of 25)</vt:lpstr>
      <vt:lpstr>Introduction to the Components of System (21 of 25)</vt:lpstr>
      <vt:lpstr>Introduction to the Components of System (22 of 25)</vt:lpstr>
      <vt:lpstr>Introduction to the Components of System (23 of 25)</vt:lpstr>
      <vt:lpstr>Introduction to the Components of System (24 of 25)</vt:lpstr>
      <vt:lpstr>Introduction to the Components of System (25 of 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Drives (4 of 5) </vt:lpstr>
      <vt:lpstr>About Drives (5 of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NTFS Commands in Windows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FAT32 and NTFS</vt:lpstr>
      <vt:lpstr>NTFS vs File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PowerPoint Presentation</vt:lpstr>
      <vt:lpstr>Course Summary (1 of 3) </vt:lpstr>
      <vt:lpstr>Course Summary (2 of 3) </vt:lpstr>
      <vt:lpstr>Course Summary (3 of 3) </vt:lpstr>
      <vt:lpstr>Thank You</vt:lpstr>
      <vt:lpstr>Assessment</vt:lpstr>
    </vt:vector>
  </TitlesOfParts>
  <Company>Wipro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sovas</dc:creator>
  <cp:lastModifiedBy>Parameswari Ettiappan</cp:lastModifiedBy>
  <cp:revision>766</cp:revision>
  <dcterms:created xsi:type="dcterms:W3CDTF">2012-03-28T11:14:43Z</dcterms:created>
  <dcterms:modified xsi:type="dcterms:W3CDTF">2025-01-29T17:43:23Z</dcterms:modified>
</cp:coreProperties>
</file>